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763" r:id="rId2"/>
    <p:sldId id="769" r:id="rId3"/>
    <p:sldId id="770" r:id="rId4"/>
    <p:sldId id="771" r:id="rId5"/>
    <p:sldId id="778" r:id="rId6"/>
    <p:sldId id="772" r:id="rId7"/>
    <p:sldId id="602" r:id="rId8"/>
    <p:sldId id="609" r:id="rId9"/>
    <p:sldId id="773" r:id="rId10"/>
    <p:sldId id="774" r:id="rId11"/>
    <p:sldId id="775" r:id="rId12"/>
    <p:sldId id="776" r:id="rId13"/>
    <p:sldId id="779" r:id="rId14"/>
    <p:sldId id="780" r:id="rId15"/>
    <p:sldId id="781" r:id="rId16"/>
    <p:sldId id="777" r:id="rId17"/>
    <p:sldId id="266" r:id="rId18"/>
    <p:sldId id="267" r:id="rId19"/>
    <p:sldId id="268" r:id="rId20"/>
    <p:sldId id="287" r:id="rId21"/>
    <p:sldId id="258" r:id="rId22"/>
    <p:sldId id="261" r:id="rId23"/>
    <p:sldId id="757" r:id="rId24"/>
    <p:sldId id="783" r:id="rId2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76AE"/>
    <a:srgbClr val="FFC000"/>
    <a:srgbClr val="F05A64"/>
    <a:srgbClr val="FFB6B4"/>
    <a:srgbClr val="6FC9FF"/>
    <a:srgbClr val="004E73"/>
    <a:srgbClr val="3DF834"/>
    <a:srgbClr val="0FB50F"/>
    <a:srgbClr val="0D970D"/>
    <a:srgbClr val="7DF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83" autoAdjust="0"/>
    <p:restoredTop sz="50000" autoAdjust="0"/>
  </p:normalViewPr>
  <p:slideViewPr>
    <p:cSldViewPr snapToObjects="1">
      <p:cViewPr varScale="1">
        <p:scale>
          <a:sx n="143" d="100"/>
          <a:sy n="143" d="100"/>
        </p:scale>
        <p:origin x="200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1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6" d="100"/>
          <a:sy n="56" d="100"/>
        </p:scale>
        <p:origin x="-288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fld id="{A32DC80D-291A-4ABB-A78B-0417274A267C}" type="datetime4">
              <a:rPr lang="de-DE"/>
              <a:pPr/>
              <a:t>27. März 2019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7CC2173-B0D1-45F1-9D54-E33B7353DA19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50182" name="Picture 6" descr="tud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7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tud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fld id="{065B079B-E513-489A-8A1B-D7C78493EA86}" type="datetime4">
              <a:rPr lang="de-DE"/>
              <a:pPr/>
              <a:t>27. März 2019</a:t>
            </a:fld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2388" y="923925"/>
            <a:ext cx="4194175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36AA9A4-5D0B-4134-89A6-D8B9DAA4F25C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de-DE" sz="1000" b="1">
              <a:latin typeface="Stafford" pitchFamily="2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95563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4572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9144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3716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18288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27. März 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|  </a:t>
            </a:r>
            <a:fld id="{C36AA9A4-5D0B-4134-89A6-D8B9DAA4F25C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918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A8480-0C62-4063-8CB9-4A5506F2B52D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734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="0" i="0" smtClean="0">
                    <a:latin typeface="Cambria Math"/>
                  </a:rPr>
                  <a:t>𝜏=6.5 ps</a:t>
                </a:r>
                <a:r>
                  <a:rPr lang="en-GB" sz="1200" dirty="0" smtClean="0"/>
                  <a:t>, tau=</a:t>
                </a:r>
                <a:r>
                  <a:rPr lang="en-GB" sz="1200" dirty="0" err="1" smtClean="0"/>
                  <a:t>halflife</a:t>
                </a:r>
                <a:r>
                  <a:rPr lang="en-GB" sz="1200" dirty="0" smtClean="0"/>
                  <a:t>/ ln(2)</a:t>
                </a:r>
                <a:endParaRPr lang="en-GB" sz="1200" dirty="0"/>
              </a:p>
              <a:p>
                <a:endParaRPr lang="de-DE" dirty="0"/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27. März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C36AA9A4-5D0B-4134-89A6-D8B9DAA4F25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38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27. März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C36AA9A4-5D0B-4134-89A6-D8B9DAA4F25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12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27. März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C36AA9A4-5D0B-4134-89A6-D8B9DAA4F25C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659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27. März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C36AA9A4-5D0B-4134-89A6-D8B9DAA4F25C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456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Position </a:t>
            </a:r>
            <a:r>
              <a:rPr lang="de-DE" dirty="0" err="1"/>
              <a:t>calibration</a:t>
            </a:r>
            <a:r>
              <a:rPr lang="de-DE" dirty="0"/>
              <a:t> F5 </a:t>
            </a:r>
            <a:r>
              <a:rPr lang="de-DE" dirty="0" err="1"/>
              <a:t>plastic</a:t>
            </a:r>
            <a:endParaRPr lang="de-DE" dirty="0"/>
          </a:p>
          <a:p>
            <a:r>
              <a:rPr lang="de-DE" dirty="0"/>
              <a:t>BDC </a:t>
            </a:r>
            <a:r>
              <a:rPr lang="de-DE" dirty="0" err="1"/>
              <a:t>calibration</a:t>
            </a:r>
            <a:r>
              <a:rPr lang="de-DE" dirty="0"/>
              <a:t>:</a:t>
            </a:r>
            <a:r>
              <a:rPr lang="de-DE" baseline="0" dirty="0"/>
              <a:t> </a:t>
            </a:r>
            <a:r>
              <a:rPr lang="de-DE" baseline="0" dirty="0" err="1"/>
              <a:t>tracked</a:t>
            </a:r>
            <a:r>
              <a:rPr lang="de-DE" baseline="0" dirty="0"/>
              <a:t> on </a:t>
            </a:r>
            <a:r>
              <a:rPr lang="de-DE" baseline="0" dirty="0" err="1"/>
              <a:t>target</a:t>
            </a:r>
            <a:r>
              <a:rPr lang="de-DE" baseline="0" dirty="0"/>
              <a:t> </a:t>
            </a:r>
            <a:endParaRPr lang="de-DE" dirty="0"/>
          </a:p>
          <a:p>
            <a:r>
              <a:rPr lang="de-DE" dirty="0"/>
              <a:t>A/Z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ToF</a:t>
            </a:r>
            <a:r>
              <a:rPr lang="de-DE" baseline="0" dirty="0"/>
              <a:t> F7 </a:t>
            </a:r>
            <a:r>
              <a:rPr lang="de-DE" baseline="0" dirty="0" err="1"/>
              <a:t>to</a:t>
            </a:r>
            <a:r>
              <a:rPr lang="de-DE" baseline="0" dirty="0"/>
              <a:t> F13, X on F5 </a:t>
            </a:r>
          </a:p>
          <a:p>
            <a:r>
              <a:rPr lang="de-DE" baseline="0" dirty="0"/>
              <a:t>Z </a:t>
            </a:r>
            <a:r>
              <a:rPr lang="de-DE" baseline="0" dirty="0" err="1"/>
              <a:t>from</a:t>
            </a:r>
            <a:r>
              <a:rPr lang="de-DE" baseline="0" dirty="0"/>
              <a:t> ICB 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27. März 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C36AA9A4-5D0B-4134-89A6-D8B9DAA4F25C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01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004E7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78155" y="1449388"/>
            <a:ext cx="6642117" cy="944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004E73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>
            <a:lum contrast="4000"/>
          </a:blip>
          <a:srcRect/>
          <a:stretch>
            <a:fillRect/>
          </a:stretch>
        </p:blipFill>
        <p:spPr bwMode="auto">
          <a:xfrm>
            <a:off x="7172325" y="836637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78155" y="488950"/>
            <a:ext cx="6642117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147" y="488950"/>
            <a:ext cx="6930149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51520" y="1556792"/>
            <a:ext cx="86409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518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51520" y="1556793"/>
            <a:ext cx="4248472" cy="46804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15160" y="1556794"/>
            <a:ext cx="4248000" cy="46804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73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0" y="1620000"/>
            <a:ext cx="4320480" cy="4479943"/>
          </a:xfrm>
          <a:prstGeom prst="rect">
            <a:avLst/>
          </a:prstGeom>
        </p:spPr>
        <p:txBody>
          <a:bodyPr/>
          <a:lstStyle>
            <a:lvl2pPr>
              <a:buClr>
                <a:srgbClr val="004E73"/>
              </a:buClr>
              <a:defRPr/>
            </a:lvl2pPr>
            <a:lvl3pPr marL="538163" indent="-187325">
              <a:buClr>
                <a:srgbClr val="004E73"/>
              </a:buClr>
              <a:buFont typeface="Courier New"/>
              <a:buChar char="o"/>
              <a:defRPr/>
            </a:lvl3pPr>
            <a:lvl4pPr marL="717550" indent="-173038">
              <a:buClr>
                <a:srgbClr val="004E73"/>
              </a:buClr>
              <a:buFont typeface="Courier New"/>
              <a:buChar char="o"/>
              <a:defRPr/>
            </a:lvl4pPr>
            <a:lvl5pPr marL="908050" indent="-188913">
              <a:buClr>
                <a:srgbClr val="004E73"/>
              </a:buClr>
              <a:buFont typeface="Courier New"/>
              <a:buChar char="o"/>
              <a:defRPr/>
            </a:lvl5pPr>
          </a:lstStyle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9233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251640" y="488880"/>
            <a:ext cx="66416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0" y="1620000"/>
            <a:ext cx="4320000" cy="4479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03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>
            <a:lvl1pPr>
              <a:defRPr>
                <a:latin typeface="FrontPage" panose="00000400000000000000" pitchFamily="2" charset="0"/>
                <a:ea typeface="FrontPage" panose="00000400000000000000" pitchFamily="2" charset="0"/>
              </a:defRPr>
            </a:lvl1pPr>
            <a:lvl2pPr>
              <a:defRPr>
                <a:latin typeface="FrontPage" panose="00000400000000000000" pitchFamily="2" charset="0"/>
                <a:ea typeface="FrontPage" panose="00000400000000000000" pitchFamily="2" charset="0"/>
              </a:defRPr>
            </a:lvl2pPr>
            <a:lvl3pPr>
              <a:defRPr>
                <a:latin typeface="FrontPage" panose="00000400000000000000" pitchFamily="2" charset="0"/>
                <a:ea typeface="FrontPage" panose="00000400000000000000" pitchFamily="2" charset="0"/>
              </a:defRPr>
            </a:lvl3pPr>
            <a:lvl4pPr>
              <a:defRPr>
                <a:latin typeface="FrontPage" panose="00000400000000000000" pitchFamily="2" charset="0"/>
                <a:ea typeface="FrontPage" panose="00000400000000000000" pitchFamily="2" charset="0"/>
              </a:defRPr>
            </a:lvl4pPr>
            <a:lvl5pPr>
              <a:defRPr>
                <a:latin typeface="FrontPage" panose="00000400000000000000" pitchFamily="2" charset="0"/>
                <a:ea typeface="FrontPage" panose="00000400000000000000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3410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8548-8A19-4843-81B4-655E9D9B2F7A}" type="datetime1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BEE87E65-FAA2-4119-8BE4-B5C9C91E97D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565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3C146-B130-4D72-9F23-1CF97E01272C}" type="datetime1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BEE87E65-FAA2-4119-8BE4-B5C9C91E97D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72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noProof="0">
              <a:latin typeface="+mn-lt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004E73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en-US" noProof="0">
              <a:latin typeface="+mn-lt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1" cstate="print">
            <a:lum contrast="4000"/>
          </a:blip>
          <a:srcRect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noProof="0">
              <a:latin typeface="+mn-lt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noProof="0">
              <a:latin typeface="+mn-lt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noProof="0">
              <a:latin typeface="+mn-lt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March 27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th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ahoma" pitchFamily="34" charset="0"/>
              </a:rPr>
              <a:t> 2018 | T. Aumann |  SFB Workshop |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</a:t>
            </a:r>
            <a:fld id="{8E9B2640-8CD7-45FF-9440-54608BC464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7" name="Inhaltsplatzhalter 2"/>
          <p:cNvSpPr txBox="1">
            <a:spLocks/>
          </p:cNvSpPr>
          <p:nvPr userDrawn="1"/>
        </p:nvSpPr>
        <p:spPr>
          <a:xfrm>
            <a:off x="4572000" y="1620000"/>
            <a:ext cx="4319588" cy="4479943"/>
          </a:xfrm>
          <a:prstGeom prst="rect">
            <a:avLst/>
          </a:prstGeom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Clr>
                <a:srgbClr val="004E7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Clr>
                <a:srgbClr val="004E73"/>
              </a:buClr>
              <a:buFont typeface="Courier New"/>
              <a:buChar char="o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Clr>
                <a:srgbClr val="004E73"/>
              </a:buClr>
              <a:buFont typeface="Courier New"/>
              <a:buChar char="o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Clr>
                <a:srgbClr val="004E73"/>
              </a:buClr>
              <a:buFont typeface="Courier New"/>
              <a:buChar char="o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588" lvl="1" indent="0">
              <a:buNone/>
            </a:pP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Clr>
          <a:srgbClr val="004E73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Clr>
          <a:srgbClr val="004E73"/>
        </a:buClr>
        <a:buFont typeface="Courier New"/>
        <a:buChar char="o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Clr>
          <a:srgbClr val="004E73"/>
        </a:buClr>
        <a:buFont typeface="Courier New"/>
        <a:buChar char="o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Clr>
          <a:srgbClr val="004E73"/>
        </a:buClr>
        <a:buFont typeface="Courier New"/>
        <a:buChar char="o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wmf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NUL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6552729" cy="19319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/>
              <a:t>A06: Strong interactions</a:t>
            </a:r>
            <a:br>
              <a:rPr lang="en-US" sz="2800" dirty="0"/>
            </a:br>
            <a:r>
              <a:rPr lang="en-US" sz="2800" dirty="0"/>
              <a:t>beyond the neutron dripline</a:t>
            </a:r>
            <a:br>
              <a:rPr lang="en-US" sz="2800" dirty="0"/>
            </a:br>
            <a:br>
              <a:rPr lang="en-US" sz="2800" dirty="0"/>
            </a:br>
            <a:endParaRPr lang="en-US" sz="1600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11560" y="2852936"/>
            <a:ext cx="7128792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Principal Investigators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Thomas Aumann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kern="0" dirty="0">
                <a:solidFill>
                  <a:sysClr val="windowText" lastClr="000000"/>
                </a:solidFill>
              </a:rPr>
              <a:t>Dominic Rossi (since 09/2016)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i="1" kern="0" dirty="0">
                <a:solidFill>
                  <a:sysClr val="windowText" lastClr="000000"/>
                </a:solidFill>
              </a:rPr>
              <a:t>Stefanos Paschalis (until 08/2016)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145489" y="5097378"/>
            <a:ext cx="40106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March 27</a:t>
            </a:r>
            <a:r>
              <a:rPr lang="en-US" sz="1600" baseline="30000" dirty="0"/>
              <a:t>th</a:t>
            </a:r>
            <a:r>
              <a:rPr lang="en-US" sz="1600" dirty="0"/>
              <a:t> 2019</a:t>
            </a:r>
          </a:p>
          <a:p>
            <a:pPr algn="ctr">
              <a:spcBef>
                <a:spcPct val="50000"/>
              </a:spcBef>
            </a:pPr>
            <a:r>
              <a:rPr lang="en-US" sz="1600" b="1" i="1" dirty="0"/>
              <a:t>SFB workshop Darmstadt</a:t>
            </a:r>
          </a:p>
        </p:txBody>
      </p:sp>
      <p:pic>
        <p:nvPicPr>
          <p:cNvPr id="5" name="Picture 4" descr="FB 1245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09664"/>
            <a:ext cx="1790046" cy="129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08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EC2B-9A02-5A4E-9F19-D86F4BB3E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Invariant-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-Z </a:t>
            </a:r>
            <a:r>
              <a:rPr lang="de-DE" dirty="0" err="1"/>
              <a:t>shore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Island </a:t>
            </a:r>
            <a:r>
              <a:rPr lang="de-DE" dirty="0" err="1"/>
              <a:t>of</a:t>
            </a:r>
            <a:r>
              <a:rPr lang="de-DE" dirty="0"/>
              <a:t> Inversion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23250-BA0D-D443-AF77-FE56295E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77" y="1772816"/>
            <a:ext cx="8724900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EAAE0-0E98-B847-AB3F-EB3765E53128}"/>
              </a:ext>
            </a:extLst>
          </p:cNvPr>
          <p:cNvSpPr txBox="1"/>
          <p:nvPr/>
        </p:nvSpPr>
        <p:spPr>
          <a:xfrm>
            <a:off x="6893637" y="5995097"/>
            <a:ext cx="2142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J. </a:t>
            </a:r>
            <a:r>
              <a:rPr lang="en-US" sz="1400" dirty="0" err="1"/>
              <a:t>Kahlbow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248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AB20-5924-704E-85E2-9553D438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Three</a:t>
            </a:r>
            <a:r>
              <a:rPr lang="de-DE" dirty="0"/>
              <a:t>-Body 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3000" dirty="0"/>
              <a:t>29</a:t>
            </a:r>
            <a:r>
              <a:rPr lang="de-DE" dirty="0"/>
              <a:t>F*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3C76D-C790-424D-9A95-8BBC9565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3" y="1628800"/>
            <a:ext cx="3572218" cy="4643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D50767-54BD-4B48-AC96-31F79C7D3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772816"/>
            <a:ext cx="4267200" cy="4051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A5984-DB4D-034D-A57E-E8B2AE8998A5}"/>
              </a:ext>
            </a:extLst>
          </p:cNvPr>
          <p:cNvSpPr txBox="1"/>
          <p:nvPr/>
        </p:nvSpPr>
        <p:spPr>
          <a:xfrm>
            <a:off x="6893637" y="5995097"/>
            <a:ext cx="2142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J. </a:t>
            </a:r>
            <a:r>
              <a:rPr lang="en-US" sz="1400" dirty="0" err="1"/>
              <a:t>Kahlbow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8276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1808-D703-B947-9C4A-4B48F26DD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DE8E26-7E08-0B4C-BB2C-F3729FE24AD3}"/>
              </a:ext>
            </a:extLst>
          </p:cNvPr>
          <p:cNvSpPr txBox="1"/>
          <p:nvPr/>
        </p:nvSpPr>
        <p:spPr>
          <a:xfrm>
            <a:off x="216000" y="1558079"/>
            <a:ext cx="8691908" cy="93579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285750" marR="0" lvl="0" indent="-285750" rtl="0" hangingPunct="0">
              <a:lnSpc>
                <a:spcPct val="115000"/>
              </a:lnSpc>
              <a:spcBef>
                <a:spcPts val="289"/>
              </a:spcBef>
              <a:spcAft>
                <a:spcPts val="289"/>
              </a:spcAft>
              <a:buSzPct val="100000"/>
              <a:buFont typeface="Arial" panose="020B0604020202020204" pitchFamily="34" charset="0"/>
              <a:buChar char="•"/>
              <a:tabLst/>
              <a:defRPr sz="1400"/>
            </a:pP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Invariant-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mass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spectroscopy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of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neutron-rich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fluorine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isotopes </a:t>
            </a:r>
            <a:r>
              <a:rPr lang="de-DE" sz="1400" b="0" i="0" u="none" strike="noStrike" kern="1200" cap="none" baseline="330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28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F, </a:t>
            </a:r>
            <a:r>
              <a:rPr lang="de-DE" sz="1400" b="0" i="0" u="none" strike="noStrike" kern="1200" cap="none" baseline="330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29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F &amp; </a:t>
            </a:r>
            <a:r>
              <a:rPr lang="de-DE" sz="1400" b="0" i="0" u="none" strike="noStrike" kern="1200" cap="none" baseline="330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30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F at SAMURAI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with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NeuLAND</a:t>
            </a:r>
            <a:endParaRPr lang="de-DE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285750" marR="0" lvl="0" indent="-285750" rtl="0" hangingPunct="0">
              <a:lnSpc>
                <a:spcPct val="115000"/>
              </a:lnSpc>
              <a:spcBef>
                <a:spcPts val="289"/>
              </a:spcBef>
              <a:spcAft>
                <a:spcPts val="289"/>
              </a:spcAft>
              <a:buSzPct val="100000"/>
              <a:buFont typeface="Arial" panose="020B0604020202020204" pitchFamily="34" charset="0"/>
              <a:buChar char="•"/>
              <a:tabLst/>
              <a:defRPr sz="1400"/>
            </a:pP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2</a:t>
            </a:r>
            <a:r>
              <a:rPr lang="de-DE" sz="1400" b="0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n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sequential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decay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of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baseline="33000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29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F* </a:t>
            </a:r>
          </a:p>
          <a:p>
            <a:pPr marL="285750" marR="0" lvl="0" indent="-285750" rtl="0" hangingPunct="0">
              <a:lnSpc>
                <a:spcPct val="115000"/>
              </a:lnSpc>
              <a:spcBef>
                <a:spcPts val="289"/>
              </a:spcBef>
              <a:spcAft>
                <a:spcPts val="289"/>
              </a:spcAft>
              <a:buSzPct val="100000"/>
              <a:buFont typeface="Arial" panose="020B0604020202020204" pitchFamily="34" charset="0"/>
              <a:buChar char="•"/>
              <a:tabLst/>
              <a:defRPr sz="1400"/>
            </a:pPr>
            <a:r>
              <a:rPr lang="de-DE" sz="1400" b="0" i="1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pf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-shell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intruder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: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neutron-rich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1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Z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=9 isotopes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show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characteristica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of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Island </a:t>
            </a:r>
            <a:r>
              <a:rPr lang="de-DE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of</a:t>
            </a:r>
            <a:r>
              <a:rPr lang="de-DE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Inversion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939EA-5853-7740-89BC-EBA0FF5DFFD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59360" y="3019320"/>
            <a:ext cx="4660560" cy="2685240"/>
          </a:xfrm>
          <a:prstGeom prst="rect">
            <a:avLst/>
          </a:prstGeom>
          <a:noFill/>
          <a:ln w="18000">
            <a:solidFill>
              <a:srgbClr val="808080"/>
            </a:solidFill>
            <a:prstDash val="solid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17D674-F717-C142-A870-DB388EFF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2492896"/>
            <a:ext cx="2171700" cy="354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B46E4B-9DE0-7047-894D-DA607EFCC40F}"/>
              </a:ext>
            </a:extLst>
          </p:cNvPr>
          <p:cNvSpPr txBox="1"/>
          <p:nvPr/>
        </p:nvSpPr>
        <p:spPr>
          <a:xfrm>
            <a:off x="6893637" y="5995097"/>
            <a:ext cx="2142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J. </a:t>
            </a:r>
            <a:r>
              <a:rPr lang="en-US" sz="1400" dirty="0" err="1"/>
              <a:t>Kahlbow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0141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"/>
          <p:cNvSpPr txBox="1"/>
          <p:nvPr/>
        </p:nvSpPr>
        <p:spPr>
          <a:xfrm>
            <a:off x="277143" y="647486"/>
            <a:ext cx="5555602" cy="53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History of </a:t>
            </a:r>
            <a:r>
              <a:rPr lang="en-US" sz="2400" b="1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 and </a:t>
            </a:r>
            <a:r>
              <a:rPr lang="en-US" sz="2400" b="1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 measurements</a:t>
            </a:r>
          </a:p>
        </p:txBody>
      </p:sp>
      <p:sp>
        <p:nvSpPr>
          <p:cNvPr id="433" name="TextShape 3"/>
          <p:cNvSpPr txBox="1"/>
          <p:nvPr/>
        </p:nvSpPr>
        <p:spPr>
          <a:xfrm>
            <a:off x="2296825" y="4907638"/>
            <a:ext cx="4498560" cy="37138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Absorption: 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 → 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n+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1EF73FD-781A-43FB-A692-A0533498645C}"/>
              </a:ext>
            </a:extLst>
          </p:cNvPr>
          <p:cNvGrpSpPr/>
          <p:nvPr/>
        </p:nvGrpSpPr>
        <p:grpSpPr>
          <a:xfrm>
            <a:off x="1378105" y="5661248"/>
            <a:ext cx="6194880" cy="664018"/>
            <a:chOff x="1505520" y="5693353"/>
            <a:chExt cx="6194880" cy="664018"/>
          </a:xfrm>
        </p:grpSpPr>
        <p:sp>
          <p:nvSpPr>
            <p:cNvPr id="434" name="Line 4"/>
            <p:cNvSpPr/>
            <p:nvPr/>
          </p:nvSpPr>
          <p:spPr>
            <a:xfrm>
              <a:off x="1861560" y="5693353"/>
              <a:ext cx="0" cy="320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5" name="Line 5"/>
            <p:cNvSpPr/>
            <p:nvPr/>
          </p:nvSpPr>
          <p:spPr>
            <a:xfrm>
              <a:off x="7333560" y="5693713"/>
              <a:ext cx="0" cy="320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6" name="Line 6"/>
            <p:cNvSpPr/>
            <p:nvPr/>
          </p:nvSpPr>
          <p:spPr>
            <a:xfrm>
              <a:off x="6433560" y="5693713"/>
              <a:ext cx="0" cy="320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7" name="Line 7"/>
            <p:cNvSpPr/>
            <p:nvPr/>
          </p:nvSpPr>
          <p:spPr>
            <a:xfrm>
              <a:off x="5497560" y="5693713"/>
              <a:ext cx="0" cy="320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8" name="Line 8"/>
            <p:cNvSpPr/>
            <p:nvPr/>
          </p:nvSpPr>
          <p:spPr>
            <a:xfrm>
              <a:off x="4597560" y="5693713"/>
              <a:ext cx="0" cy="320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9" name="Line 9"/>
            <p:cNvSpPr/>
            <p:nvPr/>
          </p:nvSpPr>
          <p:spPr>
            <a:xfrm>
              <a:off x="3697560" y="5693713"/>
              <a:ext cx="0" cy="320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0" name="Line 10"/>
            <p:cNvSpPr/>
            <p:nvPr/>
          </p:nvSpPr>
          <p:spPr>
            <a:xfrm>
              <a:off x="2761560" y="5693713"/>
              <a:ext cx="0" cy="320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1" name="TextShape 11"/>
            <p:cNvSpPr txBox="1"/>
            <p:nvPr/>
          </p:nvSpPr>
          <p:spPr>
            <a:xfrm>
              <a:off x="1505520" y="5996833"/>
              <a:ext cx="685800" cy="36053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5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1960</a:t>
              </a:r>
            </a:p>
          </p:txBody>
        </p:sp>
        <p:sp>
          <p:nvSpPr>
            <p:cNvPr id="442" name="TextShape 12"/>
            <p:cNvSpPr txBox="1"/>
            <p:nvPr/>
          </p:nvSpPr>
          <p:spPr>
            <a:xfrm>
              <a:off x="3377880" y="5997193"/>
              <a:ext cx="685800" cy="358966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5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1980</a:t>
              </a:r>
            </a:p>
          </p:txBody>
        </p:sp>
        <p:sp>
          <p:nvSpPr>
            <p:cNvPr id="443" name="TextShape 13"/>
            <p:cNvSpPr txBox="1"/>
            <p:nvPr/>
          </p:nvSpPr>
          <p:spPr>
            <a:xfrm>
              <a:off x="5178240" y="5997553"/>
              <a:ext cx="685800" cy="358606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5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2000</a:t>
              </a:r>
            </a:p>
          </p:txBody>
        </p:sp>
        <p:sp>
          <p:nvSpPr>
            <p:cNvPr id="444" name="TextShape 14"/>
            <p:cNvSpPr txBox="1"/>
            <p:nvPr/>
          </p:nvSpPr>
          <p:spPr>
            <a:xfrm>
              <a:off x="7014600" y="5997913"/>
              <a:ext cx="685800" cy="35945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5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2020</a:t>
              </a:r>
            </a:p>
          </p:txBody>
        </p:sp>
        <p:sp>
          <p:nvSpPr>
            <p:cNvPr id="445" name="TextShape 15"/>
            <p:cNvSpPr txBox="1"/>
            <p:nvPr/>
          </p:nvSpPr>
          <p:spPr>
            <a:xfrm>
              <a:off x="2441880" y="5997193"/>
              <a:ext cx="685800" cy="353494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5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1970</a:t>
              </a:r>
            </a:p>
          </p:txBody>
        </p:sp>
        <p:sp>
          <p:nvSpPr>
            <p:cNvPr id="446" name="TextShape 16"/>
            <p:cNvSpPr txBox="1"/>
            <p:nvPr/>
          </p:nvSpPr>
          <p:spPr>
            <a:xfrm>
              <a:off x="4278240" y="5997553"/>
              <a:ext cx="685800" cy="353494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5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1990</a:t>
              </a:r>
            </a:p>
          </p:txBody>
        </p:sp>
        <p:sp>
          <p:nvSpPr>
            <p:cNvPr id="447" name="TextShape 17"/>
            <p:cNvSpPr txBox="1"/>
            <p:nvPr/>
          </p:nvSpPr>
          <p:spPr>
            <a:xfrm>
              <a:off x="6078600" y="5997913"/>
              <a:ext cx="685800" cy="358606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US" sz="15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2010</a:t>
              </a:r>
            </a:p>
          </p:txBody>
        </p:sp>
        <p:sp>
          <p:nvSpPr>
            <p:cNvPr id="448" name="Line 18"/>
            <p:cNvSpPr/>
            <p:nvPr/>
          </p:nvSpPr>
          <p:spPr>
            <a:xfrm flipV="1">
              <a:off x="2324160" y="5774353"/>
              <a:ext cx="0" cy="203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9" name="Line 19"/>
            <p:cNvSpPr/>
            <p:nvPr/>
          </p:nvSpPr>
          <p:spPr>
            <a:xfrm flipV="1">
              <a:off x="3224160" y="5774353"/>
              <a:ext cx="0" cy="203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0" name="Line 20"/>
            <p:cNvSpPr/>
            <p:nvPr/>
          </p:nvSpPr>
          <p:spPr>
            <a:xfrm flipV="1">
              <a:off x="4124160" y="5774353"/>
              <a:ext cx="0" cy="203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1" name="Line 21"/>
            <p:cNvSpPr/>
            <p:nvPr/>
          </p:nvSpPr>
          <p:spPr>
            <a:xfrm flipV="1">
              <a:off x="5060160" y="5774353"/>
              <a:ext cx="0" cy="203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2" name="Line 22"/>
            <p:cNvSpPr/>
            <p:nvPr/>
          </p:nvSpPr>
          <p:spPr>
            <a:xfrm flipV="1">
              <a:off x="5960160" y="5774353"/>
              <a:ext cx="0" cy="203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3" name="Line 23"/>
            <p:cNvSpPr/>
            <p:nvPr/>
          </p:nvSpPr>
          <p:spPr>
            <a:xfrm flipV="1">
              <a:off x="6896160" y="5774353"/>
              <a:ext cx="0" cy="20304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54" name="Line 24"/>
          <p:cNvSpPr/>
          <p:nvPr/>
        </p:nvSpPr>
        <p:spPr>
          <a:xfrm flipV="1">
            <a:off x="130775" y="5680204"/>
            <a:ext cx="8818355" cy="2897"/>
          </a:xfrm>
          <a:prstGeom prst="line">
            <a:avLst/>
          </a:prstGeom>
          <a:ln w="38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TextShape 25"/>
          <p:cNvSpPr txBox="1"/>
          <p:nvPr/>
        </p:nvSpPr>
        <p:spPr>
          <a:xfrm>
            <a:off x="8050394" y="5770916"/>
            <a:ext cx="541344" cy="3526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8914563-DC6F-4191-B4D9-F95DB8C7D671}"/>
              </a:ext>
            </a:extLst>
          </p:cNvPr>
          <p:cNvGrpSpPr/>
          <p:nvPr/>
        </p:nvGrpSpPr>
        <p:grpSpPr>
          <a:xfrm>
            <a:off x="1747465" y="5281142"/>
            <a:ext cx="594360" cy="288000"/>
            <a:chOff x="1874880" y="5892120"/>
            <a:chExt cx="594360" cy="411480"/>
          </a:xfrm>
        </p:grpSpPr>
        <p:sp>
          <p:nvSpPr>
            <p:cNvPr id="456" name="CustomShape 26"/>
            <p:cNvSpPr/>
            <p:nvPr/>
          </p:nvSpPr>
          <p:spPr>
            <a:xfrm>
              <a:off x="1874880" y="5892120"/>
              <a:ext cx="594360" cy="411480"/>
            </a:xfrm>
            <a:custGeom>
              <a:avLst/>
              <a:gdLst/>
              <a:ahLst/>
              <a:cxnLst/>
              <a:rect l="0" t="0" r="r" b="b"/>
              <a:pathLst>
                <a:path w="1653" h="1145">
                  <a:moveTo>
                    <a:pt x="190" y="0"/>
                  </a:moveTo>
                  <a:cubicBezTo>
                    <a:pt x="95" y="0"/>
                    <a:pt x="0" y="95"/>
                    <a:pt x="0" y="190"/>
                  </a:cubicBezTo>
                  <a:lnTo>
                    <a:pt x="0" y="953"/>
                  </a:lnTo>
                  <a:cubicBezTo>
                    <a:pt x="0" y="1048"/>
                    <a:pt x="95" y="1144"/>
                    <a:pt x="190" y="1144"/>
                  </a:cubicBezTo>
                  <a:lnTo>
                    <a:pt x="1461" y="1144"/>
                  </a:lnTo>
                  <a:cubicBezTo>
                    <a:pt x="1556" y="1144"/>
                    <a:pt x="1652" y="1048"/>
                    <a:pt x="1652" y="953"/>
                  </a:cubicBezTo>
                  <a:lnTo>
                    <a:pt x="1652" y="190"/>
                  </a:lnTo>
                  <a:cubicBezTo>
                    <a:pt x="1652" y="95"/>
                    <a:pt x="1556" y="0"/>
                    <a:pt x="1461" y="0"/>
                  </a:cubicBezTo>
                  <a:lnTo>
                    <a:pt x="190" y="0"/>
                  </a:lnTo>
                </a:path>
              </a:pathLst>
            </a:custGeom>
            <a:solidFill>
              <a:srgbClr val="729FCF"/>
            </a:solidFill>
            <a:ln w="12600">
              <a:solidFill>
                <a:srgbClr val="000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7" name="CustomShape 27"/>
            <p:cNvSpPr/>
            <p:nvPr/>
          </p:nvSpPr>
          <p:spPr>
            <a:xfrm>
              <a:off x="2101680" y="593208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8" name="CustomShape 28"/>
            <p:cNvSpPr/>
            <p:nvPr/>
          </p:nvSpPr>
          <p:spPr>
            <a:xfrm>
              <a:off x="1886040" y="593208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59" name="TextShape 29"/>
          <p:cNvSpPr txBox="1"/>
          <p:nvPr/>
        </p:nvSpPr>
        <p:spPr>
          <a:xfrm>
            <a:off x="2308769" y="5245111"/>
            <a:ext cx="914400" cy="2986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Fission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E6BFA9F-F411-4BCA-9631-FA72A4B67CEA}"/>
              </a:ext>
            </a:extLst>
          </p:cNvPr>
          <p:cNvGrpSpPr/>
          <p:nvPr/>
        </p:nvGrpSpPr>
        <p:grpSpPr>
          <a:xfrm>
            <a:off x="1976065" y="4940560"/>
            <a:ext cx="367200" cy="288000"/>
            <a:chOff x="2103480" y="5424120"/>
            <a:chExt cx="367200" cy="411480"/>
          </a:xfrm>
        </p:grpSpPr>
        <p:sp>
          <p:nvSpPr>
            <p:cNvPr id="460" name="CustomShape 30"/>
            <p:cNvSpPr/>
            <p:nvPr/>
          </p:nvSpPr>
          <p:spPr>
            <a:xfrm>
              <a:off x="2103480" y="5424120"/>
              <a:ext cx="365760" cy="411480"/>
            </a:xfrm>
            <a:custGeom>
              <a:avLst/>
              <a:gdLst/>
              <a:ahLst/>
              <a:cxnLst/>
              <a:rect l="0" t="0" r="r" b="b"/>
              <a:pathLst>
                <a:path w="1018" h="1144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974"/>
                  </a:lnTo>
                  <a:cubicBezTo>
                    <a:pt x="0" y="1058"/>
                    <a:pt x="84" y="1143"/>
                    <a:pt x="169" y="1143"/>
                  </a:cubicBezTo>
                  <a:lnTo>
                    <a:pt x="847" y="1143"/>
                  </a:lnTo>
                  <a:cubicBezTo>
                    <a:pt x="932" y="1143"/>
                    <a:pt x="1017" y="1058"/>
                    <a:pt x="1017" y="974"/>
                  </a:cubicBezTo>
                  <a:lnTo>
                    <a:pt x="1017" y="169"/>
                  </a:lnTo>
                  <a:cubicBezTo>
                    <a:pt x="1017" y="84"/>
                    <a:pt x="932" y="0"/>
                    <a:pt x="847" y="0"/>
                  </a:cubicBezTo>
                  <a:lnTo>
                    <a:pt x="169" y="0"/>
                  </a:lnTo>
                </a:path>
              </a:pathLst>
            </a:custGeom>
            <a:solidFill>
              <a:srgbClr val="729FCF"/>
            </a:solidFill>
            <a:ln w="12600">
              <a:solidFill>
                <a:srgbClr val="000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1" name="CustomShape 31"/>
            <p:cNvSpPr/>
            <p:nvPr/>
          </p:nvSpPr>
          <p:spPr>
            <a:xfrm>
              <a:off x="2104920" y="546408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63" name="TextShape 33"/>
          <p:cNvSpPr txBox="1"/>
          <p:nvPr/>
        </p:nvSpPr>
        <p:spPr>
          <a:xfrm>
            <a:off x="5948642" y="4490015"/>
            <a:ext cx="1990315" cy="386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Multinucleon transfer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B2BD08C-778B-449C-BD31-C4503701EF87}"/>
              </a:ext>
            </a:extLst>
          </p:cNvPr>
          <p:cNvGrpSpPr/>
          <p:nvPr/>
        </p:nvGrpSpPr>
        <p:grpSpPr>
          <a:xfrm>
            <a:off x="2839705" y="4525025"/>
            <a:ext cx="3174480" cy="288000"/>
            <a:chOff x="2967120" y="4956120"/>
            <a:chExt cx="3174480" cy="411480"/>
          </a:xfrm>
        </p:grpSpPr>
        <p:sp>
          <p:nvSpPr>
            <p:cNvPr id="432" name="CustomShape 2"/>
            <p:cNvSpPr/>
            <p:nvPr/>
          </p:nvSpPr>
          <p:spPr>
            <a:xfrm>
              <a:off x="2972160" y="4956120"/>
              <a:ext cx="3154680" cy="411480"/>
            </a:xfrm>
            <a:custGeom>
              <a:avLst/>
              <a:gdLst/>
              <a:ahLst/>
              <a:cxnLst/>
              <a:rect l="0" t="0" r="r" b="b"/>
              <a:pathLst>
                <a:path w="8765" h="1145">
                  <a:moveTo>
                    <a:pt x="190" y="0"/>
                  </a:moveTo>
                  <a:cubicBezTo>
                    <a:pt x="95" y="0"/>
                    <a:pt x="0" y="95"/>
                    <a:pt x="0" y="190"/>
                  </a:cubicBezTo>
                  <a:lnTo>
                    <a:pt x="0" y="953"/>
                  </a:lnTo>
                  <a:cubicBezTo>
                    <a:pt x="0" y="1048"/>
                    <a:pt x="95" y="1144"/>
                    <a:pt x="190" y="1144"/>
                  </a:cubicBezTo>
                  <a:lnTo>
                    <a:pt x="8573" y="1144"/>
                  </a:lnTo>
                  <a:cubicBezTo>
                    <a:pt x="8668" y="1144"/>
                    <a:pt x="8764" y="1048"/>
                    <a:pt x="8764" y="953"/>
                  </a:cubicBezTo>
                  <a:lnTo>
                    <a:pt x="8764" y="190"/>
                  </a:lnTo>
                  <a:cubicBezTo>
                    <a:pt x="8764" y="95"/>
                    <a:pt x="8668" y="0"/>
                    <a:pt x="8573" y="0"/>
                  </a:cubicBezTo>
                  <a:lnTo>
                    <a:pt x="190" y="0"/>
                  </a:lnTo>
                </a:path>
              </a:pathLst>
            </a:custGeom>
            <a:solidFill>
              <a:srgbClr val="729FCF"/>
            </a:solidFill>
            <a:ln w="12600">
              <a:solidFill>
                <a:srgbClr val="000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2" name="CustomShape 32"/>
            <p:cNvSpPr/>
            <p:nvPr/>
          </p:nvSpPr>
          <p:spPr>
            <a:xfrm>
              <a:off x="2967120" y="499680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4" name="CustomShape 34"/>
            <p:cNvSpPr/>
            <p:nvPr/>
          </p:nvSpPr>
          <p:spPr>
            <a:xfrm>
              <a:off x="4155480" y="499716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5" name="CustomShape 35"/>
            <p:cNvSpPr/>
            <p:nvPr/>
          </p:nvSpPr>
          <p:spPr>
            <a:xfrm>
              <a:off x="5775840" y="499752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75" name="TextShape 45"/>
          <p:cNvSpPr txBox="1"/>
          <p:nvPr/>
        </p:nvSpPr>
        <p:spPr>
          <a:xfrm>
            <a:off x="5213838" y="4134775"/>
            <a:ext cx="3930161" cy="37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double charge exchange (on 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 and 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He) 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F840A02-0EF0-4697-A285-D32A5F43482C}"/>
              </a:ext>
            </a:extLst>
          </p:cNvPr>
          <p:cNvGrpSpPr/>
          <p:nvPr/>
        </p:nvGrpSpPr>
        <p:grpSpPr>
          <a:xfrm>
            <a:off x="2012065" y="4176945"/>
            <a:ext cx="3247404" cy="288000"/>
            <a:chOff x="2139480" y="4488119"/>
            <a:chExt cx="3247404" cy="440177"/>
          </a:xfrm>
        </p:grpSpPr>
        <p:sp>
          <p:nvSpPr>
            <p:cNvPr id="466" name="CustomShape 36"/>
            <p:cNvSpPr/>
            <p:nvPr/>
          </p:nvSpPr>
          <p:spPr>
            <a:xfrm>
              <a:off x="2144160" y="4488119"/>
              <a:ext cx="3242724" cy="440177"/>
            </a:xfrm>
            <a:custGeom>
              <a:avLst/>
              <a:gdLst/>
              <a:ahLst/>
              <a:cxnLst/>
              <a:rect l="0" t="0" r="r" b="b"/>
              <a:pathLst>
                <a:path w="8765" h="1145">
                  <a:moveTo>
                    <a:pt x="190" y="0"/>
                  </a:moveTo>
                  <a:cubicBezTo>
                    <a:pt x="95" y="0"/>
                    <a:pt x="0" y="95"/>
                    <a:pt x="0" y="190"/>
                  </a:cubicBezTo>
                  <a:lnTo>
                    <a:pt x="0" y="953"/>
                  </a:lnTo>
                  <a:cubicBezTo>
                    <a:pt x="0" y="1048"/>
                    <a:pt x="95" y="1144"/>
                    <a:pt x="190" y="1144"/>
                  </a:cubicBezTo>
                  <a:lnTo>
                    <a:pt x="8573" y="1144"/>
                  </a:lnTo>
                  <a:cubicBezTo>
                    <a:pt x="8668" y="1144"/>
                    <a:pt x="8764" y="1048"/>
                    <a:pt x="8764" y="953"/>
                  </a:cubicBezTo>
                  <a:lnTo>
                    <a:pt x="8764" y="190"/>
                  </a:lnTo>
                  <a:cubicBezTo>
                    <a:pt x="8764" y="95"/>
                    <a:pt x="8668" y="0"/>
                    <a:pt x="8573" y="0"/>
                  </a:cubicBezTo>
                  <a:lnTo>
                    <a:pt x="190" y="0"/>
                  </a:lnTo>
                </a:path>
              </a:pathLst>
            </a:custGeom>
            <a:solidFill>
              <a:srgbClr val="729FCF"/>
            </a:solidFill>
            <a:ln w="12600">
              <a:solidFill>
                <a:srgbClr val="000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7" name="CustomShape 37"/>
            <p:cNvSpPr/>
            <p:nvPr/>
          </p:nvSpPr>
          <p:spPr>
            <a:xfrm>
              <a:off x="2139480" y="4528800"/>
              <a:ext cx="375968" cy="34236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8" name="CustomShape 38"/>
            <p:cNvSpPr/>
            <p:nvPr/>
          </p:nvSpPr>
          <p:spPr>
            <a:xfrm>
              <a:off x="2211840" y="4528800"/>
              <a:ext cx="375968" cy="34236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9" name="CustomShape 39"/>
            <p:cNvSpPr/>
            <p:nvPr/>
          </p:nvSpPr>
          <p:spPr>
            <a:xfrm>
              <a:off x="2248200" y="4528800"/>
              <a:ext cx="375968" cy="34236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0" name="CustomShape 40"/>
            <p:cNvSpPr/>
            <p:nvPr/>
          </p:nvSpPr>
          <p:spPr>
            <a:xfrm>
              <a:off x="2572200" y="4528800"/>
              <a:ext cx="375968" cy="34236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1" name="CustomShape 41"/>
            <p:cNvSpPr/>
            <p:nvPr/>
          </p:nvSpPr>
          <p:spPr>
            <a:xfrm>
              <a:off x="3544200" y="4528800"/>
              <a:ext cx="375968" cy="34236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2" name="CustomShape 42"/>
            <p:cNvSpPr/>
            <p:nvPr/>
          </p:nvSpPr>
          <p:spPr>
            <a:xfrm>
              <a:off x="3904200" y="4528800"/>
              <a:ext cx="375968" cy="34236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3" name="CustomShape 43"/>
            <p:cNvSpPr/>
            <p:nvPr/>
          </p:nvSpPr>
          <p:spPr>
            <a:xfrm>
              <a:off x="4372200" y="4528800"/>
              <a:ext cx="375968" cy="34236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4" name="CustomShape 44"/>
            <p:cNvSpPr/>
            <p:nvPr/>
          </p:nvSpPr>
          <p:spPr>
            <a:xfrm>
              <a:off x="4948200" y="4528800"/>
              <a:ext cx="375968" cy="34236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6" name="CustomShape 46"/>
            <p:cNvSpPr/>
            <p:nvPr/>
          </p:nvSpPr>
          <p:spPr>
            <a:xfrm>
              <a:off x="3976560" y="4529160"/>
              <a:ext cx="375968" cy="34236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EF8AA97-B54D-4420-A56E-8D61785C9E08}"/>
              </a:ext>
            </a:extLst>
          </p:cNvPr>
          <p:cNvGrpSpPr/>
          <p:nvPr/>
        </p:nvGrpSpPr>
        <p:grpSpPr>
          <a:xfrm>
            <a:off x="5324065" y="3212093"/>
            <a:ext cx="366840" cy="288000"/>
            <a:chOff x="5451480" y="2976120"/>
            <a:chExt cx="366840" cy="411480"/>
          </a:xfrm>
        </p:grpSpPr>
        <p:sp>
          <p:nvSpPr>
            <p:cNvPr id="477" name="CustomShape 47"/>
            <p:cNvSpPr/>
            <p:nvPr/>
          </p:nvSpPr>
          <p:spPr>
            <a:xfrm>
              <a:off x="5452560" y="2976120"/>
              <a:ext cx="365760" cy="411480"/>
            </a:xfrm>
            <a:custGeom>
              <a:avLst/>
              <a:gdLst/>
              <a:ahLst/>
              <a:cxnLst/>
              <a:rect l="0" t="0" r="r" b="b"/>
              <a:pathLst>
                <a:path w="1018" h="1144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974"/>
                  </a:lnTo>
                  <a:cubicBezTo>
                    <a:pt x="0" y="1058"/>
                    <a:pt x="84" y="1143"/>
                    <a:pt x="169" y="1143"/>
                  </a:cubicBezTo>
                  <a:lnTo>
                    <a:pt x="847" y="1143"/>
                  </a:lnTo>
                  <a:cubicBezTo>
                    <a:pt x="932" y="1143"/>
                    <a:pt x="1017" y="1058"/>
                    <a:pt x="1017" y="974"/>
                  </a:cubicBezTo>
                  <a:lnTo>
                    <a:pt x="1017" y="169"/>
                  </a:lnTo>
                  <a:cubicBezTo>
                    <a:pt x="1017" y="84"/>
                    <a:pt x="932" y="0"/>
                    <a:pt x="847" y="0"/>
                  </a:cubicBezTo>
                  <a:lnTo>
                    <a:pt x="169" y="0"/>
                  </a:lnTo>
                </a:path>
              </a:pathLst>
            </a:custGeom>
            <a:solidFill>
              <a:srgbClr val="729FCF"/>
            </a:solidFill>
            <a:ln w="12600">
              <a:solidFill>
                <a:srgbClr val="000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8" name="CustomShape 48"/>
            <p:cNvSpPr/>
            <p:nvPr/>
          </p:nvSpPr>
          <p:spPr>
            <a:xfrm>
              <a:off x="5451480" y="301608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79" name="TextShape 49"/>
          <p:cNvSpPr txBox="1"/>
          <p:nvPr/>
        </p:nvSpPr>
        <p:spPr>
          <a:xfrm>
            <a:off x="3087005" y="3089815"/>
            <a:ext cx="2319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Be→ 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Be+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  breakup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3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Marques et al.</a:t>
            </a:r>
            <a:r>
              <a:rPr lang="en-US" sz="18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TextShape 50"/>
          <p:cNvSpPr txBox="1"/>
          <p:nvPr/>
        </p:nvSpPr>
        <p:spPr>
          <a:xfrm>
            <a:off x="3077016" y="2580613"/>
            <a:ext cx="4297680" cy="530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Double charge exchange 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He(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He,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Be)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300" b="0" strike="noStrike" spc="-1" dirty="0" err="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Shimoura</a:t>
            </a:r>
            <a:r>
              <a:rPr lang="en-US" sz="13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8D1CE7C-6E43-48E5-9E98-9B2E50073514}"/>
              </a:ext>
            </a:extLst>
          </p:cNvPr>
          <p:cNvGrpSpPr/>
          <p:nvPr/>
        </p:nvGrpSpPr>
        <p:grpSpPr>
          <a:xfrm>
            <a:off x="6765145" y="2121291"/>
            <a:ext cx="366840" cy="288000"/>
            <a:chOff x="6892560" y="1428120"/>
            <a:chExt cx="366840" cy="411480"/>
          </a:xfrm>
        </p:grpSpPr>
        <p:sp>
          <p:nvSpPr>
            <p:cNvPr id="481" name="CustomShape 51"/>
            <p:cNvSpPr/>
            <p:nvPr/>
          </p:nvSpPr>
          <p:spPr>
            <a:xfrm>
              <a:off x="6893640" y="1428120"/>
              <a:ext cx="365760" cy="411480"/>
            </a:xfrm>
            <a:custGeom>
              <a:avLst/>
              <a:gdLst/>
              <a:ahLst/>
              <a:cxnLst/>
              <a:rect l="0" t="0" r="r" b="b"/>
              <a:pathLst>
                <a:path w="1018" h="1144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974"/>
                  </a:lnTo>
                  <a:cubicBezTo>
                    <a:pt x="0" y="1058"/>
                    <a:pt x="84" y="1143"/>
                    <a:pt x="169" y="1143"/>
                  </a:cubicBezTo>
                  <a:lnTo>
                    <a:pt x="847" y="1143"/>
                  </a:lnTo>
                  <a:cubicBezTo>
                    <a:pt x="932" y="1143"/>
                    <a:pt x="1017" y="1058"/>
                    <a:pt x="1017" y="974"/>
                  </a:cubicBezTo>
                  <a:lnTo>
                    <a:pt x="1017" y="169"/>
                  </a:lnTo>
                  <a:cubicBezTo>
                    <a:pt x="1017" y="84"/>
                    <a:pt x="932" y="0"/>
                    <a:pt x="847" y="0"/>
                  </a:cubicBezTo>
                  <a:lnTo>
                    <a:pt x="169" y="0"/>
                  </a:lnTo>
                </a:path>
              </a:pathLst>
            </a:custGeom>
            <a:solidFill>
              <a:srgbClr val="729FCF"/>
            </a:solidFill>
            <a:ln w="12600">
              <a:solidFill>
                <a:srgbClr val="000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2" name="CustomShape 52"/>
            <p:cNvSpPr/>
            <p:nvPr/>
          </p:nvSpPr>
          <p:spPr>
            <a:xfrm>
              <a:off x="6892560" y="146808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4FC2E96-440E-4A5A-A60F-01B3A31BC5F7}"/>
              </a:ext>
            </a:extLst>
          </p:cNvPr>
          <p:cNvGrpSpPr/>
          <p:nvPr/>
        </p:nvGrpSpPr>
        <p:grpSpPr>
          <a:xfrm>
            <a:off x="6766225" y="1578221"/>
            <a:ext cx="366840" cy="288000"/>
            <a:chOff x="6893640" y="780120"/>
            <a:chExt cx="366840" cy="411480"/>
          </a:xfrm>
        </p:grpSpPr>
        <p:sp>
          <p:nvSpPr>
            <p:cNvPr id="483" name="CustomShape 53"/>
            <p:cNvSpPr/>
            <p:nvPr/>
          </p:nvSpPr>
          <p:spPr>
            <a:xfrm>
              <a:off x="6894720" y="780120"/>
              <a:ext cx="365760" cy="411480"/>
            </a:xfrm>
            <a:custGeom>
              <a:avLst/>
              <a:gdLst/>
              <a:ahLst/>
              <a:cxnLst/>
              <a:rect l="0" t="0" r="r" b="b"/>
              <a:pathLst>
                <a:path w="1018" h="1144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974"/>
                  </a:lnTo>
                  <a:cubicBezTo>
                    <a:pt x="0" y="1058"/>
                    <a:pt x="84" y="1143"/>
                    <a:pt x="169" y="1143"/>
                  </a:cubicBezTo>
                  <a:lnTo>
                    <a:pt x="847" y="1143"/>
                  </a:lnTo>
                  <a:cubicBezTo>
                    <a:pt x="932" y="1143"/>
                    <a:pt x="1017" y="1058"/>
                    <a:pt x="1017" y="974"/>
                  </a:cubicBezTo>
                  <a:lnTo>
                    <a:pt x="1017" y="169"/>
                  </a:lnTo>
                  <a:cubicBezTo>
                    <a:pt x="1017" y="84"/>
                    <a:pt x="932" y="0"/>
                    <a:pt x="847" y="0"/>
                  </a:cubicBezTo>
                  <a:lnTo>
                    <a:pt x="169" y="0"/>
                  </a:lnTo>
                </a:path>
              </a:pathLst>
            </a:custGeom>
            <a:solidFill>
              <a:srgbClr val="729FCF"/>
            </a:solidFill>
            <a:ln w="12600">
              <a:solidFill>
                <a:srgbClr val="000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4" name="CustomShape 54"/>
            <p:cNvSpPr/>
            <p:nvPr/>
          </p:nvSpPr>
          <p:spPr>
            <a:xfrm>
              <a:off x="6893640" y="82008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85" name="TextShape 55"/>
          <p:cNvSpPr txBox="1"/>
          <p:nvPr/>
        </p:nvSpPr>
        <p:spPr>
          <a:xfrm>
            <a:off x="3898105" y="2010676"/>
            <a:ext cx="2984040" cy="530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 decay 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He(p,2p)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  </a:t>
            </a:r>
            <a:r>
              <a:rPr lang="en-US" sz="1500" b="0" strike="noStrike" spc="-1" baseline="33000" dirty="0" err="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r>
            <a:r>
              <a:rPr lang="en-US" sz="1500" b="0" strike="noStrike" spc="-1" dirty="0" err="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→ t+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3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Marques et al.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TextShape 56"/>
          <p:cNvSpPr txBox="1"/>
          <p:nvPr/>
        </p:nvSpPr>
        <p:spPr>
          <a:xfrm>
            <a:off x="3792753" y="1484784"/>
            <a:ext cx="3611880" cy="556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Quasi-free 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a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-knockout 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H(</a:t>
            </a:r>
            <a:r>
              <a:rPr lang="en-US" sz="1500" b="0" strike="noStrike" spc="-1" dirty="0" err="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p,p</a:t>
            </a:r>
            <a:r>
              <a:rPr lang="en-US" sz="1500" b="0" strike="noStrike" spc="-1" dirty="0" err="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a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r>
              <a:rPr lang="en-US" sz="1500" b="0" strike="noStrike" spc="-1" baseline="33000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5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300" b="0" strike="noStrike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Rossi, Aumann et al.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7" name="CustomShape 57"/>
          <p:cNvSpPr/>
          <p:nvPr/>
        </p:nvSpPr>
        <p:spPr>
          <a:xfrm>
            <a:off x="1440095" y="4134775"/>
            <a:ext cx="228600" cy="1459002"/>
          </a:xfrm>
          <a:custGeom>
            <a:avLst/>
            <a:gdLst/>
            <a:ahLst/>
            <a:cxnLst/>
            <a:rect l="0" t="0" r="r" b="b"/>
            <a:pathLst>
              <a:path w="637" h="5209">
                <a:moveTo>
                  <a:pt x="636" y="0"/>
                </a:moveTo>
                <a:cubicBezTo>
                  <a:pt x="477" y="0"/>
                  <a:pt x="318" y="217"/>
                  <a:pt x="318" y="434"/>
                </a:cubicBezTo>
                <a:lnTo>
                  <a:pt x="318" y="2121"/>
                </a:lnTo>
                <a:cubicBezTo>
                  <a:pt x="318" y="2338"/>
                  <a:pt x="159" y="2555"/>
                  <a:pt x="0" y="2555"/>
                </a:cubicBezTo>
                <a:cubicBezTo>
                  <a:pt x="159" y="2555"/>
                  <a:pt x="318" y="2772"/>
                  <a:pt x="318" y="2989"/>
                </a:cubicBezTo>
                <a:lnTo>
                  <a:pt x="318" y="4774"/>
                </a:lnTo>
                <a:cubicBezTo>
                  <a:pt x="318" y="4991"/>
                  <a:pt x="477" y="5208"/>
                  <a:pt x="636" y="5208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8" name="TextShape 58"/>
          <p:cNvSpPr txBox="1"/>
          <p:nvPr/>
        </p:nvSpPr>
        <p:spPr>
          <a:xfrm>
            <a:off x="100136" y="4348847"/>
            <a:ext cx="1315586" cy="98653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 evidence for a bound </a:t>
            </a:r>
          </a:p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 resonant </a:t>
            </a:r>
          </a:p>
          <a:p>
            <a:pPr algn="ctr"/>
            <a:r>
              <a:rPr lang="en-US" sz="15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 system</a:t>
            </a:r>
          </a:p>
        </p:txBody>
      </p:sp>
      <p:sp>
        <p:nvSpPr>
          <p:cNvPr id="489" name="CustomShape 59"/>
          <p:cNvSpPr/>
          <p:nvPr/>
        </p:nvSpPr>
        <p:spPr>
          <a:xfrm>
            <a:off x="130775" y="4322429"/>
            <a:ext cx="1244160" cy="1012956"/>
          </a:xfrm>
          <a:custGeom>
            <a:avLst/>
            <a:gdLst/>
            <a:ahLst/>
            <a:cxnLst/>
            <a:rect l="0" t="0" r="r" b="b"/>
            <a:pathLst>
              <a:path w="3458" h="5336">
                <a:moveTo>
                  <a:pt x="576" y="0"/>
                </a:moveTo>
                <a:cubicBezTo>
                  <a:pt x="288" y="0"/>
                  <a:pt x="0" y="288"/>
                  <a:pt x="0" y="576"/>
                </a:cubicBezTo>
                <a:lnTo>
                  <a:pt x="0" y="4758"/>
                </a:lnTo>
                <a:cubicBezTo>
                  <a:pt x="0" y="5046"/>
                  <a:pt x="288" y="5335"/>
                  <a:pt x="576" y="5335"/>
                </a:cubicBezTo>
                <a:lnTo>
                  <a:pt x="2880" y="5335"/>
                </a:lnTo>
                <a:cubicBezTo>
                  <a:pt x="3168" y="5335"/>
                  <a:pt x="3457" y="5046"/>
                  <a:pt x="3457" y="4758"/>
                </a:cubicBezTo>
                <a:lnTo>
                  <a:pt x="3457" y="576"/>
                </a:lnTo>
                <a:cubicBezTo>
                  <a:pt x="3457" y="288"/>
                  <a:pt x="3168" y="0"/>
                  <a:pt x="2880" y="0"/>
                </a:cubicBezTo>
                <a:lnTo>
                  <a:pt x="576" y="0"/>
                </a:ln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0" name="CustomShape 60"/>
          <p:cNvSpPr/>
          <p:nvPr/>
        </p:nvSpPr>
        <p:spPr>
          <a:xfrm rot="10800000">
            <a:off x="7163060" y="1500838"/>
            <a:ext cx="211636" cy="939510"/>
          </a:xfrm>
          <a:custGeom>
            <a:avLst/>
            <a:gdLst/>
            <a:ahLst/>
            <a:cxnLst/>
            <a:rect l="0" t="0" r="r" b="b"/>
            <a:pathLst>
              <a:path w="637" h="3383">
                <a:moveTo>
                  <a:pt x="636" y="0"/>
                </a:moveTo>
                <a:cubicBezTo>
                  <a:pt x="477" y="0"/>
                  <a:pt x="318" y="140"/>
                  <a:pt x="318" y="281"/>
                </a:cubicBezTo>
                <a:lnTo>
                  <a:pt x="318" y="1377"/>
                </a:lnTo>
                <a:cubicBezTo>
                  <a:pt x="318" y="1518"/>
                  <a:pt x="159" y="1659"/>
                  <a:pt x="0" y="1659"/>
                </a:cubicBezTo>
                <a:cubicBezTo>
                  <a:pt x="159" y="1659"/>
                  <a:pt x="318" y="1800"/>
                  <a:pt x="318" y="1941"/>
                </a:cubicBezTo>
                <a:lnTo>
                  <a:pt x="318" y="3100"/>
                </a:lnTo>
                <a:cubicBezTo>
                  <a:pt x="318" y="3241"/>
                  <a:pt x="477" y="3382"/>
                  <a:pt x="636" y="3382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2" name="TextShape 62"/>
          <p:cNvSpPr txBox="1"/>
          <p:nvPr/>
        </p:nvSpPr>
        <p:spPr>
          <a:xfrm>
            <a:off x="7600540" y="2622495"/>
            <a:ext cx="1233475" cy="64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Possible </a:t>
            </a:r>
            <a:r>
              <a:rPr lang="en-US" sz="15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 candidates found!</a:t>
            </a:r>
          </a:p>
        </p:txBody>
      </p:sp>
      <p:sp>
        <p:nvSpPr>
          <p:cNvPr id="493" name="TextShape 63"/>
          <p:cNvSpPr txBox="1"/>
          <p:nvPr/>
        </p:nvSpPr>
        <p:spPr>
          <a:xfrm>
            <a:off x="7451170" y="1684921"/>
            <a:ext cx="1497960" cy="64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Currently under analysis</a:t>
            </a:r>
          </a:p>
        </p:txBody>
      </p:sp>
      <p:sp>
        <p:nvSpPr>
          <p:cNvPr id="494" name="CustomShape 64"/>
          <p:cNvSpPr/>
          <p:nvPr/>
        </p:nvSpPr>
        <p:spPr>
          <a:xfrm>
            <a:off x="7419623" y="1616368"/>
            <a:ext cx="1544497" cy="693409"/>
          </a:xfrm>
          <a:custGeom>
            <a:avLst/>
            <a:gdLst/>
            <a:ahLst/>
            <a:cxnLst/>
            <a:rect l="0" t="0" r="r" b="b"/>
            <a:pathLst>
              <a:path w="5880" h="2661">
                <a:moveTo>
                  <a:pt x="443" y="0"/>
                </a:moveTo>
                <a:cubicBezTo>
                  <a:pt x="221" y="0"/>
                  <a:pt x="0" y="221"/>
                  <a:pt x="0" y="443"/>
                </a:cubicBezTo>
                <a:lnTo>
                  <a:pt x="0" y="2216"/>
                </a:lnTo>
                <a:cubicBezTo>
                  <a:pt x="0" y="2438"/>
                  <a:pt x="221" y="2660"/>
                  <a:pt x="443" y="2660"/>
                </a:cubicBezTo>
                <a:lnTo>
                  <a:pt x="5435" y="2660"/>
                </a:lnTo>
                <a:cubicBezTo>
                  <a:pt x="5657" y="2660"/>
                  <a:pt x="5879" y="2438"/>
                  <a:pt x="5879" y="2216"/>
                </a:cubicBezTo>
                <a:lnTo>
                  <a:pt x="5879" y="443"/>
                </a:lnTo>
                <a:cubicBezTo>
                  <a:pt x="5879" y="221"/>
                  <a:pt x="5657" y="0"/>
                  <a:pt x="5435" y="0"/>
                </a:cubicBezTo>
                <a:lnTo>
                  <a:pt x="443" y="0"/>
                </a:ln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7C9C671-207D-44B6-A1D4-BD37F45E089E}"/>
              </a:ext>
            </a:extLst>
          </p:cNvPr>
          <p:cNvGrpSpPr/>
          <p:nvPr/>
        </p:nvGrpSpPr>
        <p:grpSpPr>
          <a:xfrm>
            <a:off x="6692065" y="2675045"/>
            <a:ext cx="366840" cy="288000"/>
            <a:chOff x="6819480" y="2364120"/>
            <a:chExt cx="366840" cy="411480"/>
          </a:xfrm>
        </p:grpSpPr>
        <p:sp>
          <p:nvSpPr>
            <p:cNvPr id="496" name="CustomShape 66"/>
            <p:cNvSpPr/>
            <p:nvPr/>
          </p:nvSpPr>
          <p:spPr>
            <a:xfrm>
              <a:off x="6820560" y="2364120"/>
              <a:ext cx="365760" cy="411480"/>
            </a:xfrm>
            <a:custGeom>
              <a:avLst/>
              <a:gdLst/>
              <a:ahLst/>
              <a:cxnLst/>
              <a:rect l="0" t="0" r="r" b="b"/>
              <a:pathLst>
                <a:path w="1018" h="1144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974"/>
                  </a:lnTo>
                  <a:cubicBezTo>
                    <a:pt x="0" y="1058"/>
                    <a:pt x="84" y="1143"/>
                    <a:pt x="169" y="1143"/>
                  </a:cubicBezTo>
                  <a:lnTo>
                    <a:pt x="847" y="1143"/>
                  </a:lnTo>
                  <a:cubicBezTo>
                    <a:pt x="932" y="1143"/>
                    <a:pt x="1017" y="1058"/>
                    <a:pt x="1017" y="974"/>
                  </a:cubicBezTo>
                  <a:lnTo>
                    <a:pt x="1017" y="169"/>
                  </a:lnTo>
                  <a:cubicBezTo>
                    <a:pt x="1017" y="84"/>
                    <a:pt x="932" y="0"/>
                    <a:pt x="847" y="0"/>
                  </a:cubicBezTo>
                  <a:lnTo>
                    <a:pt x="169" y="0"/>
                  </a:lnTo>
                </a:path>
              </a:pathLst>
            </a:custGeom>
            <a:solidFill>
              <a:srgbClr val="729FCF"/>
            </a:solidFill>
            <a:ln w="12600">
              <a:solidFill>
                <a:srgbClr val="000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7" name="CustomShape 67"/>
            <p:cNvSpPr/>
            <p:nvPr/>
          </p:nvSpPr>
          <p:spPr>
            <a:xfrm>
              <a:off x="6819480" y="2404080"/>
              <a:ext cx="365760" cy="320040"/>
            </a:xfrm>
            <a:custGeom>
              <a:avLst/>
              <a:gdLst/>
              <a:ahLst/>
              <a:cxnLst/>
              <a:rect l="0" t="0" r="r" b="b"/>
              <a:pathLst>
                <a:path w="1018" h="890">
                  <a:moveTo>
                    <a:pt x="0" y="444"/>
                  </a:moveTo>
                  <a:lnTo>
                    <a:pt x="419" y="366"/>
                  </a:lnTo>
                  <a:lnTo>
                    <a:pt x="508" y="0"/>
                  </a:lnTo>
                  <a:lnTo>
                    <a:pt x="597" y="366"/>
                  </a:lnTo>
                  <a:lnTo>
                    <a:pt x="1017" y="444"/>
                  </a:lnTo>
                  <a:lnTo>
                    <a:pt x="597" y="523"/>
                  </a:lnTo>
                  <a:lnTo>
                    <a:pt x="508" y="889"/>
                  </a:lnTo>
                  <a:lnTo>
                    <a:pt x="419" y="523"/>
                  </a:lnTo>
                  <a:lnTo>
                    <a:pt x="0" y="444"/>
                  </a:lnTo>
                </a:path>
              </a:pathLst>
            </a:custGeom>
            <a:solidFill>
              <a:srgbClr val="00008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98" name="Line 68"/>
          <p:cNvSpPr/>
          <p:nvPr/>
        </p:nvSpPr>
        <p:spPr>
          <a:xfrm flipV="1">
            <a:off x="6874005" y="3028751"/>
            <a:ext cx="1005" cy="550867"/>
          </a:xfrm>
          <a:prstGeom prst="line">
            <a:avLst/>
          </a:prstGeom>
          <a:ln w="19080">
            <a:solidFill>
              <a:srgbClr val="99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TextShape 69"/>
          <p:cNvSpPr txBox="1"/>
          <p:nvPr/>
        </p:nvSpPr>
        <p:spPr>
          <a:xfrm>
            <a:off x="6758810" y="3579618"/>
            <a:ext cx="2271326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500" b="0" strike="noStrike" spc="-1" dirty="0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Start of </a:t>
            </a:r>
            <a:r>
              <a:rPr lang="en-US" sz="1500" b="0" i="1" strike="noStrike" spc="-1" dirty="0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 initio</a:t>
            </a:r>
            <a:r>
              <a:rPr lang="en-US" sz="1500" b="0" strike="noStrike" spc="-1" dirty="0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theories 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500" b="0" strike="noStrike" spc="-1" dirty="0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including continuum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CustomShape 70"/>
          <p:cNvSpPr/>
          <p:nvPr/>
        </p:nvSpPr>
        <p:spPr>
          <a:xfrm>
            <a:off x="6795385" y="3553933"/>
            <a:ext cx="2178730" cy="593946"/>
          </a:xfrm>
          <a:custGeom>
            <a:avLst/>
            <a:gdLst/>
            <a:ahLst/>
            <a:cxnLst/>
            <a:rect l="0" t="0" r="r" b="b"/>
            <a:pathLst>
              <a:path w="8204" h="2661">
                <a:moveTo>
                  <a:pt x="443" y="0"/>
                </a:moveTo>
                <a:cubicBezTo>
                  <a:pt x="221" y="0"/>
                  <a:pt x="0" y="221"/>
                  <a:pt x="0" y="443"/>
                </a:cubicBezTo>
                <a:lnTo>
                  <a:pt x="0" y="2216"/>
                </a:lnTo>
                <a:cubicBezTo>
                  <a:pt x="0" y="2438"/>
                  <a:pt x="221" y="2660"/>
                  <a:pt x="443" y="2660"/>
                </a:cubicBezTo>
                <a:lnTo>
                  <a:pt x="7759" y="2660"/>
                </a:lnTo>
                <a:cubicBezTo>
                  <a:pt x="7981" y="2660"/>
                  <a:pt x="8203" y="2438"/>
                  <a:pt x="8203" y="2216"/>
                </a:cubicBezTo>
                <a:lnTo>
                  <a:pt x="8203" y="443"/>
                </a:lnTo>
                <a:cubicBezTo>
                  <a:pt x="8203" y="221"/>
                  <a:pt x="7981" y="0"/>
                  <a:pt x="7759" y="0"/>
                </a:cubicBezTo>
                <a:lnTo>
                  <a:pt x="443" y="0"/>
                </a:lnTo>
              </a:path>
            </a:pathLst>
          </a:custGeom>
          <a:noFill/>
          <a:ln w="19080">
            <a:solidFill>
              <a:srgbClr val="99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60">
            <a:extLst>
              <a:ext uri="{FF2B5EF4-FFF2-40B4-BE49-F238E27FC236}">
                <a16:creationId xmlns:a16="http://schemas.microsoft.com/office/drawing/2014/main" id="{721B407F-607E-4384-A48D-233D42A5066B}"/>
              </a:ext>
            </a:extLst>
          </p:cNvPr>
          <p:cNvSpPr/>
          <p:nvPr/>
        </p:nvSpPr>
        <p:spPr>
          <a:xfrm rot="10800000">
            <a:off x="7165560" y="2537655"/>
            <a:ext cx="211636" cy="939510"/>
          </a:xfrm>
          <a:custGeom>
            <a:avLst/>
            <a:gdLst/>
            <a:ahLst/>
            <a:cxnLst/>
            <a:rect l="0" t="0" r="r" b="b"/>
            <a:pathLst>
              <a:path w="637" h="3383">
                <a:moveTo>
                  <a:pt x="636" y="0"/>
                </a:moveTo>
                <a:cubicBezTo>
                  <a:pt x="477" y="0"/>
                  <a:pt x="318" y="140"/>
                  <a:pt x="318" y="281"/>
                </a:cubicBezTo>
                <a:lnTo>
                  <a:pt x="318" y="1377"/>
                </a:lnTo>
                <a:cubicBezTo>
                  <a:pt x="318" y="1518"/>
                  <a:pt x="159" y="1659"/>
                  <a:pt x="0" y="1659"/>
                </a:cubicBezTo>
                <a:cubicBezTo>
                  <a:pt x="159" y="1659"/>
                  <a:pt x="318" y="1800"/>
                  <a:pt x="318" y="1941"/>
                </a:cubicBezTo>
                <a:lnTo>
                  <a:pt x="318" y="3100"/>
                </a:lnTo>
                <a:cubicBezTo>
                  <a:pt x="318" y="3241"/>
                  <a:pt x="477" y="3382"/>
                  <a:pt x="636" y="3382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64">
            <a:extLst>
              <a:ext uri="{FF2B5EF4-FFF2-40B4-BE49-F238E27FC236}">
                <a16:creationId xmlns:a16="http://schemas.microsoft.com/office/drawing/2014/main" id="{5F65E337-C834-4519-A169-C2A95368ADC1}"/>
              </a:ext>
            </a:extLst>
          </p:cNvPr>
          <p:cNvSpPr/>
          <p:nvPr/>
        </p:nvSpPr>
        <p:spPr>
          <a:xfrm>
            <a:off x="7429618" y="2621837"/>
            <a:ext cx="1544497" cy="769730"/>
          </a:xfrm>
          <a:custGeom>
            <a:avLst/>
            <a:gdLst/>
            <a:ahLst/>
            <a:cxnLst/>
            <a:rect l="0" t="0" r="r" b="b"/>
            <a:pathLst>
              <a:path w="5880" h="2661">
                <a:moveTo>
                  <a:pt x="443" y="0"/>
                </a:moveTo>
                <a:cubicBezTo>
                  <a:pt x="221" y="0"/>
                  <a:pt x="0" y="221"/>
                  <a:pt x="0" y="443"/>
                </a:cubicBezTo>
                <a:lnTo>
                  <a:pt x="0" y="2216"/>
                </a:lnTo>
                <a:cubicBezTo>
                  <a:pt x="0" y="2438"/>
                  <a:pt x="221" y="2660"/>
                  <a:pt x="443" y="2660"/>
                </a:cubicBezTo>
                <a:lnTo>
                  <a:pt x="5435" y="2660"/>
                </a:lnTo>
                <a:cubicBezTo>
                  <a:pt x="5657" y="2660"/>
                  <a:pt x="5879" y="2438"/>
                  <a:pt x="5879" y="2216"/>
                </a:cubicBezTo>
                <a:lnTo>
                  <a:pt x="5879" y="443"/>
                </a:lnTo>
                <a:cubicBezTo>
                  <a:pt x="5879" y="221"/>
                  <a:pt x="5657" y="0"/>
                  <a:pt x="5435" y="0"/>
                </a:cubicBezTo>
                <a:lnTo>
                  <a:pt x="443" y="0"/>
                </a:lnTo>
              </a:path>
            </a:pathLst>
          </a:cu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TextBox 10"/>
          <p:cNvSpPr txBox="1"/>
          <p:nvPr/>
        </p:nvSpPr>
        <p:spPr>
          <a:xfrm>
            <a:off x="277143" y="1684921"/>
            <a:ext cx="1270521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Courtesy of Fabia Schindler</a:t>
            </a:r>
          </a:p>
        </p:txBody>
      </p:sp>
    </p:spTree>
    <p:extLst>
      <p:ext uri="{BB962C8B-B14F-4D97-AF65-F5344CB8AC3E}">
        <p14:creationId xmlns:p14="http://schemas.microsoft.com/office/powerpoint/2010/main" val="549904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extShape 1"/>
          <p:cNvSpPr txBox="1"/>
          <p:nvPr/>
        </p:nvSpPr>
        <p:spPr>
          <a:xfrm>
            <a:off x="266630" y="488880"/>
            <a:ext cx="3975586" cy="837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Setup: SAMURAI at RIKEN</a:t>
            </a:r>
          </a:p>
        </p:txBody>
      </p:sp>
      <p:pic>
        <p:nvPicPr>
          <p:cNvPr id="763" name="Grafik 762"/>
          <p:cNvPicPr/>
          <p:nvPr/>
        </p:nvPicPr>
        <p:blipFill>
          <a:blip r:embed="rId2"/>
          <a:stretch/>
        </p:blipFill>
        <p:spPr>
          <a:xfrm>
            <a:off x="-56040120" y="-31522680"/>
            <a:ext cx="10570320" cy="5943600"/>
          </a:xfrm>
          <a:prstGeom prst="rect">
            <a:avLst/>
          </a:prstGeom>
          <a:ln>
            <a:noFill/>
          </a:ln>
        </p:spPr>
      </p:pic>
      <p:pic>
        <p:nvPicPr>
          <p:cNvPr id="764" name="pasted-image.png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07605" y="1492820"/>
            <a:ext cx="8721594" cy="4750200"/>
          </a:xfrm>
          <a:prstGeom prst="rect">
            <a:avLst/>
          </a:prstGeom>
          <a:ln w="12600">
            <a:noFill/>
          </a:ln>
        </p:spPr>
      </p:pic>
      <p:sp>
        <p:nvSpPr>
          <p:cNvPr id="765" name="Line 2"/>
          <p:cNvSpPr/>
          <p:nvPr/>
        </p:nvSpPr>
        <p:spPr>
          <a:xfrm flipV="1">
            <a:off x="94680" y="3468357"/>
            <a:ext cx="1201652" cy="9500"/>
          </a:xfrm>
          <a:prstGeom prst="line">
            <a:avLst/>
          </a:prstGeom>
          <a:ln w="57240">
            <a:solidFill>
              <a:srgbClr val="80808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3"/>
          <p:cNvSpPr/>
          <p:nvPr/>
        </p:nvSpPr>
        <p:spPr>
          <a:xfrm>
            <a:off x="58320" y="1519973"/>
            <a:ext cx="1989360" cy="804600"/>
          </a:xfrm>
          <a:custGeom>
            <a:avLst/>
            <a:gdLst/>
            <a:ahLst/>
            <a:cxnLst/>
            <a:rect l="0" t="0" r="r" b="b"/>
            <a:pathLst>
              <a:path w="6698" h="2237">
                <a:moveTo>
                  <a:pt x="372" y="0"/>
                </a:moveTo>
                <a:cubicBezTo>
                  <a:pt x="186" y="0"/>
                  <a:pt x="0" y="186"/>
                  <a:pt x="0" y="372"/>
                </a:cubicBezTo>
                <a:lnTo>
                  <a:pt x="0" y="1863"/>
                </a:lnTo>
                <a:cubicBezTo>
                  <a:pt x="0" y="2049"/>
                  <a:pt x="186" y="2236"/>
                  <a:pt x="372" y="2236"/>
                </a:cubicBezTo>
                <a:lnTo>
                  <a:pt x="6324" y="2236"/>
                </a:lnTo>
                <a:cubicBezTo>
                  <a:pt x="6510" y="2236"/>
                  <a:pt x="6697" y="2049"/>
                  <a:pt x="6697" y="1863"/>
                </a:cubicBezTo>
                <a:lnTo>
                  <a:pt x="6697" y="372"/>
                </a:lnTo>
                <a:cubicBezTo>
                  <a:pt x="6697" y="186"/>
                  <a:pt x="6510" y="0"/>
                  <a:pt x="6324" y="0"/>
                </a:cubicBezTo>
                <a:lnTo>
                  <a:pt x="372" y="0"/>
                </a:lnTo>
              </a:path>
            </a:pathLst>
          </a:cu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120" tIns="51120" rIns="96120" bIns="51120" anchor="ctr"/>
          <a:lstStyle/>
          <a:p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Upstream detectors: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Plastic scintillators</a:t>
            </a:r>
          </a:p>
          <a:p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Drift chambers </a:t>
            </a:r>
          </a:p>
        </p:txBody>
      </p:sp>
      <p:sp>
        <p:nvSpPr>
          <p:cNvPr id="767" name="Line 4"/>
          <p:cNvSpPr/>
          <p:nvPr/>
        </p:nvSpPr>
        <p:spPr>
          <a:xfrm flipH="1">
            <a:off x="1920240" y="2560320"/>
            <a:ext cx="323820" cy="9144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"/>
          <p:cNvSpPr/>
          <p:nvPr/>
        </p:nvSpPr>
        <p:spPr>
          <a:xfrm>
            <a:off x="62340" y="4058820"/>
            <a:ext cx="3155214" cy="2245175"/>
          </a:xfrm>
          <a:custGeom>
            <a:avLst/>
            <a:gdLst/>
            <a:ahLst/>
            <a:cxnLst/>
            <a:rect l="0" t="0" r="r" b="b"/>
            <a:pathLst>
              <a:path w="6696" h="7875">
                <a:moveTo>
                  <a:pt x="1115" y="0"/>
                </a:moveTo>
                <a:cubicBezTo>
                  <a:pt x="557" y="0"/>
                  <a:pt x="0" y="557"/>
                  <a:pt x="0" y="1115"/>
                </a:cubicBezTo>
                <a:lnTo>
                  <a:pt x="0" y="6759"/>
                </a:lnTo>
                <a:cubicBezTo>
                  <a:pt x="0" y="7316"/>
                  <a:pt x="557" y="7874"/>
                  <a:pt x="1115" y="7874"/>
                </a:cubicBezTo>
                <a:lnTo>
                  <a:pt x="5579" y="7874"/>
                </a:lnTo>
                <a:cubicBezTo>
                  <a:pt x="6137" y="7874"/>
                  <a:pt x="6695" y="7316"/>
                  <a:pt x="6695" y="6759"/>
                </a:cubicBezTo>
                <a:lnTo>
                  <a:pt x="6695" y="1115"/>
                </a:lnTo>
                <a:cubicBezTo>
                  <a:pt x="6695" y="557"/>
                  <a:pt x="6137" y="0"/>
                  <a:pt x="5579" y="0"/>
                </a:cubicBezTo>
                <a:lnTo>
                  <a:pt x="1115" y="0"/>
                </a:lnTo>
              </a:path>
            </a:pathLst>
          </a:cu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120" tIns="51120" rIns="96120" bIns="51120" anchor="ctr"/>
          <a:lstStyle/>
          <a:p>
            <a:pPr algn="ctr"/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Silicon tracker:</a:t>
            </a:r>
          </a:p>
          <a:p>
            <a:pPr algn="ctr"/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</a:p>
          <a:p>
            <a:pPr algn="ctr"/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9" name="Grafik 768"/>
          <p:cNvPicPr/>
          <p:nvPr/>
        </p:nvPicPr>
        <p:blipFill>
          <a:blip r:embed="rId4"/>
          <a:stretch/>
        </p:blipFill>
        <p:spPr>
          <a:xfrm>
            <a:off x="147146" y="4471015"/>
            <a:ext cx="1651680" cy="1674000"/>
          </a:xfrm>
          <a:prstGeom prst="rect">
            <a:avLst/>
          </a:prstGeom>
          <a:ln>
            <a:noFill/>
          </a:ln>
        </p:spPr>
      </p:pic>
      <p:sp>
        <p:nvSpPr>
          <p:cNvPr id="770" name="Line 6"/>
          <p:cNvSpPr/>
          <p:nvPr/>
        </p:nvSpPr>
        <p:spPr>
          <a:xfrm flipV="1">
            <a:off x="1641596" y="3474720"/>
            <a:ext cx="552963" cy="57994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7"/>
          <p:cNvSpPr/>
          <p:nvPr/>
        </p:nvSpPr>
        <p:spPr>
          <a:xfrm>
            <a:off x="94680" y="2386415"/>
            <a:ext cx="1185480" cy="573480"/>
          </a:xfrm>
          <a:custGeom>
            <a:avLst/>
            <a:gdLst/>
            <a:ahLst/>
            <a:cxnLst/>
            <a:rect l="0" t="0" r="r" b="b"/>
            <a:pathLst>
              <a:path w="3295" h="1594">
                <a:moveTo>
                  <a:pt x="265" y="0"/>
                </a:moveTo>
                <a:cubicBezTo>
                  <a:pt x="132" y="0"/>
                  <a:pt x="0" y="132"/>
                  <a:pt x="0" y="265"/>
                </a:cubicBezTo>
                <a:lnTo>
                  <a:pt x="0" y="1328"/>
                </a:lnTo>
                <a:cubicBezTo>
                  <a:pt x="0" y="1460"/>
                  <a:pt x="132" y="1593"/>
                  <a:pt x="265" y="1593"/>
                </a:cubicBezTo>
                <a:lnTo>
                  <a:pt x="3028" y="1593"/>
                </a:lnTo>
                <a:cubicBezTo>
                  <a:pt x="3161" y="1593"/>
                  <a:pt x="3294" y="1460"/>
                  <a:pt x="3294" y="1328"/>
                </a:cubicBezTo>
                <a:lnTo>
                  <a:pt x="3294" y="265"/>
                </a:lnTo>
                <a:cubicBezTo>
                  <a:pt x="3294" y="132"/>
                  <a:pt x="3161" y="0"/>
                  <a:pt x="3028" y="0"/>
                </a:cubicBezTo>
                <a:lnTo>
                  <a:pt x="265" y="0"/>
                </a:lnTo>
              </a:path>
            </a:pathLst>
          </a:custGeom>
          <a:solidFill>
            <a:srgbClr val="FFFFFF"/>
          </a:solidFill>
          <a:ln w="38160">
            <a:solidFill>
              <a:srgbClr val="0066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720" tIns="63720" rIns="108720" bIns="63720" anchor="ctr"/>
          <a:lstStyle/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Incoming</a:t>
            </a:r>
            <a:r>
              <a:rPr lang="en-US" sz="1200" b="0" strike="noStrike" spc="-1" baseline="33000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b="1" strike="noStrike" spc="-1" baseline="33000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r>
              <a:rPr lang="en-US" sz="1200" b="1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E=156 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AMeV</a:t>
            </a:r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2" name="CustomShape 8"/>
          <p:cNvSpPr/>
          <p:nvPr/>
        </p:nvSpPr>
        <p:spPr>
          <a:xfrm>
            <a:off x="3466286" y="5207689"/>
            <a:ext cx="1278100" cy="334440"/>
          </a:xfrm>
          <a:custGeom>
            <a:avLst/>
            <a:gdLst/>
            <a:ahLst/>
            <a:cxnLst/>
            <a:rect l="0" t="0" r="r" b="b"/>
            <a:pathLst>
              <a:path w="4468" h="931">
                <a:moveTo>
                  <a:pt x="154" y="0"/>
                </a:moveTo>
                <a:cubicBezTo>
                  <a:pt x="77" y="0"/>
                  <a:pt x="0" y="77"/>
                  <a:pt x="0" y="155"/>
                </a:cubicBezTo>
                <a:lnTo>
                  <a:pt x="0" y="775"/>
                </a:lnTo>
                <a:cubicBezTo>
                  <a:pt x="0" y="852"/>
                  <a:pt x="77" y="930"/>
                  <a:pt x="154" y="930"/>
                </a:cubicBezTo>
                <a:lnTo>
                  <a:pt x="4312" y="930"/>
                </a:lnTo>
                <a:cubicBezTo>
                  <a:pt x="4389" y="930"/>
                  <a:pt x="4467" y="852"/>
                  <a:pt x="4467" y="775"/>
                </a:cubicBezTo>
                <a:lnTo>
                  <a:pt x="4467" y="155"/>
                </a:lnTo>
                <a:cubicBezTo>
                  <a:pt x="4467" y="77"/>
                  <a:pt x="4389" y="0"/>
                  <a:pt x="4312" y="0"/>
                </a:cubicBezTo>
                <a:lnTo>
                  <a:pt x="154" y="0"/>
                </a:lnTo>
              </a:path>
            </a:pathLst>
          </a:cu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120" tIns="51120" rIns="96120" bIns="51120" anchor="ctr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Drift chamber </a:t>
            </a:r>
          </a:p>
        </p:txBody>
      </p:sp>
      <p:sp>
        <p:nvSpPr>
          <p:cNvPr id="773" name="CustomShape 9"/>
          <p:cNvSpPr/>
          <p:nvPr/>
        </p:nvSpPr>
        <p:spPr>
          <a:xfrm>
            <a:off x="3726065" y="5886685"/>
            <a:ext cx="1054440" cy="334440"/>
          </a:xfrm>
          <a:custGeom>
            <a:avLst/>
            <a:gdLst/>
            <a:ahLst/>
            <a:cxnLst/>
            <a:rect l="0" t="0" r="r" b="b"/>
            <a:pathLst>
              <a:path w="3707" h="931">
                <a:moveTo>
                  <a:pt x="155" y="0"/>
                </a:moveTo>
                <a:cubicBezTo>
                  <a:pt x="77" y="0"/>
                  <a:pt x="0" y="77"/>
                  <a:pt x="0" y="155"/>
                </a:cubicBezTo>
                <a:lnTo>
                  <a:pt x="0" y="775"/>
                </a:lnTo>
                <a:cubicBezTo>
                  <a:pt x="0" y="852"/>
                  <a:pt x="77" y="930"/>
                  <a:pt x="155" y="930"/>
                </a:cubicBezTo>
                <a:lnTo>
                  <a:pt x="3551" y="930"/>
                </a:lnTo>
                <a:cubicBezTo>
                  <a:pt x="3628" y="930"/>
                  <a:pt x="3706" y="852"/>
                  <a:pt x="3706" y="775"/>
                </a:cubicBezTo>
                <a:lnTo>
                  <a:pt x="3706" y="155"/>
                </a:lnTo>
                <a:cubicBezTo>
                  <a:pt x="3706" y="77"/>
                  <a:pt x="3628" y="0"/>
                  <a:pt x="3551" y="0"/>
                </a:cubicBezTo>
                <a:lnTo>
                  <a:pt x="155" y="0"/>
                </a:lnTo>
              </a:path>
            </a:pathLst>
          </a:cu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120" tIns="51120" rIns="96120" bIns="51120" anchor="ctr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Plastic wall </a:t>
            </a:r>
          </a:p>
        </p:txBody>
      </p:sp>
      <p:sp>
        <p:nvSpPr>
          <p:cNvPr id="774" name="CustomShape 10"/>
          <p:cNvSpPr/>
          <p:nvPr/>
        </p:nvSpPr>
        <p:spPr>
          <a:xfrm>
            <a:off x="7148087" y="1489992"/>
            <a:ext cx="1801045" cy="804600"/>
          </a:xfrm>
          <a:custGeom>
            <a:avLst/>
            <a:gdLst/>
            <a:ahLst/>
            <a:cxnLst/>
            <a:rect l="0" t="0" r="r" b="b"/>
            <a:pathLst>
              <a:path w="6217" h="2237">
                <a:moveTo>
                  <a:pt x="372" y="0"/>
                </a:moveTo>
                <a:cubicBezTo>
                  <a:pt x="186" y="0"/>
                  <a:pt x="0" y="186"/>
                  <a:pt x="0" y="372"/>
                </a:cubicBezTo>
                <a:lnTo>
                  <a:pt x="0" y="1863"/>
                </a:lnTo>
                <a:cubicBezTo>
                  <a:pt x="0" y="2049"/>
                  <a:pt x="186" y="2236"/>
                  <a:pt x="372" y="2236"/>
                </a:cubicBezTo>
                <a:lnTo>
                  <a:pt x="5843" y="2236"/>
                </a:lnTo>
                <a:cubicBezTo>
                  <a:pt x="6029" y="2236"/>
                  <a:pt x="6216" y="2049"/>
                  <a:pt x="6216" y="1863"/>
                </a:cubicBezTo>
                <a:lnTo>
                  <a:pt x="6216" y="372"/>
                </a:lnTo>
                <a:cubicBezTo>
                  <a:pt x="6216" y="186"/>
                  <a:pt x="6029" y="0"/>
                  <a:pt x="5843" y="0"/>
                </a:cubicBezTo>
                <a:lnTo>
                  <a:pt x="372" y="0"/>
                </a:lnTo>
              </a:path>
            </a:pathLst>
          </a:cu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120" tIns="51120" rIns="96120" bIns="51120" anchor="ctr"/>
          <a:lstStyle/>
          <a:p>
            <a:pPr algn="ctr"/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Neutron detectors: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NeuLAND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(R</a:t>
            </a:r>
            <a:r>
              <a:rPr lang="en-US" sz="15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B)</a:t>
            </a:r>
          </a:p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NEBULA </a:t>
            </a:r>
          </a:p>
        </p:txBody>
      </p:sp>
      <p:sp>
        <p:nvSpPr>
          <p:cNvPr id="775" name="TextShape 11"/>
          <p:cNvSpPr txBox="1"/>
          <p:nvPr/>
        </p:nvSpPr>
        <p:spPr>
          <a:xfrm>
            <a:off x="4389120" y="2836080"/>
            <a:ext cx="12801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B=1.25 T</a:t>
            </a:r>
          </a:p>
        </p:txBody>
      </p:sp>
      <p:sp>
        <p:nvSpPr>
          <p:cNvPr id="776" name="CustomShape 12"/>
          <p:cNvSpPr/>
          <p:nvPr/>
        </p:nvSpPr>
        <p:spPr>
          <a:xfrm>
            <a:off x="65960" y="3053525"/>
            <a:ext cx="731520" cy="731520"/>
          </a:xfrm>
          <a:prstGeom prst="ellipse">
            <a:avLst/>
          </a:prstGeom>
          <a:solidFill>
            <a:srgbClr val="66CCFF"/>
          </a:solidFill>
          <a:ln>
            <a:solidFill>
              <a:srgbClr val="9999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13"/>
          <p:cNvSpPr/>
          <p:nvPr/>
        </p:nvSpPr>
        <p:spPr>
          <a:xfrm rot="3208800">
            <a:off x="194480" y="330444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14"/>
          <p:cNvSpPr/>
          <p:nvPr/>
        </p:nvSpPr>
        <p:spPr>
          <a:xfrm rot="3208800">
            <a:off x="194480" y="330444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15"/>
          <p:cNvSpPr/>
          <p:nvPr/>
        </p:nvSpPr>
        <p:spPr>
          <a:xfrm rot="3208800">
            <a:off x="166760" y="314568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16"/>
          <p:cNvSpPr/>
          <p:nvPr/>
        </p:nvSpPr>
        <p:spPr>
          <a:xfrm rot="3208800">
            <a:off x="166760" y="314568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17"/>
          <p:cNvSpPr/>
          <p:nvPr/>
        </p:nvSpPr>
        <p:spPr>
          <a:xfrm rot="3208800">
            <a:off x="325520" y="3116525"/>
            <a:ext cx="17136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18"/>
          <p:cNvSpPr/>
          <p:nvPr/>
        </p:nvSpPr>
        <p:spPr>
          <a:xfrm rot="3208800">
            <a:off x="325520" y="3116525"/>
            <a:ext cx="17136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19"/>
          <p:cNvSpPr/>
          <p:nvPr/>
        </p:nvSpPr>
        <p:spPr>
          <a:xfrm rot="3208800">
            <a:off x="309680" y="321804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20"/>
          <p:cNvSpPr/>
          <p:nvPr/>
        </p:nvSpPr>
        <p:spPr>
          <a:xfrm rot="3208800">
            <a:off x="309680" y="321804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21"/>
          <p:cNvSpPr/>
          <p:nvPr/>
        </p:nvSpPr>
        <p:spPr>
          <a:xfrm>
            <a:off x="422360" y="3427565"/>
            <a:ext cx="182880" cy="18288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22"/>
          <p:cNvSpPr/>
          <p:nvPr/>
        </p:nvSpPr>
        <p:spPr>
          <a:xfrm>
            <a:off x="422720" y="3427925"/>
            <a:ext cx="182880" cy="18288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990000"/>
              </a:gs>
            </a:gsLst>
            <a:path path="circle"/>
          </a:gra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23"/>
          <p:cNvSpPr/>
          <p:nvPr/>
        </p:nvSpPr>
        <p:spPr>
          <a:xfrm>
            <a:off x="335240" y="347832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24"/>
          <p:cNvSpPr/>
          <p:nvPr/>
        </p:nvSpPr>
        <p:spPr>
          <a:xfrm>
            <a:off x="335240" y="347832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25"/>
          <p:cNvSpPr/>
          <p:nvPr/>
        </p:nvSpPr>
        <p:spPr>
          <a:xfrm>
            <a:off x="495440" y="352057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26"/>
          <p:cNvSpPr/>
          <p:nvPr/>
        </p:nvSpPr>
        <p:spPr>
          <a:xfrm>
            <a:off x="495440" y="352057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27"/>
          <p:cNvSpPr/>
          <p:nvPr/>
        </p:nvSpPr>
        <p:spPr>
          <a:xfrm>
            <a:off x="395720" y="3559455"/>
            <a:ext cx="182880" cy="18288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28"/>
          <p:cNvSpPr/>
          <p:nvPr/>
        </p:nvSpPr>
        <p:spPr>
          <a:xfrm>
            <a:off x="396080" y="3559815"/>
            <a:ext cx="182880" cy="18288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990000"/>
              </a:gs>
            </a:gsLst>
            <a:path path="circle"/>
          </a:gra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3" name="Grafik 79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2398220" y="1684180"/>
            <a:ext cx="5859757" cy="4221225"/>
          </a:xfrm>
          <a:prstGeom prst="rect">
            <a:avLst/>
          </a:prstGeom>
          <a:ln>
            <a:noFill/>
          </a:ln>
        </p:spPr>
      </p:pic>
      <p:sp>
        <p:nvSpPr>
          <p:cNvPr id="794" name="CustomShape 29"/>
          <p:cNvSpPr/>
          <p:nvPr/>
        </p:nvSpPr>
        <p:spPr>
          <a:xfrm rot="16200000">
            <a:off x="5778720" y="-354800"/>
            <a:ext cx="637200" cy="7556040"/>
          </a:xfrm>
          <a:custGeom>
            <a:avLst/>
            <a:gdLst/>
            <a:ahLst/>
            <a:cxnLst/>
            <a:rect l="0" t="0" r="r" b="b"/>
            <a:pathLst>
              <a:path w="1772" h="20991">
                <a:moveTo>
                  <a:pt x="885" y="0"/>
                </a:moveTo>
                <a:lnTo>
                  <a:pt x="1771" y="20990"/>
                </a:lnTo>
                <a:lnTo>
                  <a:pt x="0" y="20990"/>
                </a:lnTo>
                <a:lnTo>
                  <a:pt x="885" y="0"/>
                </a:lnTo>
              </a:path>
            </a:pathLst>
          </a:custGeom>
          <a:solidFill>
            <a:srgbClr val="9999FF">
              <a:alpha val="79000"/>
            </a:srgbClr>
          </a:solidFill>
          <a:ln>
            <a:solidFill>
              <a:srgbClr val="66C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30"/>
          <p:cNvSpPr/>
          <p:nvPr/>
        </p:nvSpPr>
        <p:spPr>
          <a:xfrm>
            <a:off x="7043161" y="3438030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31"/>
          <p:cNvSpPr/>
          <p:nvPr/>
        </p:nvSpPr>
        <p:spPr>
          <a:xfrm>
            <a:off x="7043161" y="3438030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32"/>
          <p:cNvSpPr/>
          <p:nvPr/>
        </p:nvSpPr>
        <p:spPr>
          <a:xfrm>
            <a:off x="6899161" y="3366030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33"/>
          <p:cNvSpPr/>
          <p:nvPr/>
        </p:nvSpPr>
        <p:spPr>
          <a:xfrm>
            <a:off x="6899161" y="3366030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34"/>
          <p:cNvSpPr/>
          <p:nvPr/>
        </p:nvSpPr>
        <p:spPr>
          <a:xfrm>
            <a:off x="6971161" y="3222030"/>
            <a:ext cx="17136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35"/>
          <p:cNvSpPr/>
          <p:nvPr/>
        </p:nvSpPr>
        <p:spPr>
          <a:xfrm>
            <a:off x="6971161" y="3222030"/>
            <a:ext cx="17136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36"/>
          <p:cNvSpPr/>
          <p:nvPr/>
        </p:nvSpPr>
        <p:spPr>
          <a:xfrm>
            <a:off x="7043161" y="3294030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37"/>
          <p:cNvSpPr/>
          <p:nvPr/>
        </p:nvSpPr>
        <p:spPr>
          <a:xfrm>
            <a:off x="7043161" y="3294030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38"/>
          <p:cNvSpPr/>
          <p:nvPr/>
        </p:nvSpPr>
        <p:spPr>
          <a:xfrm>
            <a:off x="7487585" y="4321665"/>
            <a:ext cx="731520" cy="731520"/>
          </a:xfrm>
          <a:prstGeom prst="ellipse">
            <a:avLst/>
          </a:prstGeom>
          <a:solidFill>
            <a:srgbClr val="66CCFF"/>
          </a:solidFill>
          <a:ln>
            <a:solidFill>
              <a:srgbClr val="9999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39"/>
          <p:cNvSpPr/>
          <p:nvPr/>
        </p:nvSpPr>
        <p:spPr>
          <a:xfrm rot="3208800">
            <a:off x="7616105" y="457258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40"/>
          <p:cNvSpPr/>
          <p:nvPr/>
        </p:nvSpPr>
        <p:spPr>
          <a:xfrm rot="3208800">
            <a:off x="7616105" y="457258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41"/>
          <p:cNvSpPr/>
          <p:nvPr/>
        </p:nvSpPr>
        <p:spPr>
          <a:xfrm rot="3208800">
            <a:off x="7588385" y="441382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42"/>
          <p:cNvSpPr/>
          <p:nvPr/>
        </p:nvSpPr>
        <p:spPr>
          <a:xfrm rot="3208800">
            <a:off x="7588385" y="441382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43"/>
          <p:cNvSpPr/>
          <p:nvPr/>
        </p:nvSpPr>
        <p:spPr>
          <a:xfrm rot="3208800">
            <a:off x="7747145" y="4384665"/>
            <a:ext cx="17136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44"/>
          <p:cNvSpPr/>
          <p:nvPr/>
        </p:nvSpPr>
        <p:spPr>
          <a:xfrm rot="3208800">
            <a:off x="7747145" y="4384665"/>
            <a:ext cx="17136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45"/>
          <p:cNvSpPr/>
          <p:nvPr/>
        </p:nvSpPr>
        <p:spPr>
          <a:xfrm rot="3208800">
            <a:off x="7731305" y="448618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46"/>
          <p:cNvSpPr/>
          <p:nvPr/>
        </p:nvSpPr>
        <p:spPr>
          <a:xfrm rot="3208800">
            <a:off x="7731305" y="448618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47"/>
          <p:cNvSpPr/>
          <p:nvPr/>
        </p:nvSpPr>
        <p:spPr>
          <a:xfrm>
            <a:off x="7843985" y="4695705"/>
            <a:ext cx="182880" cy="18288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48"/>
          <p:cNvSpPr/>
          <p:nvPr/>
        </p:nvSpPr>
        <p:spPr>
          <a:xfrm>
            <a:off x="7844345" y="4696065"/>
            <a:ext cx="182880" cy="18288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990000"/>
              </a:gs>
            </a:gsLst>
            <a:path path="circle"/>
          </a:gra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49"/>
          <p:cNvSpPr/>
          <p:nvPr/>
        </p:nvSpPr>
        <p:spPr>
          <a:xfrm>
            <a:off x="7756865" y="474646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50"/>
          <p:cNvSpPr/>
          <p:nvPr/>
        </p:nvSpPr>
        <p:spPr>
          <a:xfrm>
            <a:off x="7756865" y="474646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51"/>
          <p:cNvSpPr/>
          <p:nvPr/>
        </p:nvSpPr>
        <p:spPr>
          <a:xfrm>
            <a:off x="7917065" y="4803705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52"/>
          <p:cNvSpPr/>
          <p:nvPr/>
        </p:nvSpPr>
        <p:spPr>
          <a:xfrm>
            <a:off x="7917065" y="4803705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53"/>
          <p:cNvSpPr/>
          <p:nvPr/>
        </p:nvSpPr>
        <p:spPr>
          <a:xfrm>
            <a:off x="7817345" y="4842585"/>
            <a:ext cx="182880" cy="18288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54"/>
          <p:cNvSpPr/>
          <p:nvPr/>
        </p:nvSpPr>
        <p:spPr>
          <a:xfrm>
            <a:off x="7817705" y="4842945"/>
            <a:ext cx="182880" cy="18288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990000"/>
              </a:gs>
            </a:gsLst>
            <a:path path="circle"/>
          </a:gra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55"/>
          <p:cNvSpPr/>
          <p:nvPr/>
        </p:nvSpPr>
        <p:spPr>
          <a:xfrm>
            <a:off x="7455614" y="5089570"/>
            <a:ext cx="1273680" cy="637201"/>
          </a:xfrm>
          <a:custGeom>
            <a:avLst/>
            <a:gdLst/>
            <a:ahLst/>
            <a:cxnLst/>
            <a:rect l="0" t="0" r="r" b="b"/>
            <a:pathLst>
              <a:path w="3540" h="2189">
                <a:moveTo>
                  <a:pt x="364" y="0"/>
                </a:moveTo>
                <a:cubicBezTo>
                  <a:pt x="182" y="0"/>
                  <a:pt x="0" y="182"/>
                  <a:pt x="0" y="364"/>
                </a:cubicBezTo>
                <a:lnTo>
                  <a:pt x="0" y="1823"/>
                </a:lnTo>
                <a:cubicBezTo>
                  <a:pt x="0" y="2005"/>
                  <a:pt x="182" y="2188"/>
                  <a:pt x="364" y="2188"/>
                </a:cubicBezTo>
                <a:lnTo>
                  <a:pt x="3174" y="2188"/>
                </a:lnTo>
                <a:cubicBezTo>
                  <a:pt x="3356" y="2188"/>
                  <a:pt x="3539" y="2005"/>
                  <a:pt x="3539" y="1823"/>
                </a:cubicBezTo>
                <a:lnTo>
                  <a:pt x="3539" y="364"/>
                </a:lnTo>
                <a:cubicBezTo>
                  <a:pt x="3539" y="182"/>
                  <a:pt x="3356" y="0"/>
                  <a:pt x="3174" y="0"/>
                </a:cubicBezTo>
                <a:lnTo>
                  <a:pt x="364" y="0"/>
                </a:lnTo>
              </a:path>
            </a:pathLst>
          </a:custGeom>
          <a:solidFill>
            <a:srgbClr val="FFFFFF"/>
          </a:solidFill>
          <a:ln w="38160">
            <a:solidFill>
              <a:srgbClr val="0066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720" tIns="63720" rIns="108720" bIns="63720" anchor="ctr"/>
          <a:lstStyle/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Unreacted</a:t>
            </a:r>
            <a:r>
              <a:rPr lang="en-US" sz="1200" b="0" strike="noStrike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b="1" strike="noStrike" spc="-1" baseline="33000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r>
              <a:rPr lang="en-US" sz="1200" b="1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E=156 MeV</a:t>
            </a:r>
          </a:p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r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=7.5 Tm</a:t>
            </a:r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1" name="CustomShape 56"/>
          <p:cNvSpPr/>
          <p:nvPr/>
        </p:nvSpPr>
        <p:spPr>
          <a:xfrm>
            <a:off x="5760225" y="4642465"/>
            <a:ext cx="182880" cy="18288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57"/>
          <p:cNvSpPr/>
          <p:nvPr/>
        </p:nvSpPr>
        <p:spPr>
          <a:xfrm>
            <a:off x="5760585" y="4635330"/>
            <a:ext cx="182880" cy="18288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990000"/>
              </a:gs>
            </a:gsLst>
            <a:path path="circle"/>
          </a:gra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58"/>
          <p:cNvSpPr/>
          <p:nvPr/>
        </p:nvSpPr>
        <p:spPr>
          <a:xfrm>
            <a:off x="6233715" y="5720225"/>
            <a:ext cx="1185480" cy="605851"/>
          </a:xfrm>
          <a:custGeom>
            <a:avLst/>
            <a:gdLst/>
            <a:ahLst/>
            <a:cxnLst/>
            <a:rect l="0" t="0" r="r" b="b"/>
            <a:pathLst>
              <a:path w="3294" h="2189">
                <a:moveTo>
                  <a:pt x="364" y="0"/>
                </a:moveTo>
                <a:cubicBezTo>
                  <a:pt x="182" y="0"/>
                  <a:pt x="0" y="182"/>
                  <a:pt x="0" y="364"/>
                </a:cubicBezTo>
                <a:lnTo>
                  <a:pt x="0" y="1823"/>
                </a:lnTo>
                <a:cubicBezTo>
                  <a:pt x="0" y="2005"/>
                  <a:pt x="182" y="2188"/>
                  <a:pt x="364" y="2188"/>
                </a:cubicBezTo>
                <a:lnTo>
                  <a:pt x="2929" y="2188"/>
                </a:lnTo>
                <a:cubicBezTo>
                  <a:pt x="3111" y="2188"/>
                  <a:pt x="3293" y="2005"/>
                  <a:pt x="3293" y="1823"/>
                </a:cubicBezTo>
                <a:lnTo>
                  <a:pt x="3293" y="364"/>
                </a:lnTo>
                <a:cubicBezTo>
                  <a:pt x="3293" y="182"/>
                  <a:pt x="3111" y="0"/>
                  <a:pt x="2929" y="0"/>
                </a:cubicBezTo>
                <a:lnTo>
                  <a:pt x="364" y="0"/>
                </a:lnTo>
              </a:path>
            </a:pathLst>
          </a:custGeom>
          <a:solidFill>
            <a:srgbClr val="FFFFFF"/>
          </a:solidFill>
          <a:ln w="38160">
            <a:solidFill>
              <a:srgbClr val="0066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720" tIns="63720" rIns="108720" bIns="63720" anchor="ctr"/>
          <a:lstStyle/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Fast</a:t>
            </a:r>
            <a:r>
              <a:rPr lang="en-US" sz="1200" b="0" strike="noStrike" spc="-1" dirty="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b="1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protons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E=400 MeV</a:t>
            </a:r>
          </a:p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r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=3.2 Tm</a:t>
            </a:r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4" name="CustomShape 59"/>
          <p:cNvSpPr/>
          <p:nvPr/>
        </p:nvSpPr>
        <p:spPr>
          <a:xfrm>
            <a:off x="4954060" y="5720223"/>
            <a:ext cx="1185480" cy="605851"/>
          </a:xfrm>
          <a:custGeom>
            <a:avLst/>
            <a:gdLst/>
            <a:ahLst/>
            <a:cxnLst/>
            <a:rect l="0" t="0" r="r" b="b"/>
            <a:pathLst>
              <a:path w="3294" h="2189">
                <a:moveTo>
                  <a:pt x="364" y="0"/>
                </a:moveTo>
                <a:cubicBezTo>
                  <a:pt x="182" y="0"/>
                  <a:pt x="0" y="182"/>
                  <a:pt x="0" y="364"/>
                </a:cubicBezTo>
                <a:lnTo>
                  <a:pt x="0" y="1823"/>
                </a:lnTo>
                <a:cubicBezTo>
                  <a:pt x="0" y="2005"/>
                  <a:pt x="182" y="2188"/>
                  <a:pt x="364" y="2188"/>
                </a:cubicBezTo>
                <a:lnTo>
                  <a:pt x="2929" y="2188"/>
                </a:lnTo>
                <a:cubicBezTo>
                  <a:pt x="3111" y="2188"/>
                  <a:pt x="3293" y="2005"/>
                  <a:pt x="3293" y="1823"/>
                </a:cubicBezTo>
                <a:lnTo>
                  <a:pt x="3293" y="364"/>
                </a:lnTo>
                <a:cubicBezTo>
                  <a:pt x="3293" y="182"/>
                  <a:pt x="3111" y="0"/>
                  <a:pt x="2929" y="0"/>
                </a:cubicBezTo>
                <a:lnTo>
                  <a:pt x="364" y="0"/>
                </a:lnTo>
              </a:path>
            </a:pathLst>
          </a:custGeom>
          <a:solidFill>
            <a:srgbClr val="FFFFFF"/>
          </a:solidFill>
          <a:ln w="38160">
            <a:solidFill>
              <a:srgbClr val="0066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720" tIns="63720" rIns="108720" bIns="63720" anchor="ctr"/>
          <a:lstStyle/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Slow</a:t>
            </a:r>
            <a:r>
              <a:rPr lang="en-US" sz="1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b="1" strike="noStrike" spc="-1" baseline="33000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200" b="1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E=55 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AMeV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r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=2.2 Tm</a:t>
            </a:r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5" name="CustomShape 60"/>
          <p:cNvSpPr/>
          <p:nvPr/>
        </p:nvSpPr>
        <p:spPr>
          <a:xfrm>
            <a:off x="5190755" y="4878950"/>
            <a:ext cx="182880" cy="18288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61"/>
          <p:cNvSpPr/>
          <p:nvPr/>
        </p:nvSpPr>
        <p:spPr>
          <a:xfrm>
            <a:off x="5191115" y="4879310"/>
            <a:ext cx="182880" cy="18288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990000"/>
              </a:gs>
            </a:gsLst>
            <a:path path="circle"/>
          </a:gra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62"/>
          <p:cNvSpPr/>
          <p:nvPr/>
        </p:nvSpPr>
        <p:spPr>
          <a:xfrm>
            <a:off x="5103635" y="4929710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63"/>
          <p:cNvSpPr/>
          <p:nvPr/>
        </p:nvSpPr>
        <p:spPr>
          <a:xfrm>
            <a:off x="5103635" y="4929710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64"/>
          <p:cNvSpPr/>
          <p:nvPr/>
        </p:nvSpPr>
        <p:spPr>
          <a:xfrm>
            <a:off x="5263835" y="4986950"/>
            <a:ext cx="174600" cy="1746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65"/>
          <p:cNvSpPr/>
          <p:nvPr/>
        </p:nvSpPr>
        <p:spPr>
          <a:xfrm>
            <a:off x="5263835" y="4986950"/>
            <a:ext cx="174600" cy="174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0000CC"/>
              </a:gs>
            </a:gsLst>
            <a:path path="circle"/>
          </a:gradFill>
          <a:ln>
            <a:solidFill>
              <a:srgbClr val="00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66"/>
          <p:cNvSpPr/>
          <p:nvPr/>
        </p:nvSpPr>
        <p:spPr>
          <a:xfrm>
            <a:off x="5164115" y="5025830"/>
            <a:ext cx="182880" cy="182880"/>
          </a:xfrm>
          <a:prstGeom prst="ellipse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67"/>
          <p:cNvSpPr/>
          <p:nvPr/>
        </p:nvSpPr>
        <p:spPr>
          <a:xfrm>
            <a:off x="5164475" y="5026190"/>
            <a:ext cx="182880" cy="18288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990000"/>
              </a:gs>
            </a:gsLst>
            <a:path path="circle"/>
          </a:gra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68"/>
          <p:cNvSpPr/>
          <p:nvPr/>
        </p:nvSpPr>
        <p:spPr>
          <a:xfrm>
            <a:off x="2187277" y="1498970"/>
            <a:ext cx="1554480" cy="1077840"/>
          </a:xfrm>
          <a:custGeom>
            <a:avLst/>
            <a:gdLst/>
            <a:ahLst/>
            <a:cxnLst/>
            <a:rect l="0" t="0" r="r" b="b"/>
            <a:pathLst>
              <a:path w="6697" h="2995">
                <a:moveTo>
                  <a:pt x="499" y="0"/>
                </a:moveTo>
                <a:cubicBezTo>
                  <a:pt x="249" y="0"/>
                  <a:pt x="0" y="249"/>
                  <a:pt x="0" y="499"/>
                </a:cubicBezTo>
                <a:lnTo>
                  <a:pt x="0" y="2495"/>
                </a:lnTo>
                <a:cubicBezTo>
                  <a:pt x="0" y="2744"/>
                  <a:pt x="249" y="2994"/>
                  <a:pt x="499" y="2994"/>
                </a:cubicBezTo>
                <a:lnTo>
                  <a:pt x="6196" y="2994"/>
                </a:lnTo>
                <a:cubicBezTo>
                  <a:pt x="6446" y="2994"/>
                  <a:pt x="6696" y="2744"/>
                  <a:pt x="6696" y="2495"/>
                </a:cubicBezTo>
                <a:lnTo>
                  <a:pt x="6696" y="499"/>
                </a:lnTo>
                <a:cubicBezTo>
                  <a:pt x="6696" y="249"/>
                  <a:pt x="6446" y="0"/>
                  <a:pt x="6196" y="0"/>
                </a:cubicBezTo>
                <a:lnTo>
                  <a:pt x="499" y="0"/>
                </a:lnTo>
              </a:path>
            </a:pathLst>
          </a:cu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120" tIns="51120" rIns="96120" bIns="51120" anchor="ctr"/>
          <a:lstStyle/>
          <a:p>
            <a:r>
              <a:rPr lang="en-US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Target: MINOS</a:t>
            </a:r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Liquid hydrogen</a:t>
            </a:r>
          </a:p>
          <a:p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d=5cm</a:t>
            </a:r>
          </a:p>
          <a:p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t=357.5 mg/cm</a:t>
            </a:r>
            <a:r>
              <a:rPr lang="en-US" sz="15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sp>
        <p:nvSpPr>
          <p:cNvPr id="834" name="CustomShape 69"/>
          <p:cNvSpPr/>
          <p:nvPr/>
        </p:nvSpPr>
        <p:spPr>
          <a:xfrm>
            <a:off x="6033185" y="2691700"/>
            <a:ext cx="1097640" cy="455679"/>
          </a:xfrm>
          <a:custGeom>
            <a:avLst/>
            <a:gdLst/>
            <a:ahLst/>
            <a:cxnLst/>
            <a:rect l="0" t="0" r="r" b="b"/>
            <a:pathLst>
              <a:path w="3051" h="1456">
                <a:moveTo>
                  <a:pt x="242" y="0"/>
                </a:moveTo>
                <a:cubicBezTo>
                  <a:pt x="121" y="0"/>
                  <a:pt x="0" y="121"/>
                  <a:pt x="0" y="242"/>
                </a:cubicBezTo>
                <a:lnTo>
                  <a:pt x="0" y="1213"/>
                </a:lnTo>
                <a:cubicBezTo>
                  <a:pt x="0" y="1334"/>
                  <a:pt x="121" y="1455"/>
                  <a:pt x="242" y="1455"/>
                </a:cubicBezTo>
                <a:lnTo>
                  <a:pt x="2807" y="1455"/>
                </a:lnTo>
                <a:cubicBezTo>
                  <a:pt x="2928" y="1455"/>
                  <a:pt x="3050" y="1334"/>
                  <a:pt x="3050" y="1213"/>
                </a:cubicBezTo>
                <a:lnTo>
                  <a:pt x="3050" y="242"/>
                </a:lnTo>
                <a:cubicBezTo>
                  <a:pt x="3050" y="121"/>
                  <a:pt x="2928" y="0"/>
                  <a:pt x="2807" y="0"/>
                </a:cubicBezTo>
                <a:lnTo>
                  <a:pt x="242" y="0"/>
                </a:lnTo>
              </a:path>
            </a:pathLst>
          </a:custGeom>
          <a:solidFill>
            <a:srgbClr val="FFFFFF"/>
          </a:solidFill>
          <a:ln w="38160">
            <a:solidFill>
              <a:srgbClr val="0066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720" tIns="63720" rIns="108720" bIns="63720" anchor="ctr"/>
          <a:lstStyle/>
          <a:p>
            <a:pPr algn="ctr"/>
            <a:r>
              <a:rPr lang="en-US" sz="1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b="0" strike="noStrike" spc="-1" baseline="33000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en-US" sz="1200" b="1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E=156 MeV</a:t>
            </a:r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TextShape 10">
            <a:extLst>
              <a:ext uri="{FF2B5EF4-FFF2-40B4-BE49-F238E27FC236}">
                <a16:creationId xmlns:a16="http://schemas.microsoft.com/office/drawing/2014/main" id="{C0010C94-5C83-4971-A41D-F2831758AC6F}"/>
              </a:ext>
            </a:extLst>
          </p:cNvPr>
          <p:cNvSpPr txBox="1"/>
          <p:nvPr/>
        </p:nvSpPr>
        <p:spPr>
          <a:xfrm>
            <a:off x="1792241" y="4614421"/>
            <a:ext cx="1481805" cy="124223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Thick target</a:t>
            </a:r>
          </a:p>
          <a:p>
            <a:pPr algn="ctr"/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Precise vertex reconstruction </a:t>
            </a:r>
          </a:p>
          <a:p>
            <a:pPr algn="ctr"/>
            <a:r>
              <a:rPr lang="en-U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needed</a:t>
            </a:r>
          </a:p>
        </p:txBody>
      </p:sp>
      <p:sp>
        <p:nvSpPr>
          <p:cNvPr id="77" name="Line 4">
            <a:extLst>
              <a:ext uri="{FF2B5EF4-FFF2-40B4-BE49-F238E27FC236}">
                <a16:creationId xmlns:a16="http://schemas.microsoft.com/office/drawing/2014/main" id="{96AA3D89-302E-47D8-A772-C9AFD5682C24}"/>
              </a:ext>
            </a:extLst>
          </p:cNvPr>
          <p:cNvSpPr/>
          <p:nvPr/>
        </p:nvSpPr>
        <p:spPr>
          <a:xfrm flipH="1">
            <a:off x="2482923" y="4966035"/>
            <a:ext cx="1081" cy="370510"/>
          </a:xfrm>
          <a:prstGeom prst="line">
            <a:avLst/>
          </a:prstGeom>
          <a:ln w="22225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TextBox 77"/>
          <p:cNvSpPr txBox="1"/>
          <p:nvPr/>
        </p:nvSpPr>
        <p:spPr>
          <a:xfrm>
            <a:off x="4740267" y="6373059"/>
            <a:ext cx="208392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Courtesy of Fabia Schindler</a:t>
            </a:r>
          </a:p>
        </p:txBody>
      </p:sp>
    </p:spTree>
    <p:extLst>
      <p:ext uri="{BB962C8B-B14F-4D97-AF65-F5344CB8AC3E}">
        <p14:creationId xmlns:p14="http://schemas.microsoft.com/office/powerpoint/2010/main" val="2466496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extShape 1"/>
          <p:cNvSpPr txBox="1"/>
          <p:nvPr/>
        </p:nvSpPr>
        <p:spPr>
          <a:xfrm>
            <a:off x="223304" y="666578"/>
            <a:ext cx="6076887" cy="53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</a:t>
            </a:r>
            <a:r>
              <a:rPr lang="de-DE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dedicated</a:t>
            </a:r>
            <a:r>
              <a:rPr lang="de-DE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Si </a:t>
            </a:r>
            <a:r>
              <a:rPr lang="de-DE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vertex</a:t>
            </a:r>
            <a:r>
              <a:rPr lang="de-DE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de-DE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tracker</a:t>
            </a:r>
            <a:endParaRPr lang="de-DE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6" name="Inhaltsplatzhalter 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66368" y="4651020"/>
            <a:ext cx="1660260" cy="1689497"/>
          </a:xfrm>
          <a:prstGeom prst="rect">
            <a:avLst/>
          </a:prstGeom>
          <a:ln w="9360">
            <a:noFill/>
          </a:ln>
        </p:spPr>
      </p:pic>
      <p:pic>
        <p:nvPicPr>
          <p:cNvPr id="838" name="Bild 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148064" y="1749787"/>
            <a:ext cx="3836741" cy="2230817"/>
          </a:xfrm>
          <a:prstGeom prst="rect">
            <a:avLst/>
          </a:prstGeom>
          <a:ln>
            <a:noFill/>
          </a:ln>
        </p:spPr>
      </p:pic>
      <p:sp>
        <p:nvSpPr>
          <p:cNvPr id="840" name="TextShape 4"/>
          <p:cNvSpPr txBox="1"/>
          <p:nvPr/>
        </p:nvSpPr>
        <p:spPr>
          <a:xfrm>
            <a:off x="5439631" y="1484784"/>
            <a:ext cx="3113995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 image (defocused beam)</a:t>
            </a:r>
          </a:p>
        </p:txBody>
      </p:sp>
      <p:sp>
        <p:nvSpPr>
          <p:cNvPr id="841" name="TextShape 5"/>
          <p:cNvSpPr txBox="1">
            <a:spLocks noChangeAspect="1"/>
          </p:cNvSpPr>
          <p:nvPr/>
        </p:nvSpPr>
        <p:spPr>
          <a:xfrm>
            <a:off x="6390823" y="2531013"/>
            <a:ext cx="1602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Drift chamber </a:t>
            </a:r>
          </a:p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exit window</a:t>
            </a:r>
          </a:p>
        </p:txBody>
      </p:sp>
      <p:pic>
        <p:nvPicPr>
          <p:cNvPr id="843" name="Bild 11"/>
          <p:cNvPicPr/>
          <p:nvPr/>
        </p:nvPicPr>
        <p:blipFill>
          <a:blip r:embed="rId4"/>
          <a:stretch/>
        </p:blipFill>
        <p:spPr>
          <a:xfrm>
            <a:off x="2100062" y="5080872"/>
            <a:ext cx="2169900" cy="1243765"/>
          </a:xfrm>
          <a:prstGeom prst="rect">
            <a:avLst/>
          </a:prstGeom>
          <a:ln>
            <a:noFill/>
          </a:ln>
        </p:spPr>
      </p:pic>
      <p:pic>
        <p:nvPicPr>
          <p:cNvPr id="845" name="Bild 4"/>
          <p:cNvPicPr/>
          <p:nvPr/>
        </p:nvPicPr>
        <p:blipFill>
          <a:blip r:embed="rId5"/>
          <a:stretch/>
        </p:blipFill>
        <p:spPr>
          <a:xfrm>
            <a:off x="7832416" y="5271651"/>
            <a:ext cx="844039" cy="413972"/>
          </a:xfrm>
          <a:prstGeom prst="rect">
            <a:avLst/>
          </a:prstGeom>
          <a:ln>
            <a:noFill/>
          </a:ln>
        </p:spPr>
      </p:pic>
      <p:pic>
        <p:nvPicPr>
          <p:cNvPr id="846" name="Grafik 845"/>
          <p:cNvPicPr/>
          <p:nvPr/>
        </p:nvPicPr>
        <p:blipFill>
          <a:blip r:embed="rId6"/>
          <a:stretch/>
        </p:blipFill>
        <p:spPr>
          <a:xfrm>
            <a:off x="7578277" y="4614403"/>
            <a:ext cx="1224136" cy="477627"/>
          </a:xfrm>
          <a:prstGeom prst="rect">
            <a:avLst/>
          </a:prstGeom>
          <a:ln>
            <a:noFill/>
          </a:ln>
        </p:spPr>
      </p:pic>
      <p:sp>
        <p:nvSpPr>
          <p:cNvPr id="847" name="TextShape 7"/>
          <p:cNvSpPr txBox="1"/>
          <p:nvPr/>
        </p:nvSpPr>
        <p:spPr>
          <a:xfrm>
            <a:off x="7385755" y="4160225"/>
            <a:ext cx="17373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Collaboration:</a:t>
            </a:r>
            <a:endParaRPr lang="en-US" sz="1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" r="58881"/>
          <a:stretch/>
        </p:blipFill>
        <p:spPr>
          <a:xfrm>
            <a:off x="7524328" y="5877272"/>
            <a:ext cx="1224136" cy="3861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0267" y="6373059"/>
            <a:ext cx="309214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Courtesy of F. Schindler, V. Wagner</a:t>
            </a:r>
          </a:p>
        </p:txBody>
      </p:sp>
      <p:pic>
        <p:nvPicPr>
          <p:cNvPr id="23" name="Inhaltsplatzhalter 4">
            <a:extLst>
              <a:ext uri="{FF2B5EF4-FFF2-40B4-BE49-F238E27FC236}">
                <a16:creationId xmlns:a16="http://schemas.microsoft.com/office/drawing/2014/main" id="{BAE80427-60E1-1C47-B54A-3D9D891A28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5" y="1556792"/>
            <a:ext cx="4018276" cy="2272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Inhaltsplatzhalter 2">
                <a:extLst>
                  <a:ext uri="{FF2B5EF4-FFF2-40B4-BE49-F238E27FC236}">
                    <a16:creationId xmlns:a16="http://schemas.microsoft.com/office/drawing/2014/main" id="{56BC2919-9A6F-D74D-875E-B146340DF7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1922" y="3876882"/>
                <a:ext cx="4636727" cy="13767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>
                  <a:spcBef>
                    <a:spcPts val="400"/>
                  </a:spcBef>
                </a:pPr>
                <a:r>
                  <a:rPr lang="en-US" sz="1200" dirty="0"/>
                  <a:t>Silicon wafer with 100 </a:t>
                </a:r>
                <a:r>
                  <a:rPr lang="en-US" sz="1200" dirty="0" err="1"/>
                  <a:t>μm</a:t>
                </a:r>
                <a:r>
                  <a:rPr lang="en-US" sz="1200" dirty="0"/>
                  <a:t> segmentation, AC coupled</a:t>
                </a:r>
                <a:endParaRPr lang="de-DE" sz="1200" dirty="0"/>
              </a:p>
              <a:p>
                <a:pPr marL="0">
                  <a:spcBef>
                    <a:spcPts val="400"/>
                  </a:spcBef>
                </a:pPr>
                <a:r>
                  <a:rPr lang="en-US" sz="1200" dirty="0"/>
                  <a:t>Two 100 </a:t>
                </a:r>
                <a:r>
                  <a:rPr lang="en-US" sz="1200" dirty="0" err="1"/>
                  <a:t>μm</a:t>
                </a:r>
                <a:r>
                  <a:rPr lang="en-US" sz="1200" dirty="0"/>
                  <a:t> thick wafer stacked on top of each other, Y and X</a:t>
                </a:r>
              </a:p>
              <a:p>
                <a:pPr marL="0">
                  <a:spcBef>
                    <a:spcPts val="400"/>
                  </a:spcBef>
                </a:pPr>
                <a:r>
                  <a:rPr lang="en-US" sz="1200" dirty="0"/>
                  <a:t>768 </a:t>
                </a:r>
                <a:r>
                  <a:rPr lang="en-US" sz="1200" dirty="0" err="1"/>
                  <a:t>ch</a:t>
                </a:r>
                <a:r>
                  <a:rPr lang="en-US" sz="1200" dirty="0"/>
                  <a:t> in X, 494 </a:t>
                </a:r>
                <a:r>
                  <a:rPr lang="en-US" sz="1200" dirty="0" err="1"/>
                  <a:t>ch</a:t>
                </a:r>
                <a:r>
                  <a:rPr lang="en-US" sz="1200" dirty="0"/>
                  <a:t> in Y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de-DE" sz="1200" dirty="0"/>
                  <a:t>Resolution: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200">
                        <a:latin typeface="Cambria Math" panose="02040503050406030204" pitchFamily="18" charset="0"/>
                      </a:rPr>
                      <m:t>ΔΘ</m:t>
                    </m:r>
                    <m:r>
                      <a:rPr lang="de-DE" sz="1200" i="1">
                        <a:latin typeface="Cambria Math" panose="02040503050406030204" pitchFamily="18" charset="0"/>
                      </a:rPr>
                      <m:t>≈0.8</m:t>
                    </m:r>
                  </m:oMath>
                </a14:m>
                <a:r>
                  <a:rPr lang="de-DE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200"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endParaRPr lang="de-DE" sz="1200" dirty="0"/>
              </a:p>
              <a:p>
                <a:pPr marL="0" indent="0">
                  <a:spcBef>
                    <a:spcPts val="400"/>
                  </a:spcBef>
                  <a:buFont typeface="Arial" panose="020B0604020202020204" pitchFamily="34" charset="0"/>
                  <a:buNone/>
                </a:pPr>
                <a:r>
                  <a:rPr lang="de-DE" sz="120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12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sz="1200" i="1">
                        <a:latin typeface="Cambria Math" panose="02040503050406030204" pitchFamily="18" charset="0"/>
                      </a:rPr>
                      <m:t>≈374</m:t>
                    </m:r>
                    <m:r>
                      <a:rPr lang="de-DE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200" b="0" i="0" smtClea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de-DE" sz="1200" b="0" i="0" smtClean="0">
                        <a:latin typeface="Cambria Math" panose="02040503050406030204" pitchFamily="18" charset="0"/>
                      </a:rPr>
                      <m:t> −755 </m:t>
                    </m:r>
                    <m:r>
                      <m:rPr>
                        <m:sty m:val="p"/>
                      </m:rPr>
                      <a:rPr lang="de-DE" sz="1200" b="0" i="0" smtClea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de-DE" sz="1200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de-DE" sz="1200" b="0" i="0" smtClean="0">
                        <a:latin typeface="Cambria Math" panose="02040503050406030204" pitchFamily="18" charset="0"/>
                      </a:rPr>
                      <m:t>end</m:t>
                    </m:r>
                    <m:r>
                      <a:rPr lang="de-DE" sz="1200" b="0" i="0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de-DE" sz="1200" b="0" i="0" smtClean="0">
                        <a:latin typeface="Cambria Math" panose="02040503050406030204" pitchFamily="18" charset="0"/>
                      </a:rPr>
                      <m:t>front</m:t>
                    </m:r>
                    <m:r>
                      <a:rPr lang="de-DE" sz="1200" b="0" i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de-DE" sz="1200" dirty="0"/>
              </a:p>
            </p:txBody>
          </p:sp>
        </mc:Choice>
        <mc:Fallback xmlns="">
          <p:sp>
            <p:nvSpPr>
              <p:cNvPr id="25" name="Inhaltsplatzhalter 2">
                <a:extLst>
                  <a:ext uri="{FF2B5EF4-FFF2-40B4-BE49-F238E27FC236}">
                    <a16:creationId xmlns:a16="http://schemas.microsoft.com/office/drawing/2014/main" id="{56BC2919-9A6F-D74D-875E-B146340DF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22" y="3876882"/>
                <a:ext cx="4636727" cy="1376790"/>
              </a:xfrm>
              <a:prstGeom prst="rect">
                <a:avLst/>
              </a:prstGeom>
              <a:blipFill>
                <a:blip r:embed="rId9"/>
                <a:stretch>
                  <a:fillRect t="-9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Grafik 13">
            <a:extLst>
              <a:ext uri="{FF2B5EF4-FFF2-40B4-BE49-F238E27FC236}">
                <a16:creationId xmlns:a16="http://schemas.microsoft.com/office/drawing/2014/main" id="{FAC6F992-D5DB-FA4A-8247-CF04BFA114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56" y="4247854"/>
            <a:ext cx="2786063" cy="187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58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B6D2-782C-DF4A-A008-C6C1741F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Charged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identification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50675-D692-8D48-8F99-2F5DBDA8B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00808"/>
            <a:ext cx="6224102" cy="4382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572174-E067-5A4D-83F1-FBE2AB03DBDD}"/>
              </a:ext>
            </a:extLst>
          </p:cNvPr>
          <p:cNvSpPr txBox="1"/>
          <p:nvPr/>
        </p:nvSpPr>
        <p:spPr>
          <a:xfrm>
            <a:off x="6732240" y="5929308"/>
            <a:ext cx="220799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Courtesy of </a:t>
            </a:r>
            <a:r>
              <a:rPr lang="en-US" sz="1400" dirty="0" err="1"/>
              <a:t>Meytal</a:t>
            </a:r>
            <a:r>
              <a:rPr lang="en-US" sz="1400" dirty="0"/>
              <a:t> </a:t>
            </a:r>
            <a:r>
              <a:rPr lang="en-US" sz="1400" dirty="0" err="1"/>
              <a:t>Duer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9015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Lifetime of </a:t>
            </a:r>
            <a:r>
              <a:rPr lang="en-US" baseline="30000" dirty="0"/>
              <a:t>26</a:t>
            </a:r>
            <a:r>
              <a:rPr lang="en-US" dirty="0"/>
              <a:t>O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292080" y="1444370"/>
            <a:ext cx="36557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FrontPage" panose="00000400000000000000" pitchFamily="2" charset="0"/>
                <a:ea typeface="FrontPage" panose="00000400000000000000" pitchFamily="2" charset="0"/>
              </a:rPr>
              <a:t>Y. Kondo, T. Nakamura </a:t>
            </a:r>
            <a:r>
              <a:rPr lang="de-DE" sz="1050" i="1" dirty="0">
                <a:latin typeface="FrontPage" panose="00000400000000000000" pitchFamily="2" charset="0"/>
                <a:ea typeface="FrontPage" panose="00000400000000000000" pitchFamily="2" charset="0"/>
              </a:rPr>
              <a:t>et al</a:t>
            </a:r>
            <a:r>
              <a:rPr lang="de-DE" sz="1050" dirty="0">
                <a:latin typeface="FrontPage" panose="00000400000000000000" pitchFamily="2" charset="0"/>
                <a:ea typeface="FrontPage" panose="00000400000000000000" pitchFamily="2" charset="0"/>
              </a:rPr>
              <a:t>., PRL 116:102503, Mar 2016.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34197" y="1378765"/>
                <a:ext cx="5057883" cy="3148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Invariant mass experiment of </a:t>
                </a:r>
                <a:r>
                  <a:rPr lang="en-GB" sz="1600" b="1" baseline="300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26</a:t>
                </a:r>
                <a:r>
                  <a:rPr lang="en-GB" sz="1600" b="1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O</a:t>
                </a: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 by Kondo </a:t>
                </a:r>
                <a:r>
                  <a:rPr lang="en-GB" sz="1600" i="1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et. al.</a:t>
                </a: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>
                              <a:latin typeface="Cambria Math"/>
                            </a:rPr>
                            <m:t>decay</m:t>
                          </m:r>
                        </m:sub>
                      </m:sSub>
                      <m:r>
                        <a:rPr lang="en-GB" sz="1600" i="1">
                          <a:latin typeface="Cambria Math"/>
                        </a:rPr>
                        <m:t>=</m:t>
                      </m:r>
                      <m:r>
                        <a:rPr lang="en-GB" sz="1600">
                          <a:latin typeface="Cambria Math"/>
                        </a:rPr>
                        <m:t>1</m:t>
                      </m:r>
                      <m:r>
                        <a:rPr lang="en-GB" sz="1600" smtClean="0">
                          <a:latin typeface="Cambria Math"/>
                        </a:rPr>
                        <m:t>8</m:t>
                      </m:r>
                      <m:r>
                        <a:rPr lang="en-GB" sz="1600" i="1" smtClean="0">
                          <a:latin typeface="Cambria Math"/>
                        </a:rPr>
                        <m:t>±3</m:t>
                      </m:r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latin typeface="Cambria Math"/>
                            </a:rPr>
                            <m:t>stat</m:t>
                          </m:r>
                        </m:e>
                      </m:d>
                      <m:r>
                        <a:rPr lang="en-GB" sz="1600" i="1" smtClean="0">
                          <a:latin typeface="Cambria Math"/>
                        </a:rPr>
                        <m:t>±</m:t>
                      </m:r>
                      <m:r>
                        <a:rPr lang="en-GB" sz="1600" smtClean="0">
                          <a:latin typeface="Cambria Math"/>
                        </a:rPr>
                        <m:t>4 </m:t>
                      </m:r>
                      <m:d>
                        <m:d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latin typeface="Cambria Math"/>
                            </a:rPr>
                            <m:t>syst</m:t>
                          </m:r>
                        </m:e>
                      </m:d>
                      <m:r>
                        <a:rPr lang="en-GB" sz="1600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>
                          <a:latin typeface="Cambria Math"/>
                        </a:rPr>
                        <m:t>keV</m:t>
                      </m:r>
                    </m:oMath>
                  </m:oMathPara>
                </a14:m>
                <a:endParaRPr lang="de-DE" sz="1600" dirty="0">
                  <a:latin typeface="FrontPage" panose="000004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>
                              <a:latin typeface="Cambria Math"/>
                            </a:rPr>
                            <m:t>decay</m:t>
                          </m:r>
                        </m:sub>
                      </m:sSub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600" b="0" i="1" baseline="30000" smtClean="0">
                              <a:latin typeface="Cambria Math"/>
                            </a:rPr>
                            <m:t>+</m:t>
                          </m:r>
                        </m:e>
                      </m:d>
                      <m:r>
                        <a:rPr lang="en-GB" sz="1600" i="1">
                          <a:latin typeface="Cambria Math"/>
                        </a:rPr>
                        <m:t>=</m:t>
                      </m:r>
                      <m:r>
                        <a:rPr lang="de-DE" sz="1600" b="0" i="0" smtClean="0">
                          <a:latin typeface="Cambria Math"/>
                        </a:rPr>
                        <m:t>1.28+0.11 −0.08 </m:t>
                      </m:r>
                      <m:r>
                        <m:rPr>
                          <m:sty m:val="p"/>
                        </m:rPr>
                        <a:rPr lang="de-DE" sz="1600" b="0" i="0" smtClean="0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GB" sz="1600" dirty="0">
                  <a:latin typeface="FrontPage" panose="00000400000000000000" pitchFamily="2" charset="0"/>
                  <a:ea typeface="FrontPage" panose="000004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1600" dirty="0">
                  <a:latin typeface="FrontPage" panose="00000400000000000000" pitchFamily="2" charset="0"/>
                  <a:ea typeface="FrontPage" panose="000004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Ground state of </a:t>
                </a:r>
                <a:r>
                  <a:rPr lang="en-GB" sz="1600" b="1" baseline="300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25</a:t>
                </a:r>
                <a:r>
                  <a:rPr lang="en-GB" sz="1600" b="1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O</a:t>
                </a: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: </a:t>
                </a:r>
                <a:endParaRPr lang="de-DE" sz="1600" i="1" dirty="0">
                  <a:latin typeface="FrontPage" panose="00000400000000000000" pitchFamily="2" charset="0"/>
                  <a:ea typeface="FrontPage" panose="000004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>
                              <a:latin typeface="Cambria Math"/>
                            </a:rPr>
                            <m:t>decay</m:t>
                          </m:r>
                        </m:sub>
                      </m:sSub>
                      <m:r>
                        <a:rPr lang="en-GB" sz="1600" i="1">
                          <a:latin typeface="Cambria Math"/>
                        </a:rPr>
                        <m:t>=</m:t>
                      </m:r>
                      <m:r>
                        <a:rPr lang="de-DE" sz="1600" i="1">
                          <a:latin typeface="Cambria Math"/>
                        </a:rPr>
                        <m:t>749</m:t>
                      </m:r>
                      <m:r>
                        <a:rPr lang="de-DE" sz="1600" i="1">
                          <a:latin typeface="Cambria Math"/>
                          <a:ea typeface="Cambria Math"/>
                        </a:rPr>
                        <m:t>±10</m:t>
                      </m:r>
                      <m:r>
                        <a:rPr lang="de-DE" sz="1600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>
                          <a:latin typeface="Cambria Math"/>
                        </a:rPr>
                        <m:t>keV</m:t>
                      </m:r>
                    </m:oMath>
                  </m:oMathPara>
                </a14:m>
                <a:endParaRPr lang="en-GB" sz="1600" dirty="0">
                  <a:latin typeface="FrontPage" panose="00000400000000000000" pitchFamily="2" charset="0"/>
                  <a:ea typeface="FrontPage" panose="000004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1600" dirty="0">
                  <a:latin typeface="FrontPage" panose="00000400000000000000" pitchFamily="2" charset="0"/>
                  <a:ea typeface="FrontPage" panose="00000400000000000000" pitchFamily="2" charset="0"/>
                </a:endParaRPr>
              </a:p>
              <a:p>
                <a:pPr marL="285750" indent="-285750" algn="ctr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1600" baseline="30000" dirty="0">
                    <a:latin typeface="FrontPage" panose="00000400000000000000" pitchFamily="2" charset="0"/>
                    <a:ea typeface="FrontPage" panose="00000400000000000000" pitchFamily="2" charset="0"/>
                    <a:sym typeface="Wingdings" panose="05000000000000000000" pitchFamily="2" charset="2"/>
                  </a:rPr>
                  <a:t>26</a:t>
                </a: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  <a:sym typeface="Wingdings" panose="05000000000000000000" pitchFamily="2" charset="2"/>
                  </a:rPr>
                  <a:t>O is a true 2n emitter</a:t>
                </a:r>
                <a:endParaRPr lang="en-GB" sz="1600" dirty="0">
                  <a:latin typeface="FrontPage" panose="00000400000000000000" pitchFamily="2" charset="0"/>
                  <a:ea typeface="FrontPage" panose="00000400000000000000" pitchFamily="2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97" y="1378765"/>
                <a:ext cx="5057883" cy="3148939"/>
              </a:xfrm>
              <a:prstGeom prst="rect">
                <a:avLst/>
              </a:prstGeom>
              <a:blipFill rotWithShape="1">
                <a:blip r:embed="rId3"/>
                <a:stretch>
                  <a:fillRect l="-602" b="-1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uppieren 41"/>
          <p:cNvGrpSpPr/>
          <p:nvPr/>
        </p:nvGrpSpPr>
        <p:grpSpPr>
          <a:xfrm>
            <a:off x="747591" y="4519637"/>
            <a:ext cx="3896417" cy="1717675"/>
            <a:chOff x="76620" y="4128819"/>
            <a:chExt cx="3896417" cy="1717675"/>
          </a:xfrm>
        </p:grpSpPr>
        <p:cxnSp>
          <p:nvCxnSpPr>
            <p:cNvPr id="16" name="Gerade Verbindung 15"/>
            <p:cNvCxnSpPr/>
            <p:nvPr/>
          </p:nvCxnSpPr>
          <p:spPr>
            <a:xfrm>
              <a:off x="724692" y="5070177"/>
              <a:ext cx="744185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1837128" y="4336828"/>
              <a:ext cx="719125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2663597" y="5692606"/>
              <a:ext cx="648072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2734100" y="4128819"/>
              <a:ext cx="4844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aseline="30000" dirty="0">
                  <a:latin typeface="FrontPage" panose="00000400000000000000" pitchFamily="2" charset="0"/>
                  <a:ea typeface="FrontPage" panose="00000400000000000000" pitchFamily="2" charset="0"/>
                </a:rPr>
                <a:t>25</a:t>
              </a:r>
              <a:r>
                <a:rPr lang="de-DE" sz="1600" dirty="0">
                  <a:latin typeface="FrontPage" panose="00000400000000000000" pitchFamily="2" charset="0"/>
                  <a:ea typeface="FrontPage" panose="00000400000000000000" pitchFamily="2" charset="0"/>
                </a:rPr>
                <a:t>O</a:t>
              </a:r>
              <a:endParaRPr lang="de-DE" dirty="0"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3491880" y="5507940"/>
              <a:ext cx="4811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aseline="30000" dirty="0">
                  <a:latin typeface="FrontPage" panose="00000400000000000000" pitchFamily="2" charset="0"/>
                  <a:ea typeface="FrontPage" panose="00000400000000000000" pitchFamily="2" charset="0"/>
                </a:rPr>
                <a:t>24</a:t>
              </a:r>
              <a:r>
                <a:rPr lang="de-DE" sz="1600" dirty="0">
                  <a:latin typeface="FrontPage" panose="00000400000000000000" pitchFamily="2" charset="0"/>
                  <a:ea typeface="FrontPage" panose="00000400000000000000" pitchFamily="2" charset="0"/>
                </a:rPr>
                <a:t>O</a:t>
              </a:r>
              <a:endParaRPr lang="de-DE" dirty="0"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  <p:cxnSp>
          <p:nvCxnSpPr>
            <p:cNvPr id="27" name="Gerade Verbindung mit Pfeil 26"/>
            <p:cNvCxnSpPr/>
            <p:nvPr/>
          </p:nvCxnSpPr>
          <p:spPr>
            <a:xfrm>
              <a:off x="1669616" y="5070177"/>
              <a:ext cx="1031131" cy="455687"/>
            </a:xfrm>
            <a:prstGeom prst="straightConnector1">
              <a:avLst/>
            </a:prstGeom>
            <a:ln w="28575">
              <a:solidFill>
                <a:srgbClr val="EC65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76620" y="4824211"/>
              <a:ext cx="4844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aseline="30000" dirty="0">
                  <a:latin typeface="FrontPage" panose="00000400000000000000" pitchFamily="2" charset="0"/>
                  <a:ea typeface="FrontPage" panose="00000400000000000000" pitchFamily="2" charset="0"/>
                </a:rPr>
                <a:t>26</a:t>
              </a:r>
              <a:r>
                <a:rPr lang="de-DE" sz="1600" dirty="0">
                  <a:latin typeface="FrontPage" panose="00000400000000000000" pitchFamily="2" charset="0"/>
                  <a:ea typeface="FrontPage" panose="00000400000000000000" pitchFamily="2" charset="0"/>
                </a:rPr>
                <a:t>O</a:t>
              </a:r>
              <a:endParaRPr lang="de-DE" dirty="0"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  <p:cxnSp>
          <p:nvCxnSpPr>
            <p:cNvPr id="47" name="Gerade Verbindung 46"/>
            <p:cNvCxnSpPr/>
            <p:nvPr/>
          </p:nvCxnSpPr>
          <p:spPr>
            <a:xfrm>
              <a:off x="1702969" y="5692606"/>
              <a:ext cx="595883" cy="0"/>
            </a:xfrm>
            <a:prstGeom prst="line">
              <a:avLst/>
            </a:prstGeom>
            <a:ln w="28575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/>
          </p:nvCxnSpPr>
          <p:spPr>
            <a:xfrm>
              <a:off x="724692" y="5692606"/>
              <a:ext cx="678956" cy="0"/>
            </a:xfrm>
            <a:prstGeom prst="line">
              <a:avLst/>
            </a:prstGeom>
            <a:ln w="28575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feld 49"/>
                <p:cNvSpPr txBox="1"/>
                <p:nvPr/>
              </p:nvSpPr>
              <p:spPr>
                <a:xfrm>
                  <a:off x="2555526" y="4695377"/>
                  <a:ext cx="13260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600" b="0" i="0" smtClean="0">
                                <a:latin typeface="Cambria Math"/>
                              </a:rPr>
                              <m:t>26</m:t>
                            </m:r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O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/>
                          </a:rPr>
                          <m:t>&lt;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600" b="0" i="0" smtClean="0">
                                <a:latin typeface="Cambria Math"/>
                              </a:rPr>
                              <m:t>25</m:t>
                            </m:r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/>
                              </a:rPr>
                              <m:t>O</m:t>
                            </m:r>
                          </m:sub>
                        </m:sSub>
                      </m:oMath>
                    </m:oMathPara>
                  </a14:m>
                  <a:endParaRPr lang="de-DE" sz="1600" b="0" dirty="0"/>
                </a:p>
              </p:txBody>
            </p:sp>
          </mc:Choice>
          <mc:Fallback xmlns="">
            <p:sp>
              <p:nvSpPr>
                <p:cNvPr id="50" name="Textfeld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526" y="4695377"/>
                  <a:ext cx="1326004" cy="3385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Gerade Verbindung mit Pfeil 43"/>
            <p:cNvCxnSpPr/>
            <p:nvPr/>
          </p:nvCxnSpPr>
          <p:spPr>
            <a:xfrm flipV="1">
              <a:off x="1669616" y="4522820"/>
              <a:ext cx="450147" cy="37495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/>
            <p:cNvSpPr txBox="1"/>
            <p:nvPr/>
          </p:nvSpPr>
          <p:spPr>
            <a:xfrm rot="2849310">
              <a:off x="1702969" y="455427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67142"/>
            <a:ext cx="3962084" cy="37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08734E-F762-6545-9B1B-7A914AD292D9}"/>
              </a:ext>
            </a:extLst>
          </p:cNvPr>
          <p:cNvSpPr txBox="1"/>
          <p:nvPr/>
        </p:nvSpPr>
        <p:spPr>
          <a:xfrm>
            <a:off x="6732240" y="5929308"/>
            <a:ext cx="220799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Courtesy of Sonja </a:t>
            </a:r>
            <a:r>
              <a:rPr lang="en-US" sz="1400" dirty="0" err="1"/>
              <a:t>Storck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5209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54157" y="3137339"/>
                <a:ext cx="4814889" cy="16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Experiment by </a:t>
                </a:r>
                <a:r>
                  <a:rPr lang="en-GB" sz="1600" dirty="0" err="1">
                    <a:latin typeface="FrontPage" panose="00000400000000000000" pitchFamily="2" charset="0"/>
                    <a:ea typeface="FrontPage" panose="00000400000000000000" pitchFamily="2" charset="0"/>
                  </a:rPr>
                  <a:t>Kohley</a:t>
                </a: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 </a:t>
                </a:r>
                <a:r>
                  <a:rPr lang="en-GB" sz="1600" i="1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et al. </a:t>
                </a: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(MSU): </a:t>
                </a:r>
                <a:endParaRPr lang="de-DE" sz="1600" i="1" dirty="0">
                  <a:latin typeface="FrontPage" panose="00000400000000000000" pitchFamily="2" charset="0"/>
                  <a:ea typeface="FrontPage" panose="00000400000000000000" pitchFamily="2" charset="0"/>
                </a:endParaRPr>
              </a:p>
              <a:p>
                <a:pPr marL="0"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6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i="1">
                                <a:latin typeface="Cambria Math"/>
                              </a:rPr>
                              <m:t>2 </m:t>
                            </m:r>
                          </m:den>
                        </m:f>
                      </m:sub>
                    </m:sSub>
                    <m:r>
                      <a:rPr lang="en-GB" sz="1600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>
                            <a:latin typeface="Cambria Math"/>
                          </a:rPr>
                          <m:t>4.5</m:t>
                        </m:r>
                      </m:e>
                      <m:sub>
                        <m:r>
                          <a:rPr lang="en-GB" sz="1600" i="1">
                            <a:latin typeface="Cambria Math"/>
                          </a:rPr>
                          <m:t>−1.5</m:t>
                        </m:r>
                      </m:sub>
                      <m:sup>
                        <m:r>
                          <a:rPr lang="en-GB" sz="1600" i="1">
                            <a:latin typeface="Cambria Math"/>
                          </a:rPr>
                          <m:t>+1.1</m:t>
                        </m:r>
                      </m:sup>
                    </m:sSubSup>
                    <m:d>
                      <m:d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/>
                          </a:rPr>
                          <m:t>stat</m:t>
                        </m:r>
                      </m:e>
                    </m:d>
                    <m:r>
                      <a:rPr lang="en-GB" sz="1600">
                        <a:latin typeface="Cambria Math"/>
                      </a:rPr>
                      <m:t>±3</m:t>
                    </m:r>
                    <m:d>
                      <m:d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/>
                          </a:rPr>
                          <m:t>syst</m:t>
                        </m:r>
                      </m:e>
                    </m:d>
                    <m:r>
                      <a:rPr lang="en-GB" sz="160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latin typeface="Cambria Math"/>
                      </a:rPr>
                      <m:t>ps</m:t>
                    </m:r>
                  </m:oMath>
                </a14:m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  (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/>
                      </a:rPr>
                      <m:t>𝜏</m:t>
                    </m:r>
                    <m:r>
                      <a:rPr lang="de-DE" sz="1600" i="1">
                        <a:latin typeface="Cambria Math"/>
                      </a:rPr>
                      <m:t>=6.5 </m:t>
                    </m:r>
                    <m:r>
                      <m:rPr>
                        <m:nor/>
                      </m:rPr>
                      <a:rPr lang="de-DE" sz="1600"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m:t>ps</m:t>
                    </m:r>
                  </m:oMath>
                </a14:m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</a:rPr>
                  <a:t>)</a:t>
                </a:r>
              </a:p>
              <a:p>
                <a:pPr marL="2857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1600" dirty="0">
                    <a:latin typeface="FrontPage" panose="00000400000000000000" pitchFamily="2" charset="0"/>
                    <a:ea typeface="FrontPage" panose="00000400000000000000" pitchFamily="2" charset="0"/>
                    <a:sym typeface="Wingdings" panose="05000000000000000000" pitchFamily="2" charset="2"/>
                  </a:rPr>
                  <a:t>First case of two-neutron radioactivity, if value is confirmed</a:t>
                </a:r>
                <a:endParaRPr lang="en-GB" sz="1600" dirty="0">
                  <a:latin typeface="FrontPage" panose="00000400000000000000" pitchFamily="2" charset="0"/>
                  <a:ea typeface="FrontPage" panose="00000400000000000000" pitchFamily="2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57" y="3137339"/>
                <a:ext cx="4814889" cy="1609671"/>
              </a:xfrm>
              <a:prstGeom prst="rect">
                <a:avLst/>
              </a:prstGeom>
              <a:blipFill rotWithShape="1">
                <a:blip r:embed="rId3"/>
                <a:stretch>
                  <a:fillRect l="-633" b="-15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154157" y="1525307"/>
            <a:ext cx="4885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FrontPage" panose="00000400000000000000" pitchFamily="2" charset="0"/>
                <a:ea typeface="FrontPage" panose="00000400000000000000" pitchFamily="2" charset="0"/>
                <a:sym typeface="Wingdings" panose="05000000000000000000" pitchFamily="2" charset="2"/>
              </a:rPr>
              <a:t>Promising candidate for neutron radioactivity: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FrontPage" panose="00000400000000000000" pitchFamily="2" charset="0"/>
                <a:ea typeface="FrontPage" panose="00000400000000000000" pitchFamily="2" charset="0"/>
                <a:sym typeface="Wingdings" panose="05000000000000000000" pitchFamily="2" charset="2"/>
              </a:rPr>
              <a:t>Experimentally accessible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latin typeface="FrontPage" panose="00000400000000000000" pitchFamily="2" charset="0"/>
                <a:ea typeface="FrontPage" panose="00000400000000000000" pitchFamily="2" charset="0"/>
              </a:rPr>
              <a:t>Existing</a:t>
            </a:r>
            <a:r>
              <a:rPr lang="de-DE" sz="1600" dirty="0">
                <a:latin typeface="FrontPage" panose="00000400000000000000" pitchFamily="2" charset="0"/>
                <a:ea typeface="FrontPage" panose="00000400000000000000" pitchFamily="2" charset="0"/>
              </a:rPr>
              <a:t> angular </a:t>
            </a:r>
            <a:r>
              <a:rPr lang="de-DE" sz="1600" dirty="0" err="1">
                <a:latin typeface="FrontPage" panose="00000400000000000000" pitchFamily="2" charset="0"/>
                <a:ea typeface="FrontPage" panose="00000400000000000000" pitchFamily="2" charset="0"/>
              </a:rPr>
              <a:t>barrier</a:t>
            </a:r>
            <a:r>
              <a:rPr lang="de-DE" sz="1600" dirty="0">
                <a:latin typeface="FrontPage" panose="00000400000000000000" pitchFamily="2" charset="0"/>
                <a:ea typeface="FrontPage" panose="00000400000000000000" pitchFamily="2" charset="0"/>
              </a:rPr>
              <a:t> </a:t>
            </a:r>
            <a:r>
              <a:rPr lang="de-DE" sz="1600" dirty="0" err="1">
                <a:latin typeface="FrontPage" panose="00000400000000000000" pitchFamily="2" charset="0"/>
                <a:ea typeface="FrontPage" panose="00000400000000000000" pitchFamily="2" charset="0"/>
              </a:rPr>
              <a:t>increases</a:t>
            </a:r>
            <a:r>
              <a:rPr lang="de-DE" sz="1600" dirty="0">
                <a:latin typeface="FrontPage" panose="00000400000000000000" pitchFamily="2" charset="0"/>
                <a:ea typeface="FrontPage" panose="00000400000000000000" pitchFamily="2" charset="0"/>
              </a:rPr>
              <a:t> </a:t>
            </a:r>
            <a:r>
              <a:rPr lang="de-DE" sz="1600" dirty="0" err="1">
                <a:latin typeface="FrontPage" panose="00000400000000000000" pitchFamily="2" charset="0"/>
                <a:ea typeface="FrontPage" panose="00000400000000000000" pitchFamily="2" charset="0"/>
              </a:rPr>
              <a:t>lifetime</a:t>
            </a:r>
            <a:endParaRPr lang="de-DE" sz="1600" dirty="0">
              <a:latin typeface="FrontPage" panose="00000400000000000000" pitchFamily="2" charset="0"/>
              <a:ea typeface="FrontPage" panose="00000400000000000000" pitchFamily="2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0218" y="6044323"/>
            <a:ext cx="2736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>
                <a:latin typeface="FrontPage" panose="00000400000000000000" pitchFamily="2" charset="0"/>
                <a:ea typeface="FrontPage" panose="00000400000000000000" pitchFamily="2" charset="0"/>
              </a:rPr>
              <a:t>Z. Kohley </a:t>
            </a:r>
            <a:r>
              <a:rPr lang="nb-NO" sz="1050" i="1" dirty="0">
                <a:latin typeface="FrontPage" panose="00000400000000000000" pitchFamily="2" charset="0"/>
                <a:ea typeface="FrontPage" panose="00000400000000000000" pitchFamily="2" charset="0"/>
              </a:rPr>
              <a:t>et al</a:t>
            </a:r>
            <a:r>
              <a:rPr lang="nb-NO" sz="1050" dirty="0">
                <a:latin typeface="FrontPage" panose="00000400000000000000" pitchFamily="2" charset="0"/>
                <a:ea typeface="FrontPage" panose="00000400000000000000" pitchFamily="2" charset="0"/>
              </a:rPr>
              <a:t>., PRL, 110:152501, Apr 2013.</a:t>
            </a: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7703150" y="5015843"/>
            <a:ext cx="22511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>
                <a:latin typeface="FrontPage" panose="00000400000000000000" pitchFamily="2" charset="0"/>
                <a:ea typeface="FrontPage" panose="00000400000000000000" pitchFamily="2" charset="0"/>
              </a:rPr>
              <a:t>L. </a:t>
            </a:r>
            <a:r>
              <a:rPr lang="de-DE" sz="1050" dirty="0" err="1">
                <a:latin typeface="FrontPage" panose="00000400000000000000" pitchFamily="2" charset="0"/>
                <a:ea typeface="FrontPage" panose="00000400000000000000" pitchFamily="2" charset="0"/>
              </a:rPr>
              <a:t>Grigorenko</a:t>
            </a:r>
            <a:r>
              <a:rPr lang="de-DE" sz="1050" dirty="0">
                <a:latin typeface="FrontPage" panose="00000400000000000000" pitchFamily="2" charset="0"/>
                <a:ea typeface="FrontPage" panose="00000400000000000000" pitchFamily="2" charset="0"/>
              </a:rPr>
              <a:t> </a:t>
            </a:r>
            <a:r>
              <a:rPr lang="de-DE" sz="1050" i="1" dirty="0">
                <a:latin typeface="FrontPage" panose="00000400000000000000" pitchFamily="2" charset="0"/>
                <a:ea typeface="FrontPage" panose="00000400000000000000" pitchFamily="2" charset="0"/>
              </a:rPr>
              <a:t>et al</a:t>
            </a:r>
            <a:r>
              <a:rPr lang="de-DE" sz="1050" dirty="0">
                <a:latin typeface="FrontPage" panose="00000400000000000000" pitchFamily="2" charset="0"/>
                <a:ea typeface="FrontPage" panose="00000400000000000000" pitchFamily="2" charset="0"/>
              </a:rPr>
              <a:t>., PRC, 97:034625, March 2018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7796469" y="2575308"/>
            <a:ext cx="20645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>
                <a:latin typeface="FrontPage" panose="00000400000000000000" pitchFamily="2" charset="0"/>
                <a:ea typeface="FrontPage" panose="00000400000000000000" pitchFamily="2" charset="0"/>
              </a:rPr>
              <a:t>L. </a:t>
            </a:r>
            <a:r>
              <a:rPr lang="de-DE" sz="1050" dirty="0" err="1">
                <a:latin typeface="FrontPage" panose="00000400000000000000" pitchFamily="2" charset="0"/>
                <a:ea typeface="FrontPage" panose="00000400000000000000" pitchFamily="2" charset="0"/>
              </a:rPr>
              <a:t>Grigorenko</a:t>
            </a:r>
            <a:r>
              <a:rPr lang="de-DE" sz="1050" dirty="0">
                <a:latin typeface="FrontPage" panose="00000400000000000000" pitchFamily="2" charset="0"/>
                <a:ea typeface="FrontPage" panose="00000400000000000000" pitchFamily="2" charset="0"/>
              </a:rPr>
              <a:t> </a:t>
            </a:r>
            <a:r>
              <a:rPr lang="de-DE" sz="1050" i="1" dirty="0">
                <a:latin typeface="FrontPage" panose="00000400000000000000" pitchFamily="2" charset="0"/>
                <a:ea typeface="FrontPage" panose="00000400000000000000" pitchFamily="2" charset="0"/>
              </a:rPr>
              <a:t>et al</a:t>
            </a:r>
            <a:r>
              <a:rPr lang="de-DE" sz="1050" dirty="0">
                <a:latin typeface="FrontPage" panose="00000400000000000000" pitchFamily="2" charset="0"/>
                <a:ea typeface="FrontPage" panose="00000400000000000000" pitchFamily="2" charset="0"/>
              </a:rPr>
              <a:t>., PRL, 111:042501, </a:t>
            </a:r>
            <a:r>
              <a:rPr lang="de-DE" sz="1050" dirty="0" err="1">
                <a:latin typeface="FrontPage" panose="00000400000000000000" pitchFamily="2" charset="0"/>
                <a:ea typeface="FrontPage" panose="00000400000000000000" pitchFamily="2" charset="0"/>
              </a:rPr>
              <a:t>July</a:t>
            </a:r>
            <a:r>
              <a:rPr lang="de-DE" sz="1050" dirty="0">
                <a:latin typeface="FrontPage" panose="00000400000000000000" pitchFamily="2" charset="0"/>
                <a:ea typeface="FrontPage" panose="00000400000000000000" pitchFamily="2" charset="0"/>
              </a:rPr>
              <a:t> 2013</a:t>
            </a:r>
          </a:p>
        </p:txBody>
      </p:sp>
      <p:pic>
        <p:nvPicPr>
          <p:cNvPr id="1027" name="Picture 3" descr="E:\Sonja\Documents\owncloud\SA_Workshop18\Grig_1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3257"/>
          <a:stretch/>
        </p:blipFill>
        <p:spPr bwMode="auto">
          <a:xfrm>
            <a:off x="4983639" y="4110558"/>
            <a:ext cx="3116753" cy="234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Sonja\Documents\owncloud\SA_Workshop18\Grig_1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"/>
          <a:stretch/>
        </p:blipFill>
        <p:spPr bwMode="auto">
          <a:xfrm>
            <a:off x="5040095" y="1461059"/>
            <a:ext cx="3502403" cy="264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FFF398-E137-C84F-A14A-2292AB0349C6}"/>
              </a:ext>
            </a:extLst>
          </p:cNvPr>
          <p:cNvSpPr txBox="1"/>
          <p:nvPr/>
        </p:nvSpPr>
        <p:spPr>
          <a:xfrm>
            <a:off x="6791296" y="6477961"/>
            <a:ext cx="220799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Courtesy of Sonja </a:t>
            </a:r>
            <a:r>
              <a:rPr lang="en-US" sz="1400" dirty="0" err="1"/>
              <a:t>Storck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6448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Measurement </a:t>
            </a:r>
            <a:r>
              <a:rPr lang="de-DE" dirty="0" err="1"/>
              <a:t>Method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 rot="16200000">
            <a:off x="6816267" y="3274938"/>
            <a:ext cx="400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FrontPage" panose="00000400000000000000" pitchFamily="2" charset="0"/>
                <a:ea typeface="FrontPage" panose="00000400000000000000" pitchFamily="2" charset="0"/>
              </a:rPr>
              <a:t>J. </a:t>
            </a:r>
            <a:r>
              <a:rPr lang="de-DE" sz="1100" dirty="0" err="1">
                <a:latin typeface="FrontPage" panose="00000400000000000000" pitchFamily="2" charset="0"/>
                <a:ea typeface="FrontPage" panose="00000400000000000000" pitchFamily="2" charset="0"/>
              </a:rPr>
              <a:t>Kahlbow</a:t>
            </a:r>
            <a:r>
              <a:rPr lang="de-DE" sz="1100" dirty="0">
                <a:latin typeface="FrontPage" panose="00000400000000000000" pitchFamily="2" charset="0"/>
                <a:ea typeface="FrontPage" panose="00000400000000000000" pitchFamily="2" charset="0"/>
              </a:rPr>
              <a:t> </a:t>
            </a:r>
            <a:r>
              <a:rPr lang="de-DE" sz="1100" i="1" dirty="0">
                <a:latin typeface="FrontPage" panose="00000400000000000000" pitchFamily="2" charset="0"/>
                <a:ea typeface="FrontPage" panose="00000400000000000000" pitchFamily="2" charset="0"/>
              </a:rPr>
              <a:t>et al.</a:t>
            </a:r>
            <a:r>
              <a:rPr lang="de-DE" sz="1100" dirty="0">
                <a:latin typeface="FrontPage" panose="00000400000000000000" pitchFamily="2" charset="0"/>
                <a:ea typeface="FrontPage" panose="00000400000000000000" pitchFamily="2" charset="0"/>
              </a:rPr>
              <a:t>, NIM. A: Vol. 866, 2017, Pages 265-271</a:t>
            </a:r>
          </a:p>
        </p:txBody>
      </p:sp>
      <p:pic>
        <p:nvPicPr>
          <p:cNvPr id="1030" name="Picture 6" descr="https://ars.els-cdn.com/content/image/1-s2.0-S0168900217306460-gr3_l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14"/>
          <a:stretch/>
        </p:blipFill>
        <p:spPr bwMode="auto">
          <a:xfrm>
            <a:off x="179512" y="1890863"/>
            <a:ext cx="3562341" cy="17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ars.els-cdn.com/content/image/1-s2.0-S0168900217306460-gr3_l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6"/>
          <a:stretch/>
        </p:blipFill>
        <p:spPr bwMode="auto">
          <a:xfrm>
            <a:off x="179512" y="4267127"/>
            <a:ext cx="3600417" cy="17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/>
        </p:nvGrpSpPr>
        <p:grpSpPr>
          <a:xfrm>
            <a:off x="4648404" y="1976025"/>
            <a:ext cx="3901652" cy="3757231"/>
            <a:chOff x="4648404" y="1569155"/>
            <a:chExt cx="3901652" cy="3757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7452320" y="5049387"/>
                  <a:ext cx="10977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200">
                            <a:latin typeface="Cambria Math"/>
                          </a:rPr>
                          <m:t>Δ</m:t>
                        </m:r>
                        <m:r>
                          <a:rPr lang="en-GB" sz="1200" i="1">
                            <a:latin typeface="Cambria Math"/>
                          </a:rPr>
                          <m:t>𝜈</m:t>
                        </m:r>
                        <m:r>
                          <a:rPr lang="en-GB" sz="12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GB" sz="12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GB" sz="12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GB" sz="1200" i="1">
                                <a:latin typeface="Cambria Math"/>
                              </a:rPr>
                              <m:t>𝐹</m:t>
                            </m:r>
                          </m:sub>
                        </m:sSub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320" y="5049387"/>
                  <a:ext cx="1097736" cy="27699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8"/>
            <a:stretch/>
          </p:blipFill>
          <p:spPr bwMode="auto">
            <a:xfrm>
              <a:off x="4648404" y="1569155"/>
              <a:ext cx="3816424" cy="34057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4882C34-2FCD-1046-A668-8B2C9F37D088}"/>
              </a:ext>
            </a:extLst>
          </p:cNvPr>
          <p:cNvSpPr txBox="1"/>
          <p:nvPr/>
        </p:nvSpPr>
        <p:spPr>
          <a:xfrm>
            <a:off x="6791296" y="6477961"/>
            <a:ext cx="220799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Courtesy of Sonja </a:t>
            </a:r>
            <a:r>
              <a:rPr lang="en-US" sz="1400" dirty="0" err="1"/>
              <a:t>Storck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2691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4C72-B85E-2742-AFFC-9E9581DB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88950"/>
            <a:ext cx="6912768" cy="838200"/>
          </a:xfrm>
        </p:spPr>
        <p:txBody>
          <a:bodyPr/>
          <a:lstStyle/>
          <a:p>
            <a:r>
              <a:rPr lang="en-US" dirty="0"/>
              <a:t>A06: </a:t>
            </a:r>
            <a:br>
              <a:rPr lang="en-US" dirty="0"/>
            </a:br>
            <a:r>
              <a:rPr lang="en-US" dirty="0"/>
              <a:t>Strong interactions beyond the neutron dripline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B121D-3A8A-064C-BF78-189495AA9079}"/>
              </a:ext>
            </a:extLst>
          </p:cNvPr>
          <p:cNvSpPr txBox="1"/>
          <p:nvPr/>
        </p:nvSpPr>
        <p:spPr>
          <a:xfrm>
            <a:off x="214863" y="1628800"/>
            <a:ext cx="8605609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DFG funding for A06: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1 postdoctoral researcher (</a:t>
            </a:r>
            <a:r>
              <a:rPr lang="en-US" sz="1400" baseline="30000" dirty="0"/>
              <a:t>4</a:t>
            </a:r>
            <a:r>
              <a:rPr lang="en-US" sz="1400" dirty="0"/>
              <a:t>n: Fabia Schindler, since Feb 2019 </a:t>
            </a:r>
            <a:r>
              <a:rPr lang="en-US" sz="1400" dirty="0" err="1"/>
              <a:t>Meytal</a:t>
            </a:r>
            <a:r>
              <a:rPr lang="en-US" sz="1400" dirty="0"/>
              <a:t> </a:t>
            </a:r>
            <a:r>
              <a:rPr lang="en-US" sz="1400" dirty="0" err="1"/>
              <a:t>Duer</a:t>
            </a:r>
            <a:r>
              <a:rPr lang="en-US" sz="1400" dirty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1 </a:t>
            </a:r>
            <a:r>
              <a:rPr lang="en-US" sz="1400" dirty="0" err="1"/>
              <a:t>doctroral</a:t>
            </a:r>
            <a:r>
              <a:rPr lang="en-US" sz="1400" dirty="0"/>
              <a:t> researcher (</a:t>
            </a:r>
            <a:r>
              <a:rPr lang="en-US" sz="1400" baseline="30000" dirty="0"/>
              <a:t>29,30</a:t>
            </a:r>
            <a:r>
              <a:rPr lang="en-US" sz="1400" dirty="0"/>
              <a:t>F: Julian </a:t>
            </a:r>
            <a:r>
              <a:rPr lang="en-US" sz="1400" dirty="0" err="1"/>
              <a:t>Kahlbow</a:t>
            </a:r>
            <a:r>
              <a:rPr lang="en-US" sz="1400" dirty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Construction: Si Telescope Tracking Detector System, 178.0 </a:t>
            </a:r>
            <a:r>
              <a:rPr lang="en-US" sz="1400" dirty="0" err="1"/>
              <a:t>kEuro</a:t>
            </a:r>
            <a:endParaRPr lang="en-US" sz="1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Experiment Travels: 78.9 </a:t>
            </a:r>
            <a:r>
              <a:rPr lang="en-US" sz="1400" dirty="0" err="1"/>
              <a:t>kEuro</a:t>
            </a:r>
            <a:endParaRPr lang="en-US" sz="1400" dirty="0"/>
          </a:p>
          <a:p>
            <a:endParaRPr lang="en-US" sz="1400" dirty="0"/>
          </a:p>
          <a:p>
            <a:r>
              <a:rPr lang="en-US" sz="1400" u="sng" dirty="0"/>
              <a:t>Experiments: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u="sng" baseline="30000" dirty="0"/>
              <a:t>4</a:t>
            </a:r>
            <a:r>
              <a:rPr lang="en-US" sz="1400" b="1" u="sng" dirty="0"/>
              <a:t>n</a:t>
            </a:r>
            <a:r>
              <a:rPr lang="en-US" sz="1400" dirty="0"/>
              <a:t>: Si tracking system build, experiment successfully performed; analysis in progress</a:t>
            </a:r>
          </a:p>
          <a:p>
            <a:pPr lvl="1">
              <a:spcBef>
                <a:spcPts val="600"/>
              </a:spcBef>
            </a:pPr>
            <a:r>
              <a:rPr lang="en-US" sz="1400" baseline="30000" dirty="0"/>
              <a:t>2</a:t>
            </a:r>
            <a:r>
              <a:rPr lang="en-US" sz="1400" dirty="0"/>
              <a:t>n: calibration for </a:t>
            </a:r>
            <a:r>
              <a:rPr lang="en-US" sz="1400" baseline="30000" dirty="0"/>
              <a:t>4</a:t>
            </a:r>
            <a:r>
              <a:rPr lang="en-US" sz="1400" dirty="0"/>
              <a:t>n; test case for </a:t>
            </a:r>
            <a:r>
              <a:rPr lang="en-US" sz="1400" dirty="0" err="1"/>
              <a:t>nn</a:t>
            </a:r>
            <a:r>
              <a:rPr lang="en-US" sz="1400" dirty="0"/>
              <a:t> scattering-length experiment (Marco </a:t>
            </a:r>
            <a:r>
              <a:rPr lang="en-US" sz="1400" dirty="0" err="1"/>
              <a:t>Knösel</a:t>
            </a:r>
            <a:r>
              <a:rPr lang="en-US" sz="1400" dirty="0"/>
              <a:t> Master thesis)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u="sng" baseline="30000" dirty="0"/>
              <a:t>28</a:t>
            </a:r>
            <a:r>
              <a:rPr lang="en-US" sz="1400" b="1" u="sng" dirty="0"/>
              <a:t>O</a:t>
            </a:r>
            <a:r>
              <a:rPr lang="en-US" sz="1400" dirty="0"/>
              <a:t>: experiment successfully performed; </a:t>
            </a:r>
            <a:r>
              <a:rPr lang="en-US" sz="1400" baseline="30000" dirty="0"/>
              <a:t>28</a:t>
            </a:r>
            <a:r>
              <a:rPr lang="en-US" sz="1400" dirty="0"/>
              <a:t>O ground-state resonance observed; first observation of </a:t>
            </a:r>
            <a:r>
              <a:rPr lang="en-US" sz="1400" baseline="30000" dirty="0"/>
              <a:t>30</a:t>
            </a:r>
            <a:r>
              <a:rPr lang="en-US" sz="1400" dirty="0"/>
              <a:t>F ground state; </a:t>
            </a:r>
            <a:r>
              <a:rPr lang="en-US" sz="1400" baseline="30000" dirty="0"/>
              <a:t>29</a:t>
            </a:r>
            <a:r>
              <a:rPr lang="en-US" sz="1400" dirty="0"/>
              <a:t>F unbound excited states; analysis close to be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u="sng" dirty="0"/>
              <a:t>Additional new project: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Lifetime measurement for the 2n emitter </a:t>
            </a:r>
            <a:r>
              <a:rPr lang="en-US" sz="1400" baseline="30000" dirty="0"/>
              <a:t>26</a:t>
            </a:r>
            <a:r>
              <a:rPr lang="en-US" sz="1400" dirty="0"/>
              <a:t>O: Method developed and successfully implemented; experiment performed; data analysis in progress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Sonja </a:t>
            </a:r>
            <a:r>
              <a:rPr lang="en-US" sz="1400" dirty="0" err="1"/>
              <a:t>Storck</a:t>
            </a:r>
            <a:r>
              <a:rPr lang="en-US" sz="1400" dirty="0"/>
              <a:t> (Master thesis; since June 2018 doctoral researcher)</a:t>
            </a:r>
          </a:p>
        </p:txBody>
      </p:sp>
    </p:spTree>
    <p:extLst>
      <p:ext uri="{BB962C8B-B14F-4D97-AF65-F5344CB8AC3E}">
        <p14:creationId xmlns:p14="http://schemas.microsoft.com/office/powerpoint/2010/main" val="4066669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Measurement </a:t>
            </a:r>
            <a:r>
              <a:rPr lang="de-DE" dirty="0" err="1"/>
              <a:t>Method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"/>
          <a:stretch/>
        </p:blipFill>
        <p:spPr>
          <a:xfrm>
            <a:off x="3275856" y="3615267"/>
            <a:ext cx="4208686" cy="2755660"/>
          </a:xfrm>
        </p:spPr>
      </p:pic>
      <p:sp>
        <p:nvSpPr>
          <p:cNvPr id="5" name="Textfeld 4"/>
          <p:cNvSpPr txBox="1"/>
          <p:nvPr/>
        </p:nvSpPr>
        <p:spPr>
          <a:xfrm rot="16200000">
            <a:off x="6816267" y="3274938"/>
            <a:ext cx="400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FrontPage" panose="00000400000000000000" pitchFamily="2" charset="0"/>
                <a:ea typeface="FrontPage" panose="00000400000000000000" pitchFamily="2" charset="0"/>
              </a:rPr>
              <a:t>J. </a:t>
            </a:r>
            <a:r>
              <a:rPr lang="de-DE" sz="1100" dirty="0" err="1">
                <a:latin typeface="FrontPage" panose="00000400000000000000" pitchFamily="2" charset="0"/>
                <a:ea typeface="FrontPage" panose="00000400000000000000" pitchFamily="2" charset="0"/>
              </a:rPr>
              <a:t>Kahlbow</a:t>
            </a:r>
            <a:r>
              <a:rPr lang="de-DE" sz="1100" dirty="0">
                <a:latin typeface="FrontPage" panose="00000400000000000000" pitchFamily="2" charset="0"/>
                <a:ea typeface="FrontPage" panose="00000400000000000000" pitchFamily="2" charset="0"/>
              </a:rPr>
              <a:t> </a:t>
            </a:r>
            <a:r>
              <a:rPr lang="de-DE" sz="1100" i="1" dirty="0">
                <a:latin typeface="FrontPage" panose="00000400000000000000" pitchFamily="2" charset="0"/>
                <a:ea typeface="FrontPage" panose="00000400000000000000" pitchFamily="2" charset="0"/>
              </a:rPr>
              <a:t>et al.</a:t>
            </a:r>
            <a:r>
              <a:rPr lang="de-DE" sz="1100" dirty="0">
                <a:latin typeface="FrontPage" panose="00000400000000000000" pitchFamily="2" charset="0"/>
                <a:ea typeface="FrontPage" panose="00000400000000000000" pitchFamily="2" charset="0"/>
              </a:rPr>
              <a:t>, NIM. A: Vol. 866, 2017, Pages 265-271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0"/>
          <a:stretch/>
        </p:blipFill>
        <p:spPr>
          <a:xfrm>
            <a:off x="6336095" y="1536504"/>
            <a:ext cx="2352992" cy="2370295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179512" y="1536504"/>
            <a:ext cx="3244815" cy="3190862"/>
            <a:chOff x="4508058" y="1578532"/>
            <a:chExt cx="3244815" cy="3190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5732194" y="4492395"/>
                  <a:ext cx="10977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200">
                            <a:latin typeface="Cambria Math"/>
                          </a:rPr>
                          <m:t>Δ</m:t>
                        </m:r>
                        <m:r>
                          <a:rPr lang="en-GB" sz="1200" i="1">
                            <a:latin typeface="Cambria Math"/>
                          </a:rPr>
                          <m:t>𝜈</m:t>
                        </m:r>
                        <m:r>
                          <a:rPr lang="en-GB" sz="12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GB" sz="12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GB" sz="12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GB" sz="1200" i="1">
                                <a:latin typeface="Cambria Math"/>
                              </a:rPr>
                              <m:t>𝐹</m:t>
                            </m:r>
                          </m:sub>
                        </m:sSub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2194" y="4492395"/>
                  <a:ext cx="1097736" cy="27699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8"/>
            <a:stretch/>
          </p:blipFill>
          <p:spPr bwMode="auto">
            <a:xfrm>
              <a:off x="4508058" y="1578532"/>
              <a:ext cx="3244815" cy="28956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2" name="Inhaltsplatzhalter 3">
            <a:extLst>
              <a:ext uri="{FF2B5EF4-FFF2-40B4-BE49-F238E27FC236}">
                <a16:creationId xmlns:a16="http://schemas.microsoft.com/office/drawing/2014/main" id="{0A3E30A8-1AA9-8644-AFB6-D94D5340F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"/>
          <a:stretch/>
        </p:blipFill>
        <p:spPr>
          <a:xfrm>
            <a:off x="3131840" y="3573587"/>
            <a:ext cx="4505102" cy="294974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51768-85E0-F64F-AF9C-0284BC0ED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8260" y="3364233"/>
            <a:ext cx="4279900" cy="2908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1BED25-FAFF-EF46-8856-5B473B44FE34}"/>
              </a:ext>
            </a:extLst>
          </p:cNvPr>
          <p:cNvSpPr txBox="1"/>
          <p:nvPr/>
        </p:nvSpPr>
        <p:spPr>
          <a:xfrm>
            <a:off x="6791296" y="6477961"/>
            <a:ext cx="220799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Courtesy of Sonja </a:t>
            </a:r>
            <a:r>
              <a:rPr lang="en-US" sz="1400" dirty="0" err="1"/>
              <a:t>Storck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5453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Experimental Setup</a:t>
            </a:r>
            <a:endParaRPr lang="de-DE" b="0" dirty="0"/>
          </a:p>
        </p:txBody>
      </p:sp>
      <p:pic>
        <p:nvPicPr>
          <p:cNvPr id="23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4"/>
          <a:stretch/>
        </p:blipFill>
        <p:spPr>
          <a:xfrm>
            <a:off x="251520" y="1481605"/>
            <a:ext cx="3482428" cy="230743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A93524-9B41-1A4D-9C81-DC75EA77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481605"/>
            <a:ext cx="8445500" cy="48133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08C790-DD80-0941-8317-D8B056743E7C}"/>
              </a:ext>
            </a:extLst>
          </p:cNvPr>
          <p:cNvSpPr txBox="1"/>
          <p:nvPr/>
        </p:nvSpPr>
        <p:spPr>
          <a:xfrm>
            <a:off x="6791296" y="6477961"/>
            <a:ext cx="220799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Courtesy of Sonja </a:t>
            </a:r>
            <a:r>
              <a:rPr lang="en-US" sz="1400" dirty="0" err="1"/>
              <a:t>Storck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68650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Fragment ID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004048" y="1415658"/>
            <a:ext cx="3794202" cy="248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75544"/>
            <a:ext cx="4359473" cy="2923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pieren 2"/>
          <p:cNvGrpSpPr/>
          <p:nvPr/>
        </p:nvGrpSpPr>
        <p:grpSpPr>
          <a:xfrm>
            <a:off x="2987824" y="3927594"/>
            <a:ext cx="3666570" cy="2452680"/>
            <a:chOff x="1049363" y="3880878"/>
            <a:chExt cx="3666570" cy="245268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>
              <a:lum/>
              <a:alphaModFix/>
            </a:blip>
            <a:srcRect r="48561"/>
            <a:stretch/>
          </p:blipFill>
          <p:spPr bwMode="auto">
            <a:xfrm>
              <a:off x="1049363" y="3880878"/>
              <a:ext cx="3666570" cy="2452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Ellipse 7"/>
            <p:cNvSpPr/>
            <p:nvPr/>
          </p:nvSpPr>
          <p:spPr>
            <a:xfrm>
              <a:off x="3635896" y="4572243"/>
              <a:ext cx="288032" cy="5816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7179201" y="4495489"/>
            <a:ext cx="1992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FrontPage" panose="00000400000000000000" pitchFamily="2" charset="0"/>
                <a:ea typeface="FrontPage" panose="00000400000000000000" pitchFamily="2" charset="0"/>
              </a:rPr>
              <a:t>With</a:t>
            </a:r>
            <a:r>
              <a:rPr lang="de-DE" sz="1600" dirty="0">
                <a:latin typeface="FrontPage" panose="00000400000000000000" pitchFamily="2" charset="0"/>
                <a:ea typeface="FrontPage" panose="00000400000000000000" pitchFamily="2" charset="0"/>
              </a:rPr>
              <a:t> </a:t>
            </a:r>
            <a:r>
              <a:rPr lang="de-DE" sz="1600" dirty="0" err="1">
                <a:latin typeface="FrontPage" panose="00000400000000000000" pitchFamily="2" charset="0"/>
                <a:ea typeface="FrontPage" panose="00000400000000000000" pitchFamily="2" charset="0"/>
              </a:rPr>
              <a:t>cut</a:t>
            </a:r>
            <a:r>
              <a:rPr lang="de-DE" sz="1600" dirty="0">
                <a:latin typeface="FrontPage" panose="00000400000000000000" pitchFamily="2" charset="0"/>
                <a:ea typeface="FrontPage" panose="00000400000000000000" pitchFamily="2" charset="0"/>
              </a:rPr>
              <a:t> on Silicons after </a:t>
            </a:r>
            <a:r>
              <a:rPr lang="de-DE" sz="1600" dirty="0" err="1">
                <a:latin typeface="FrontPage" panose="00000400000000000000" pitchFamily="2" charset="0"/>
                <a:ea typeface="FrontPage" panose="00000400000000000000" pitchFamily="2" charset="0"/>
              </a:rPr>
              <a:t>the</a:t>
            </a:r>
            <a:r>
              <a:rPr lang="de-DE" sz="1600" dirty="0">
                <a:latin typeface="FrontPage" panose="00000400000000000000" pitchFamily="2" charset="0"/>
                <a:ea typeface="FrontPage" panose="00000400000000000000" pitchFamily="2" charset="0"/>
              </a:rPr>
              <a:t> </a:t>
            </a:r>
            <a:r>
              <a:rPr lang="de-DE" sz="1600" dirty="0" err="1">
                <a:latin typeface="FrontPage" panose="00000400000000000000" pitchFamily="2" charset="0"/>
                <a:ea typeface="FrontPage" panose="00000400000000000000" pitchFamily="2" charset="0"/>
              </a:rPr>
              <a:t>target</a:t>
            </a:r>
            <a:endParaRPr lang="de-DE" sz="1600" dirty="0">
              <a:latin typeface="FrontPage" panose="00000400000000000000" pitchFamily="2" charset="0"/>
              <a:ea typeface="FrontPage" panose="00000400000000000000" pitchFamily="2" charset="0"/>
            </a:endParaRPr>
          </a:p>
        </p:txBody>
      </p:sp>
      <p:sp>
        <p:nvSpPr>
          <p:cNvPr id="11" name="Bogen 10"/>
          <p:cNvSpPr/>
          <p:nvPr/>
        </p:nvSpPr>
        <p:spPr>
          <a:xfrm rot="5574099">
            <a:off x="6130544" y="3095169"/>
            <a:ext cx="1489946" cy="1512168"/>
          </a:xfrm>
          <a:prstGeom prst="arc">
            <a:avLst/>
          </a:prstGeom>
          <a:ln w="38100">
            <a:solidFill>
              <a:srgbClr val="26267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574357" y="4280405"/>
            <a:ext cx="481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aseline="30000" dirty="0">
                <a:latin typeface="FrontPage" panose="00000400000000000000" pitchFamily="2" charset="0"/>
                <a:ea typeface="FrontPage" panose="00000400000000000000" pitchFamily="2" charset="0"/>
              </a:rPr>
              <a:t>24</a:t>
            </a:r>
            <a:r>
              <a:rPr lang="de-DE" sz="1600" dirty="0">
                <a:latin typeface="FrontPage" panose="00000400000000000000" pitchFamily="2" charset="0"/>
                <a:ea typeface="FrontPage" panose="00000400000000000000" pitchFamily="2" charset="0"/>
              </a:rPr>
              <a:t>O</a:t>
            </a:r>
            <a:endParaRPr lang="de-DE" dirty="0">
              <a:latin typeface="FrontPage" panose="00000400000000000000" pitchFamily="2" charset="0"/>
              <a:ea typeface="FrontPage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E6620-CBB1-1B46-A5C5-91A683C867F2}"/>
              </a:ext>
            </a:extLst>
          </p:cNvPr>
          <p:cNvSpPr txBox="1"/>
          <p:nvPr/>
        </p:nvSpPr>
        <p:spPr>
          <a:xfrm>
            <a:off x="6791296" y="6477961"/>
            <a:ext cx="220799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Courtesy of Sonja </a:t>
            </a:r>
            <a:r>
              <a:rPr lang="en-US" sz="1400" dirty="0" err="1"/>
              <a:t>Storck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5331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A06: New Projects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5328592" cy="3122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487216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ground-state structure of </a:t>
            </a:r>
            <a:r>
              <a:rPr lang="en-US" b="1" baseline="30000" dirty="0"/>
              <a:t>29</a:t>
            </a:r>
            <a:r>
              <a:rPr lang="en-US" b="1" dirty="0"/>
              <a:t>F</a:t>
            </a:r>
          </a:p>
          <a:p>
            <a:r>
              <a:rPr lang="en-US" b="1" dirty="0">
                <a:solidFill>
                  <a:srgbClr val="FF0000"/>
                </a:solidFill>
              </a:rPr>
              <a:t>➔ Experiment will clarify the valence-neutron shell structure</a:t>
            </a:r>
            <a:endParaRPr lang="de-DE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19" y="5600228"/>
            <a:ext cx="5195777" cy="637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2132856"/>
            <a:ext cx="3312368" cy="40626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Electromagnetic excitation    </a:t>
            </a:r>
          </a:p>
          <a:p>
            <a:r>
              <a:rPr lang="en-US" dirty="0"/>
              <a:t>                          + 1n,2n decay </a:t>
            </a:r>
          </a:p>
          <a:p>
            <a:r>
              <a:rPr lang="en-US" b="1" dirty="0">
                <a:solidFill>
                  <a:srgbClr val="FF0000"/>
                </a:solidFill>
              </a:rPr>
              <a:t>➠ B(E1)</a:t>
            </a:r>
          </a:p>
          <a:p>
            <a:r>
              <a:rPr lang="en-US" dirty="0"/>
              <a:t>+</a:t>
            </a:r>
          </a:p>
          <a:p>
            <a:r>
              <a:rPr lang="en-US" u="sng" dirty="0"/>
              <a:t>Nuclear excitation  </a:t>
            </a:r>
          </a:p>
          <a:p>
            <a:r>
              <a:rPr lang="en-US" b="1" dirty="0">
                <a:solidFill>
                  <a:srgbClr val="FF0000"/>
                </a:solidFill>
              </a:rPr>
              <a:t>➠ Excited states</a:t>
            </a:r>
            <a:endParaRPr lang="en-US" dirty="0"/>
          </a:p>
          <a:p>
            <a:r>
              <a:rPr lang="en-US" dirty="0"/>
              <a:t>+</a:t>
            </a:r>
          </a:p>
          <a:p>
            <a:r>
              <a:rPr lang="en-US" u="sng" dirty="0"/>
              <a:t>Knockout reaction</a:t>
            </a:r>
          </a:p>
          <a:p>
            <a:r>
              <a:rPr lang="en-US" baseline="30000" dirty="0"/>
              <a:t>        29</a:t>
            </a:r>
            <a:r>
              <a:rPr lang="en-US" dirty="0"/>
              <a:t>F→</a:t>
            </a:r>
            <a:r>
              <a:rPr lang="en-US" baseline="30000" dirty="0"/>
              <a:t>28</a:t>
            </a:r>
            <a:r>
              <a:rPr lang="en-US" dirty="0"/>
              <a:t>F→</a:t>
            </a:r>
            <a:r>
              <a:rPr lang="en-US" baseline="30000" dirty="0"/>
              <a:t>27</a:t>
            </a:r>
            <a:r>
              <a:rPr lang="en-US" dirty="0"/>
              <a:t>F+n</a:t>
            </a:r>
          </a:p>
          <a:p>
            <a:r>
              <a:rPr lang="en-US" dirty="0"/>
              <a:t>      Angular correlation </a:t>
            </a:r>
          </a:p>
          <a:p>
            <a:r>
              <a:rPr lang="en-US" dirty="0"/>
              <a:t>      (</a:t>
            </a:r>
            <a:r>
              <a:rPr lang="en-US" b="1" dirty="0"/>
              <a:t>p</a:t>
            </a:r>
            <a:r>
              <a:rPr lang="en-US" baseline="-25000" dirty="0"/>
              <a:t>28F</a:t>
            </a:r>
            <a:r>
              <a:rPr lang="en-US" dirty="0"/>
              <a:t> vs. </a:t>
            </a:r>
            <a:r>
              <a:rPr lang="en-US" b="1" dirty="0" err="1"/>
              <a:t>p</a:t>
            </a:r>
            <a:r>
              <a:rPr lang="en-US" b="1" baseline="-25000" dirty="0" err="1"/>
              <a:t>n</a:t>
            </a:r>
            <a:r>
              <a:rPr lang="en-US" b="1" dirty="0"/>
              <a:t>) </a:t>
            </a:r>
            <a:r>
              <a:rPr lang="en-US" dirty="0"/>
              <a:t>sensitive to </a:t>
            </a:r>
          </a:p>
          <a:p>
            <a:r>
              <a:rPr lang="en-US" dirty="0"/>
              <a:t>      quantum numbers</a:t>
            </a:r>
          </a:p>
          <a:p>
            <a:r>
              <a:rPr lang="en-US" b="1" dirty="0">
                <a:solidFill>
                  <a:srgbClr val="FF0000"/>
                </a:solidFill>
              </a:rPr>
              <a:t>➠ Structure of </a:t>
            </a:r>
            <a:r>
              <a:rPr lang="en-US" b="1" baseline="30000" dirty="0">
                <a:solidFill>
                  <a:srgbClr val="FF0000"/>
                </a:solidFill>
              </a:rPr>
              <a:t>29</a:t>
            </a:r>
            <a:r>
              <a:rPr lang="en-US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52199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Invariant-mass method</a:t>
            </a:r>
          </a:p>
        </p:txBody>
      </p:sp>
    </p:spTree>
    <p:extLst>
      <p:ext uri="{BB962C8B-B14F-4D97-AF65-F5344CB8AC3E}">
        <p14:creationId xmlns:p14="http://schemas.microsoft.com/office/powerpoint/2010/main" val="1047018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28188-C419-664E-9A23-B990FC7F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A06: New Projects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076B2-C71D-1541-BE2F-5944A675459D}"/>
              </a:ext>
            </a:extLst>
          </p:cNvPr>
          <p:cNvSpPr txBox="1"/>
          <p:nvPr/>
        </p:nvSpPr>
        <p:spPr>
          <a:xfrm>
            <a:off x="179512" y="1763524"/>
            <a:ext cx="4084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Di-neutron correlations (</a:t>
            </a:r>
            <a:r>
              <a:rPr lang="en-US" b="1" baseline="30000" dirty="0"/>
              <a:t>26</a:t>
            </a:r>
            <a:r>
              <a:rPr lang="en-US" b="1" dirty="0"/>
              <a:t>O decay)</a:t>
            </a:r>
          </a:p>
          <a:p>
            <a:endParaRPr lang="en-US" b="1" dirty="0"/>
          </a:p>
          <a:p>
            <a:r>
              <a:rPr lang="en-US" dirty="0"/>
              <a:t>Challenge: </a:t>
            </a:r>
            <a:r>
              <a:rPr lang="en-US" dirty="0" err="1"/>
              <a:t>E</a:t>
            </a:r>
            <a:r>
              <a:rPr lang="en-US" baseline="-25000" dirty="0" err="1"/>
              <a:t>decay</a:t>
            </a:r>
            <a:r>
              <a:rPr lang="en-US" dirty="0"/>
              <a:t>=18(5) </a:t>
            </a:r>
            <a:r>
              <a:rPr lang="en-US" dirty="0" err="1"/>
              <a:t>keV</a:t>
            </a:r>
            <a:endParaRPr lang="en-US" dirty="0"/>
          </a:p>
          <a:p>
            <a:endParaRPr lang="en-US" dirty="0"/>
          </a:p>
          <a:p>
            <a:r>
              <a:rPr lang="en-US" dirty="0"/>
              <a:t>Needs high resolution to measure </a:t>
            </a:r>
          </a:p>
          <a:p>
            <a:r>
              <a:rPr lang="en-US" dirty="0" err="1"/>
              <a:t>nn</a:t>
            </a:r>
            <a:r>
              <a:rPr lang="en-US" dirty="0"/>
              <a:t> angular correlation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5FF2E-F1E6-524A-B584-7D36112BD5F6}"/>
              </a:ext>
            </a:extLst>
          </p:cNvPr>
          <p:cNvSpPr txBox="1"/>
          <p:nvPr/>
        </p:nvSpPr>
        <p:spPr>
          <a:xfrm>
            <a:off x="249197" y="4653136"/>
            <a:ext cx="705678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⇒ Construction proposal</a:t>
            </a:r>
          </a:p>
          <a:p>
            <a:pPr>
              <a:spcBef>
                <a:spcPts val="600"/>
              </a:spcBef>
            </a:pPr>
            <a:r>
              <a:rPr lang="en-US" dirty="0"/>
              <a:t>HIME (</a:t>
            </a:r>
            <a:r>
              <a:rPr lang="en-US" u="sng" dirty="0" err="1"/>
              <a:t>HI</a:t>
            </a:r>
            <a:r>
              <a:rPr lang="en-US" dirty="0" err="1"/>
              <a:t>gh</a:t>
            </a:r>
            <a:r>
              <a:rPr lang="en-US" dirty="0"/>
              <a:t> resolution detector array for </a:t>
            </a:r>
            <a:r>
              <a:rPr lang="en-US" u="sng" dirty="0"/>
              <a:t>M</a:t>
            </a:r>
            <a:r>
              <a:rPr lang="en-US" dirty="0"/>
              <a:t>ulti neutron </a:t>
            </a:r>
            <a:r>
              <a:rPr lang="en-US" u="sng" dirty="0"/>
              <a:t>E</a:t>
            </a:r>
            <a:r>
              <a:rPr lang="en-US" dirty="0"/>
              <a:t>vents)</a:t>
            </a:r>
          </a:p>
          <a:p>
            <a:endParaRPr lang="en-US" dirty="0"/>
          </a:p>
          <a:p>
            <a:r>
              <a:rPr lang="en-US" dirty="0"/>
              <a:t>Will be used also in A05 to measure </a:t>
            </a:r>
            <a:r>
              <a:rPr lang="en-US" dirty="0" err="1"/>
              <a:t>nn</a:t>
            </a:r>
            <a:r>
              <a:rPr lang="en-US" dirty="0"/>
              <a:t> scattering length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7AE7E-25C6-A24B-A29F-5BE698D9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4005064"/>
            <a:ext cx="2082800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10B18-4F12-CD47-A47B-E2F567866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287" y="1763524"/>
            <a:ext cx="2370281" cy="2889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56D8FA-9A4E-A342-B2C0-674ACF10A2D8}"/>
              </a:ext>
            </a:extLst>
          </p:cNvPr>
          <p:cNvSpPr txBox="1"/>
          <p:nvPr/>
        </p:nvSpPr>
        <p:spPr>
          <a:xfrm>
            <a:off x="6564276" y="177893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Prediction</a:t>
            </a:r>
            <a:r>
              <a:rPr lang="de-DE" dirty="0"/>
              <a:t> </a:t>
            </a:r>
          </a:p>
          <a:p>
            <a:r>
              <a:rPr lang="de-DE" sz="1200" dirty="0" err="1"/>
              <a:t>Hagino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Sagawa</a:t>
            </a:r>
            <a:r>
              <a:rPr lang="de-DE" sz="1200" dirty="0"/>
              <a:t>, Phys. </a:t>
            </a:r>
            <a:r>
              <a:rPr lang="de-DE" sz="1200" dirty="0" err="1"/>
              <a:t>Rev</a:t>
            </a:r>
            <a:r>
              <a:rPr lang="de-DE" sz="1200" dirty="0"/>
              <a:t>. C </a:t>
            </a:r>
            <a:r>
              <a:rPr lang="de-DE" sz="1200" b="1" dirty="0"/>
              <a:t>93</a:t>
            </a:r>
            <a:r>
              <a:rPr lang="de-DE" sz="1200" dirty="0"/>
              <a:t>, 034330 (2016) </a:t>
            </a:r>
          </a:p>
          <a:p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862FF-6357-9D43-884D-0EACB595DD53}"/>
              </a:ext>
            </a:extLst>
          </p:cNvPr>
          <p:cNvSpPr txBox="1"/>
          <p:nvPr/>
        </p:nvSpPr>
        <p:spPr>
          <a:xfrm>
            <a:off x="7020272" y="36450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HIME</a:t>
            </a:r>
          </a:p>
        </p:txBody>
      </p:sp>
    </p:spTree>
    <p:extLst>
      <p:ext uri="{BB962C8B-B14F-4D97-AF65-F5344CB8AC3E}">
        <p14:creationId xmlns:p14="http://schemas.microsoft.com/office/powerpoint/2010/main" val="2464726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53F2-46E2-484B-9993-A415E523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A06: Publications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A182A1-4754-734A-AF76-1D4136063A25}"/>
              </a:ext>
            </a:extLst>
          </p:cNvPr>
          <p:cNvSpPr/>
          <p:nvPr/>
        </p:nvSpPr>
        <p:spPr>
          <a:xfrm>
            <a:off x="251520" y="1696740"/>
            <a:ext cx="864096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S. </a:t>
            </a:r>
            <a:r>
              <a:rPr lang="en-US" sz="1400" dirty="0" err="1"/>
              <a:t>Leblond</a:t>
            </a:r>
            <a:r>
              <a:rPr lang="en-US" sz="1400" dirty="0"/>
              <a:t>, F. M. </a:t>
            </a:r>
            <a:r>
              <a:rPr lang="en-US" sz="1400" dirty="0" err="1"/>
              <a:t>Marqués</a:t>
            </a:r>
            <a:r>
              <a:rPr lang="en-US" sz="1400" dirty="0"/>
              <a:t>, et al., First Observation of 20B and 21B, </a:t>
            </a:r>
            <a:r>
              <a:rPr lang="en-US" sz="1400" dirty="0" err="1"/>
              <a:t>Phys.Rev</a:t>
            </a:r>
            <a:r>
              <a:rPr lang="en-US" sz="1400" dirty="0"/>
              <a:t>. Lett. 121, 262502 (2018)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A. Revel et al., Strong Neutron Pairing in core + 4n Nuclei, Phys. Rev. Lett. 120, 152504 (2018).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G. Ribeiro et al., Structure of 13Be studied in proton knockout from 14B, Phys. Rev. C 98, 24603 (2018).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J. </a:t>
            </a:r>
            <a:r>
              <a:rPr lang="en-US" sz="1400" dirty="0" err="1">
                <a:solidFill>
                  <a:srgbClr val="FF0000"/>
                </a:solidFill>
              </a:rPr>
              <a:t>Kahlbow</a:t>
            </a:r>
            <a:r>
              <a:rPr lang="en-US" sz="1400" dirty="0">
                <a:solidFill>
                  <a:srgbClr val="FF0000"/>
                </a:solidFill>
              </a:rPr>
              <a:t>, C. Caesar, T. Aumann, V. </a:t>
            </a:r>
            <a:r>
              <a:rPr lang="en-US" sz="1400" dirty="0" err="1">
                <a:solidFill>
                  <a:srgbClr val="FF0000"/>
                </a:solidFill>
              </a:rPr>
              <a:t>Panin</a:t>
            </a:r>
            <a:r>
              <a:rPr lang="en-US" sz="1400" dirty="0">
                <a:solidFill>
                  <a:srgbClr val="FF0000"/>
                </a:solidFill>
              </a:rPr>
              <a:t>, S. Paschalis, H. </a:t>
            </a:r>
            <a:r>
              <a:rPr lang="en-US" sz="1400" dirty="0" err="1">
                <a:solidFill>
                  <a:srgbClr val="FF0000"/>
                </a:solidFill>
              </a:rPr>
              <a:t>Scheit</a:t>
            </a:r>
            <a:r>
              <a:rPr lang="en-US" sz="1400" dirty="0">
                <a:solidFill>
                  <a:srgbClr val="FF0000"/>
                </a:solidFill>
              </a:rPr>
              <a:t> and H. Simon, Neutron radioactivity - Lifetime measurements of neutron-unbound states, </a:t>
            </a:r>
            <a:r>
              <a:rPr lang="en-US" sz="1400" dirty="0" err="1">
                <a:solidFill>
                  <a:srgbClr val="FF0000"/>
                </a:solidFill>
              </a:rPr>
              <a:t>Nucl</a:t>
            </a:r>
            <a:r>
              <a:rPr lang="en-US" sz="1400" dirty="0">
                <a:solidFill>
                  <a:srgbClr val="FF0000"/>
                </a:solidFill>
              </a:rPr>
              <a:t>. Instr. Meth. Phys. Res. A 866, 265 (2017).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T. Aumann, C. A. </a:t>
            </a:r>
            <a:r>
              <a:rPr lang="en-US" sz="1400" dirty="0" err="1"/>
              <a:t>Bertulani</a:t>
            </a:r>
            <a:r>
              <a:rPr lang="en-US" sz="1400" dirty="0"/>
              <a:t>, F. Schindler, and S. </a:t>
            </a:r>
            <a:r>
              <a:rPr lang="en-US" sz="1400" dirty="0" err="1"/>
              <a:t>Typel</a:t>
            </a:r>
            <a:r>
              <a:rPr lang="en-US" sz="1400" dirty="0"/>
              <a:t>, Peeling Off Neutron Skins from Neutron-Rich Nuclei: Constraints on the Symmetry Energy from Neutron-Removal Cross Sections, Phys. Rev. Lett. 119, 262501 (2017).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J.W Hwang, S. Kim, </a:t>
            </a:r>
            <a:r>
              <a:rPr lang="en-US" sz="1400" dirty="0" err="1"/>
              <a:t>Y.Satou</a:t>
            </a:r>
            <a:r>
              <a:rPr lang="en-US" sz="1400" dirty="0"/>
              <a:t>, N. A. Orr, et al., Single-neutron knockout from 20C and the structure of 19C, Phys. Lett. B 769 503-508 (2017)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P. </a:t>
            </a:r>
            <a:r>
              <a:rPr lang="en-US" sz="1400" dirty="0" err="1">
                <a:solidFill>
                  <a:srgbClr val="FF0000"/>
                </a:solidFill>
              </a:rPr>
              <a:t>Doornenbal</a:t>
            </a:r>
            <a:r>
              <a:rPr lang="en-US" sz="1400" dirty="0">
                <a:solidFill>
                  <a:srgbClr val="FF0000"/>
                </a:solidFill>
              </a:rPr>
              <a:t>, H. </a:t>
            </a:r>
            <a:r>
              <a:rPr lang="en-US" sz="1400" dirty="0" err="1">
                <a:solidFill>
                  <a:srgbClr val="FF0000"/>
                </a:solidFill>
              </a:rPr>
              <a:t>Scheit</a:t>
            </a:r>
            <a:r>
              <a:rPr lang="en-US" sz="1400" dirty="0">
                <a:solidFill>
                  <a:srgbClr val="FF0000"/>
                </a:solidFill>
              </a:rPr>
              <a:t>, et al., Low-Z shore of the “island of inversion” and the reduced neutron </a:t>
            </a:r>
            <a:r>
              <a:rPr lang="en-US" sz="1400" dirty="0" err="1">
                <a:solidFill>
                  <a:srgbClr val="FF0000"/>
                </a:solidFill>
              </a:rPr>
              <a:t>magicity</a:t>
            </a:r>
            <a:r>
              <a:rPr lang="en-US" sz="1400" dirty="0">
                <a:solidFill>
                  <a:srgbClr val="FF0000"/>
                </a:solidFill>
              </a:rPr>
              <a:t> toward 28O, Phys. Rev. C 96, 034328(2017)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Y. Kondo, T. Nakamura, et al., Nucleus 26O: A Barely Unbound System beyond the Drip Line, </a:t>
            </a:r>
            <a:r>
              <a:rPr lang="en-US" sz="1400" dirty="0" err="1">
                <a:solidFill>
                  <a:srgbClr val="FF0000"/>
                </a:solidFill>
              </a:rPr>
              <a:t>Phys.Rev.Lett</a:t>
            </a:r>
            <a:r>
              <a:rPr lang="en-US" sz="1400" dirty="0">
                <a:solidFill>
                  <a:srgbClr val="FF0000"/>
                </a:solidFill>
              </a:rPr>
              <a:t>. 116 102503 (2016)</a:t>
            </a:r>
          </a:p>
        </p:txBody>
      </p:sp>
    </p:spTree>
    <p:extLst>
      <p:ext uri="{BB962C8B-B14F-4D97-AF65-F5344CB8AC3E}">
        <p14:creationId xmlns:p14="http://schemas.microsoft.com/office/powerpoint/2010/main" val="335566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D612A-CBF1-1648-845B-86734452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Workshops and Awards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96C56-BA22-414E-BBC1-83EFD3722A62}"/>
              </a:ext>
            </a:extLst>
          </p:cNvPr>
          <p:cNvSpPr txBox="1"/>
          <p:nvPr/>
        </p:nvSpPr>
        <p:spPr>
          <a:xfrm>
            <a:off x="251520" y="1628800"/>
            <a:ext cx="864096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u="sng" dirty="0"/>
              <a:t>Workshop and conference organization: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INPC 2019, Glasgow, Sessions on Nuclear Reactions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Gordon Conference 2019, Session on Symmetry Energy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ANPC 2019 Workshop on Pygmy Resonances, South Africa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4th Int. Workshop on Quasi-Free Scattering with Radioactive-Ion Beams 2019, Brazil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EMMI Task Force Direct reactions and nuclear structure: the need of a consistent theoretical treatment of structure and reactions, 2018, Darmstadt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... 2018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… 2017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… 2016 to be completed</a:t>
            </a:r>
          </a:p>
          <a:p>
            <a:pPr>
              <a:spcBef>
                <a:spcPts val="600"/>
              </a:spcBef>
            </a:pPr>
            <a:endParaRPr lang="en-US" sz="1400" dirty="0"/>
          </a:p>
          <a:p>
            <a:pPr>
              <a:spcBef>
                <a:spcPts val="600"/>
              </a:spcBef>
            </a:pPr>
            <a:r>
              <a:rPr lang="en-US" sz="1400" u="sng" dirty="0"/>
              <a:t>Awards: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Fabia Schindler, Giersch Award for Outstanding Doctoral Thesis 2017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Julian </a:t>
            </a:r>
            <a:r>
              <a:rPr lang="en-US" sz="1400" dirty="0" err="1"/>
              <a:t>Kahlbow</a:t>
            </a:r>
            <a:r>
              <a:rPr lang="en-US" sz="1400" dirty="0"/>
              <a:t>, SFB travel award for best publication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Julian </a:t>
            </a:r>
            <a:r>
              <a:rPr lang="en-US" sz="1400" dirty="0" err="1"/>
              <a:t>Kahlbow</a:t>
            </a:r>
            <a:r>
              <a:rPr lang="en-US" sz="1400" dirty="0"/>
              <a:t>, GSI-FAIR Young Scientist Poster Prize for „Physics with R3B </a:t>
            </a:r>
            <a:r>
              <a:rPr lang="en-US" sz="1400" dirty="0" err="1"/>
              <a:t>NeuLAND</a:t>
            </a:r>
            <a:r>
              <a:rPr lang="en-US" sz="1400" dirty="0"/>
              <a:t> at RIBF“</a:t>
            </a:r>
          </a:p>
        </p:txBody>
      </p:sp>
    </p:spTree>
    <p:extLst>
      <p:ext uri="{BB962C8B-B14F-4D97-AF65-F5344CB8AC3E}">
        <p14:creationId xmlns:p14="http://schemas.microsoft.com/office/powerpoint/2010/main" val="2944552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88950"/>
            <a:ext cx="6840760" cy="838200"/>
          </a:xfrm>
        </p:spPr>
        <p:txBody>
          <a:bodyPr/>
          <a:lstStyle/>
          <a:p>
            <a:r>
              <a:rPr lang="en-US" dirty="0"/>
              <a:t>At and beyond the drip lines</a:t>
            </a:r>
            <a:br>
              <a:rPr lang="en-US" dirty="0"/>
            </a:br>
            <a:r>
              <a:rPr lang="en-US" sz="1800" dirty="0"/>
              <a:t>knockout reactions using high-energy beams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7504" y="1817650"/>
            <a:ext cx="8905948" cy="4141828"/>
            <a:chOff x="108000" y="1597334"/>
            <a:chExt cx="8905948" cy="4141828"/>
          </a:xfrm>
        </p:grpSpPr>
        <p:pic>
          <p:nvPicPr>
            <p:cNvPr id="4" name="Bild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000" y="1933200"/>
              <a:ext cx="8905948" cy="3805962"/>
            </a:xfrm>
            <a:prstGeom prst="rect">
              <a:avLst/>
            </a:prstGeom>
          </p:spPr>
        </p:pic>
        <p:sp>
          <p:nvSpPr>
            <p:cNvPr id="7" name="Textfeld 5"/>
            <p:cNvSpPr txBox="1"/>
            <p:nvPr/>
          </p:nvSpPr>
          <p:spPr>
            <a:xfrm>
              <a:off x="2070000" y="1602000"/>
              <a:ext cx="378000" cy="360000"/>
            </a:xfrm>
            <a:prstGeom prst="rect">
              <a:avLst/>
            </a:prstGeom>
            <a:solidFill>
              <a:srgbClr val="D5FFB7"/>
            </a:solidFill>
            <a:ln>
              <a:solidFill>
                <a:schemeClr val="tx1"/>
              </a:solidFill>
            </a:ln>
          </p:spPr>
          <p:txBody>
            <a:bodyPr wrap="square" lIns="0" tIns="36000" rIns="0" bIns="0" rtlCol="0">
              <a:spAutoFit/>
            </a:bodyPr>
            <a:lstStyle/>
            <a:p>
              <a:pPr algn="ctr"/>
              <a:r>
                <a:rPr lang="en-US" sz="1200" baseline="30000" dirty="0">
                  <a:latin typeface="Times New Roman" charset="0"/>
                  <a:ea typeface="Times New Roman" charset="0"/>
                  <a:cs typeface="Times New Roman" charset="0"/>
                </a:rPr>
                <a:t>15</a:t>
              </a:r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Ne</a:t>
              </a:r>
            </a:p>
            <a:p>
              <a:pPr algn="ctr"/>
              <a:r>
                <a:rPr lang="en-US" sz="600" dirty="0">
                  <a:latin typeface="Times New Roman" charset="0"/>
                  <a:ea typeface="Times New Roman" charset="0"/>
                  <a:cs typeface="Times New Roman" charset="0"/>
                </a:rPr>
                <a:t>unbound</a:t>
              </a:r>
            </a:p>
          </p:txBody>
        </p:sp>
        <p:sp>
          <p:nvSpPr>
            <p:cNvPr id="8" name="Textfeld 5"/>
            <p:cNvSpPr txBox="1"/>
            <p:nvPr/>
          </p:nvSpPr>
          <p:spPr>
            <a:xfrm>
              <a:off x="2448000" y="1602000"/>
              <a:ext cx="378000" cy="360000"/>
            </a:xfrm>
            <a:prstGeom prst="rect">
              <a:avLst/>
            </a:prstGeom>
            <a:solidFill>
              <a:srgbClr val="D5FFB7"/>
            </a:solidFill>
            <a:ln>
              <a:solidFill>
                <a:schemeClr val="tx1"/>
              </a:solidFill>
            </a:ln>
          </p:spPr>
          <p:txBody>
            <a:bodyPr wrap="square" lIns="0" tIns="36000" rIns="0" bIns="0" rtlCol="0">
              <a:spAutoFit/>
            </a:bodyPr>
            <a:lstStyle/>
            <a:p>
              <a:pPr algn="ctr"/>
              <a:r>
                <a:rPr lang="en-US" sz="1200" baseline="30000" dirty="0">
                  <a:latin typeface="Times New Roman" charset="0"/>
                  <a:ea typeface="Times New Roman" charset="0"/>
                  <a:cs typeface="Times New Roman" charset="0"/>
                </a:rPr>
                <a:t>16</a:t>
              </a:r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Ne</a:t>
              </a:r>
            </a:p>
            <a:p>
              <a:pPr algn="ctr"/>
              <a:r>
                <a:rPr lang="en-US" sz="600" dirty="0">
                  <a:latin typeface="Times New Roman" charset="0"/>
                  <a:ea typeface="Times New Roman" charset="0"/>
                  <a:cs typeface="Times New Roman" charset="0"/>
                </a:rPr>
                <a:t>unbound</a:t>
              </a:r>
            </a:p>
          </p:txBody>
        </p:sp>
        <p:sp>
          <p:nvSpPr>
            <p:cNvPr id="9" name="Textfeld 5"/>
            <p:cNvSpPr txBox="1"/>
            <p:nvPr/>
          </p:nvSpPr>
          <p:spPr>
            <a:xfrm>
              <a:off x="2826000" y="1597334"/>
              <a:ext cx="378000" cy="374906"/>
            </a:xfrm>
            <a:prstGeom prst="rect">
              <a:avLst/>
            </a:prstGeom>
            <a:solidFill>
              <a:srgbClr val="FF0000">
                <a:alpha val="56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36000" rIns="0" bIns="0" rtlCol="0">
              <a:spAutoFit/>
            </a:bodyPr>
            <a:lstStyle/>
            <a:p>
              <a:pPr algn="ctr"/>
              <a:r>
                <a:rPr lang="en-US" sz="1200" baseline="30000" dirty="0">
                  <a:latin typeface="Times New Roman" charset="0"/>
                  <a:ea typeface="Times New Roman" charset="0"/>
                  <a:cs typeface="Times New Roman" charset="0"/>
                </a:rPr>
                <a:t>17</a:t>
              </a:r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Ne</a:t>
              </a:r>
              <a:endParaRPr lang="en-US" sz="600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endParaRPr lang="en-US" sz="1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feld 5"/>
            <p:cNvSpPr txBox="1"/>
            <p:nvPr/>
          </p:nvSpPr>
          <p:spPr>
            <a:xfrm>
              <a:off x="918000" y="5310000"/>
              <a:ext cx="378000" cy="386054"/>
            </a:xfrm>
            <a:prstGeom prst="rect">
              <a:avLst/>
            </a:prstGeom>
            <a:solidFill>
              <a:srgbClr val="D5FFB7">
                <a:alpha val="65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72000" rIns="0" bIns="36000" rtlCol="0">
              <a:spAutoFit/>
            </a:bodyPr>
            <a:lstStyle/>
            <a:p>
              <a:pPr algn="ctr"/>
              <a:r>
                <a:rPr lang="en-US" sz="1200" baseline="30000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</a:p>
            <a:p>
              <a:pPr algn="ctr"/>
              <a:r>
                <a:rPr lang="en-US" sz="6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</a:p>
          </p:txBody>
        </p:sp>
        <p:sp>
          <p:nvSpPr>
            <p:cNvPr id="16" name="Textfeld 5"/>
            <p:cNvSpPr txBox="1"/>
            <p:nvPr/>
          </p:nvSpPr>
          <p:spPr>
            <a:xfrm>
              <a:off x="1305000" y="5310000"/>
              <a:ext cx="378000" cy="386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72000" rIns="0" bIns="36000" rtlCol="0">
              <a:spAutoFit/>
            </a:bodyPr>
            <a:lstStyle/>
            <a:p>
              <a:pPr algn="ctr"/>
              <a:r>
                <a:rPr lang="en-US" sz="1200" baseline="30000" dirty="0"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</a:p>
            <a:p>
              <a:pPr algn="ctr"/>
              <a:r>
                <a:rPr lang="en-US" sz="6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</a:p>
          </p:txBody>
        </p:sp>
        <p:sp>
          <p:nvSpPr>
            <p:cNvPr id="17" name="Textfeld 5"/>
            <p:cNvSpPr txBox="1"/>
            <p:nvPr/>
          </p:nvSpPr>
          <p:spPr>
            <a:xfrm>
              <a:off x="1692000" y="5310000"/>
              <a:ext cx="378000" cy="386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72000" rIns="0" bIns="36000" rtlCol="0">
              <a:spAutoFit/>
            </a:bodyPr>
            <a:lstStyle/>
            <a:p>
              <a:pPr algn="ctr"/>
              <a:r>
                <a:rPr lang="en-US" sz="1200" baseline="30000" dirty="0">
                  <a:latin typeface="Times New Roman" charset="0"/>
                  <a:ea typeface="Times New Roman" charset="0"/>
                  <a:cs typeface="Times New Roman" charset="0"/>
                </a:rPr>
                <a:t>4</a:t>
              </a:r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</a:p>
            <a:p>
              <a:pPr algn="ctr"/>
              <a:r>
                <a:rPr lang="en-US" sz="6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</a:p>
          </p:txBody>
        </p:sp>
        <p:sp>
          <p:nvSpPr>
            <p:cNvPr id="10" name="Textfeld 5"/>
            <p:cNvSpPr txBox="1"/>
            <p:nvPr/>
          </p:nvSpPr>
          <p:spPr>
            <a:xfrm>
              <a:off x="7435271" y="1655989"/>
              <a:ext cx="378000" cy="313350"/>
            </a:xfrm>
            <a:prstGeom prst="rect">
              <a:avLst/>
            </a:prstGeom>
            <a:solidFill>
              <a:srgbClr val="0070C0">
                <a:alpha val="27000"/>
              </a:srgbClr>
            </a:solidFill>
            <a:ln>
              <a:solidFill>
                <a:schemeClr val="tx1"/>
              </a:solidFill>
            </a:ln>
          </p:spPr>
          <p:txBody>
            <a:bodyPr wrap="square" lIns="0" tIns="36000" rIns="0" bIns="0" rtlCol="0">
              <a:spAutoFit/>
            </a:bodyPr>
            <a:lstStyle/>
            <a:p>
              <a:pPr algn="ctr"/>
              <a:r>
                <a:rPr lang="en-US" sz="1200" baseline="30000" dirty="0">
                  <a:latin typeface="Times New Roman" charset="0"/>
                  <a:ea typeface="Times New Roman" charset="0"/>
                  <a:cs typeface="Times New Roman" charset="0"/>
                </a:rPr>
                <a:t>29</a:t>
              </a:r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Ne</a:t>
              </a:r>
            </a:p>
            <a:p>
              <a:pPr algn="ctr"/>
              <a:r>
                <a:rPr lang="en-US" sz="6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</a:p>
          </p:txBody>
        </p:sp>
      </p:grpSp>
      <p:sp>
        <p:nvSpPr>
          <p:cNvPr id="35" name="Ring 4"/>
          <p:cNvSpPr/>
          <p:nvPr/>
        </p:nvSpPr>
        <p:spPr>
          <a:xfrm>
            <a:off x="6588224" y="1731569"/>
            <a:ext cx="2281730" cy="1445269"/>
          </a:xfrm>
          <a:prstGeom prst="donut">
            <a:avLst>
              <a:gd name="adj" fmla="val 172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Ring 4"/>
          <p:cNvSpPr/>
          <p:nvPr/>
        </p:nvSpPr>
        <p:spPr>
          <a:xfrm rot="2732123">
            <a:off x="1975789" y="4500141"/>
            <a:ext cx="683455" cy="1688399"/>
          </a:xfrm>
          <a:prstGeom prst="donut">
            <a:avLst>
              <a:gd name="adj" fmla="val 362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Ring 4"/>
          <p:cNvSpPr/>
          <p:nvPr/>
        </p:nvSpPr>
        <p:spPr>
          <a:xfrm rot="2732123">
            <a:off x="1268885" y="4532877"/>
            <a:ext cx="449239" cy="1616541"/>
          </a:xfrm>
          <a:prstGeom prst="donut">
            <a:avLst>
              <a:gd name="adj" fmla="val 362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59832" y="5220489"/>
            <a:ext cx="1601417" cy="584775"/>
          </a:xfrm>
          <a:prstGeom prst="rect">
            <a:avLst/>
          </a:prstGeom>
          <a:solidFill>
            <a:srgbClr val="C00000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ymbol" charset="2"/>
                <a:ea typeface="Symbol" charset="2"/>
                <a:cs typeface="Symbol" charset="2"/>
              </a:rPr>
              <a:t>a </a:t>
            </a:r>
            <a:r>
              <a:rPr lang="en-US" sz="1600" dirty="0"/>
              <a:t>knockout</a:t>
            </a:r>
          </a:p>
          <a:p>
            <a:r>
              <a:rPr lang="en-US" sz="1600" baseline="30000" dirty="0"/>
              <a:t>6,8</a:t>
            </a:r>
            <a:r>
              <a:rPr lang="en-US" sz="1600" dirty="0"/>
              <a:t>He (</a:t>
            </a:r>
            <a:r>
              <a:rPr lang="en-US" sz="1600" dirty="0" err="1"/>
              <a:t>p,p</a:t>
            </a:r>
            <a:r>
              <a:rPr lang="en-US" sz="1600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600" dirty="0"/>
              <a:t>)</a:t>
            </a:r>
            <a:r>
              <a:rPr lang="en-US" sz="1600" baseline="30000" dirty="0"/>
              <a:t>2,4</a:t>
            </a:r>
            <a:r>
              <a:rPr lang="en-US" sz="1600" dirty="0"/>
              <a:t>n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1187624" y="5053910"/>
            <a:ext cx="648072" cy="6073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940512" y="5037477"/>
            <a:ext cx="648072" cy="6073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7668344" y="2063801"/>
            <a:ext cx="1" cy="5368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8028384" y="2420486"/>
            <a:ext cx="2" cy="2164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5"/>
          <p:cNvSpPr txBox="1"/>
          <p:nvPr/>
        </p:nvSpPr>
        <p:spPr>
          <a:xfrm>
            <a:off x="8208957" y="1876305"/>
            <a:ext cx="378000" cy="313350"/>
          </a:xfrm>
          <a:prstGeom prst="rect">
            <a:avLst/>
          </a:prstGeom>
          <a:solidFill>
            <a:srgbClr val="0070C0">
              <a:alpha val="27000"/>
            </a:srgbClr>
          </a:solidFill>
          <a:ln>
            <a:solidFill>
              <a:schemeClr val="tx1"/>
            </a:solidFill>
          </a:ln>
        </p:spPr>
        <p:txBody>
          <a:bodyPr wrap="square" lIns="0" tIns="36000" rIns="0" bIns="0" rtlCol="0">
            <a:spAutoFit/>
          </a:bodyPr>
          <a:lstStyle/>
          <a:p>
            <a:pPr algn="ctr"/>
            <a:r>
              <a:rPr lang="en-US" sz="1200" baseline="30000" dirty="0">
                <a:latin typeface="Times New Roman" charset="0"/>
                <a:ea typeface="Times New Roman" charset="0"/>
                <a:cs typeface="Times New Roman" charset="0"/>
              </a:rPr>
              <a:t>31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Ne</a:t>
            </a:r>
          </a:p>
          <a:p>
            <a:pPr algn="ctr"/>
            <a:r>
              <a:rPr lang="en-US" sz="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8331818" y="2063801"/>
            <a:ext cx="2" cy="2164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7310960" y="2420486"/>
            <a:ext cx="2" cy="2164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6948266" y="2420486"/>
            <a:ext cx="2" cy="2164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7732044" y="2384236"/>
            <a:ext cx="224332" cy="67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feld 3"/>
          <p:cNvSpPr txBox="1"/>
          <p:nvPr/>
        </p:nvSpPr>
        <p:spPr>
          <a:xfrm>
            <a:off x="5999595" y="4149080"/>
            <a:ext cx="2870359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+mj-lt"/>
              </a:rPr>
              <a:t>Physics</a:t>
            </a:r>
          </a:p>
          <a:p>
            <a:r>
              <a:rPr lang="en-US" sz="1400" dirty="0">
                <a:latin typeface="+mj-lt"/>
              </a:rPr>
              <a:t>Limits of nuclear stability</a:t>
            </a:r>
          </a:p>
          <a:p>
            <a:r>
              <a:rPr lang="en-US" sz="1400" dirty="0">
                <a:latin typeface="+mj-lt"/>
              </a:rPr>
              <a:t>Most extreme N-Z</a:t>
            </a:r>
          </a:p>
          <a:p>
            <a:r>
              <a:rPr lang="en-US" sz="1400" dirty="0">
                <a:latin typeface="+mj-lt"/>
              </a:rPr>
              <a:t>Weak binding</a:t>
            </a:r>
          </a:p>
          <a:p>
            <a:r>
              <a:rPr lang="en-US" sz="1400" dirty="0">
                <a:latin typeface="+mj-lt"/>
              </a:rPr>
              <a:t>Low density</a:t>
            </a:r>
          </a:p>
          <a:p>
            <a:r>
              <a:rPr lang="en-US" sz="1400" dirty="0">
                <a:latin typeface="+mj-lt"/>
              </a:rPr>
              <a:t>Continuum</a:t>
            </a:r>
          </a:p>
          <a:p>
            <a:r>
              <a:rPr lang="en-US" sz="1400" dirty="0">
                <a:latin typeface="+mj-lt"/>
              </a:rPr>
              <a:t>Correlations, clustering</a:t>
            </a:r>
          </a:p>
          <a:p>
            <a:r>
              <a:rPr lang="en-US" sz="1400" dirty="0">
                <a:latin typeface="+mj-lt"/>
              </a:rPr>
              <a:t>Enhanced effect of 3-body forces</a:t>
            </a:r>
          </a:p>
          <a:p>
            <a:r>
              <a:rPr lang="en-US" sz="1400" dirty="0">
                <a:latin typeface="+mj-lt"/>
              </a:rPr>
              <a:t>3 Neutron force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175043" y="5877787"/>
            <a:ext cx="311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A06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812775" y="320646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A06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 flipH="1">
            <a:off x="2771800" y="5053910"/>
            <a:ext cx="2" cy="3127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1940512" y="5366674"/>
            <a:ext cx="831288" cy="36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83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A04BA-1E3D-EF46-94BB-E60C099C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Invariant-Mass Spectroscopy at SAMURAI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083C5-C1A1-CB43-8CAB-8767B4BD9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08" y="1556792"/>
            <a:ext cx="8790880" cy="469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63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Preliminary decay energy spectra </a:t>
            </a:r>
            <a:br>
              <a:rPr kumimoji="1" lang="en-US" altLang="ja-JP" dirty="0"/>
            </a:br>
            <a:r>
              <a:rPr kumimoji="1" lang="en-US" altLang="ja-JP" dirty="0"/>
              <a:t>(subsystems, 1n/2n coincidence)</a:t>
            </a:r>
            <a:endParaRPr kumimoji="1" lang="ja-JP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38EA0-C98B-D546-B767-8A1B5954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12741"/>
            <a:ext cx="7221562" cy="234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C8D71-9BE6-F748-9687-539066417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933056"/>
            <a:ext cx="7212247" cy="234527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D2257EB-CF74-3244-833B-2020BB068DF4}"/>
              </a:ext>
            </a:extLst>
          </p:cNvPr>
          <p:cNvSpPr txBox="1"/>
          <p:nvPr/>
        </p:nvSpPr>
        <p:spPr>
          <a:xfrm>
            <a:off x="7092280" y="5995097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Y. Kondo</a:t>
            </a:r>
          </a:p>
        </p:txBody>
      </p:sp>
    </p:spTree>
    <p:extLst>
      <p:ext uri="{BB962C8B-B14F-4D97-AF65-F5344CB8AC3E}">
        <p14:creationId xmlns:p14="http://schemas.microsoft.com/office/powerpoint/2010/main" val="1437994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Analysis of 2n coincidence events</a:t>
            </a:r>
            <a:endParaRPr kumimoji="1" lang="ja-JP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9F7548-7008-9146-85F6-6033A1FAC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7380312" cy="4592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E4E17A-B989-E64D-AE0E-C4AEDEDEF7D8}"/>
              </a:ext>
            </a:extLst>
          </p:cNvPr>
          <p:cNvSpPr txBox="1"/>
          <p:nvPr/>
        </p:nvSpPr>
        <p:spPr>
          <a:xfrm>
            <a:off x="7092280" y="5995097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Y. Kondo</a:t>
            </a:r>
          </a:p>
        </p:txBody>
      </p:sp>
    </p:spTree>
    <p:extLst>
      <p:ext uri="{BB962C8B-B14F-4D97-AF65-F5344CB8AC3E}">
        <p14:creationId xmlns:p14="http://schemas.microsoft.com/office/powerpoint/2010/main" val="148325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6EDB9-231E-5B4A-A6BA-8F33597C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Spectroscopy of </a:t>
            </a:r>
            <a:r>
              <a:rPr lang="en-US" baseline="33000" dirty="0"/>
              <a:t>30</a:t>
            </a:r>
            <a:r>
              <a:rPr lang="en-US" dirty="0"/>
              <a:t>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35A4B-74C1-C441-9BA6-871EC8DEE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0" y="1484784"/>
            <a:ext cx="8339460" cy="4516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990592-2F05-2745-A18F-408104BB54C4}"/>
              </a:ext>
            </a:extLst>
          </p:cNvPr>
          <p:cNvSpPr txBox="1"/>
          <p:nvPr/>
        </p:nvSpPr>
        <p:spPr>
          <a:xfrm>
            <a:off x="6893637" y="5995097"/>
            <a:ext cx="2142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J. </a:t>
            </a:r>
            <a:r>
              <a:rPr lang="en-US" sz="1400" dirty="0" err="1"/>
              <a:t>Kahlbow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2350606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6567</TotalTime>
  <Words>1461</Words>
  <Application>Microsoft Macintosh PowerPoint</Application>
  <PresentationFormat>On-screen Show (4:3)</PresentationFormat>
  <Paragraphs>269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Microsoft YaHei</vt:lpstr>
      <vt:lpstr>ＭＳ Ｐゴシック</vt:lpstr>
      <vt:lpstr>Arial</vt:lpstr>
      <vt:lpstr>Bitstream Charter</vt:lpstr>
      <vt:lpstr>Cambria Math</vt:lpstr>
      <vt:lpstr>Courier New</vt:lpstr>
      <vt:lpstr>FrontPage</vt:lpstr>
      <vt:lpstr>Liberation Sans</vt:lpstr>
      <vt:lpstr>Mangal</vt:lpstr>
      <vt:lpstr>Stafford</vt:lpstr>
      <vt:lpstr>Symbol</vt:lpstr>
      <vt:lpstr>Tahoma</vt:lpstr>
      <vt:lpstr>Times New Roman</vt:lpstr>
      <vt:lpstr>Wingdings</vt:lpstr>
      <vt:lpstr>Präsentationsvorlage_BWL9</vt:lpstr>
      <vt:lpstr>A06: Strong interactions beyond the neutron dripline  </vt:lpstr>
      <vt:lpstr>A06:  Strong interactions beyond the neutron dripline</vt:lpstr>
      <vt:lpstr>A06: Publications</vt:lpstr>
      <vt:lpstr>Workshops and Awards</vt:lpstr>
      <vt:lpstr>At and beyond the drip lines knockout reactions using high-energy beams</vt:lpstr>
      <vt:lpstr>Invariant-Mass Spectroscopy at SAMURAI</vt:lpstr>
      <vt:lpstr>Preliminary decay energy spectra  (subsystems, 1n/2n coincidence)</vt:lpstr>
      <vt:lpstr>Analysis of 2n coincidence events</vt:lpstr>
      <vt:lpstr>First Spectroscopy of 30F</vt:lpstr>
      <vt:lpstr>Invariant-Mass Spectroscopy at the low-Z shore of the Island of Inversion</vt:lpstr>
      <vt:lpstr>Three-Body Decay of 29F*</vt:lpstr>
      <vt:lpstr>PowerPoint Presentation</vt:lpstr>
      <vt:lpstr>PowerPoint Presentation</vt:lpstr>
      <vt:lpstr>PowerPoint Presentation</vt:lpstr>
      <vt:lpstr>PowerPoint Presentation</vt:lpstr>
      <vt:lpstr>Charged particles identification</vt:lpstr>
      <vt:lpstr>Lifetime of 26O</vt:lpstr>
      <vt:lpstr>Motivation</vt:lpstr>
      <vt:lpstr>Measurement Method</vt:lpstr>
      <vt:lpstr>Measurement Method</vt:lpstr>
      <vt:lpstr>Experimental Setup</vt:lpstr>
      <vt:lpstr>Fragment ID</vt:lpstr>
      <vt:lpstr>A06: New Projects</vt:lpstr>
      <vt:lpstr>A06: New Projects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dileptons as fireball probes at SIS energies</dc:title>
  <dc:creator>Florian Seck</dc:creator>
  <cp:lastModifiedBy>Thomas Aumann</cp:lastModifiedBy>
  <cp:revision>1023</cp:revision>
  <cp:lastPrinted>2017-02-02T12:16:59Z</cp:lastPrinted>
  <dcterms:created xsi:type="dcterms:W3CDTF">2009-12-23T09:42:49Z</dcterms:created>
  <dcterms:modified xsi:type="dcterms:W3CDTF">2019-03-27T09:02:59Z</dcterms:modified>
</cp:coreProperties>
</file>