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57" autoAdjust="0"/>
  </p:normalViewPr>
  <p:slideViewPr>
    <p:cSldViewPr snapToGrid="0">
      <p:cViewPr>
        <p:scale>
          <a:sx n="150" d="100"/>
          <a:sy n="150" d="100"/>
        </p:scale>
        <p:origin x="-566" y="-2083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168678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100"/>
      </a:spcBef>
      <a:defRPr sz="1200">
        <a:latin typeface="+mj-lt"/>
        <a:ea typeface="+mj-ea"/>
        <a:cs typeface="+mj-cs"/>
        <a:sym typeface="Bitstream Charter"/>
      </a:defRPr>
    </a:lvl1pPr>
    <a:lvl2pPr indent="228600" latinLnBrk="0">
      <a:spcBef>
        <a:spcPts val="100"/>
      </a:spcBef>
      <a:defRPr sz="1200">
        <a:latin typeface="+mj-lt"/>
        <a:ea typeface="+mj-ea"/>
        <a:cs typeface="+mj-cs"/>
        <a:sym typeface="Bitstream Charter"/>
      </a:defRPr>
    </a:lvl2pPr>
    <a:lvl3pPr indent="457200" latinLnBrk="0">
      <a:spcBef>
        <a:spcPts val="100"/>
      </a:spcBef>
      <a:defRPr sz="1200">
        <a:latin typeface="+mj-lt"/>
        <a:ea typeface="+mj-ea"/>
        <a:cs typeface="+mj-cs"/>
        <a:sym typeface="Bitstream Charter"/>
      </a:defRPr>
    </a:lvl3pPr>
    <a:lvl4pPr indent="685800" latinLnBrk="0">
      <a:spcBef>
        <a:spcPts val="100"/>
      </a:spcBef>
      <a:defRPr sz="1200">
        <a:latin typeface="+mj-lt"/>
        <a:ea typeface="+mj-ea"/>
        <a:cs typeface="+mj-cs"/>
        <a:sym typeface="Bitstream Charter"/>
      </a:defRPr>
    </a:lvl4pPr>
    <a:lvl5pPr indent="914400" latinLnBrk="0">
      <a:spcBef>
        <a:spcPts val="100"/>
      </a:spcBef>
      <a:defRPr sz="1200">
        <a:latin typeface="+mj-lt"/>
        <a:ea typeface="+mj-ea"/>
        <a:cs typeface="+mj-cs"/>
        <a:sym typeface="Bitstream Charter"/>
      </a:defRPr>
    </a:lvl5pPr>
    <a:lvl6pPr indent="1143000" latinLnBrk="0">
      <a:spcBef>
        <a:spcPts val="100"/>
      </a:spcBef>
      <a:defRPr sz="1200">
        <a:latin typeface="+mj-lt"/>
        <a:ea typeface="+mj-ea"/>
        <a:cs typeface="+mj-cs"/>
        <a:sym typeface="Bitstream Charter"/>
      </a:defRPr>
    </a:lvl6pPr>
    <a:lvl7pPr indent="1371600" latinLnBrk="0">
      <a:spcBef>
        <a:spcPts val="100"/>
      </a:spcBef>
      <a:defRPr sz="1200">
        <a:latin typeface="+mj-lt"/>
        <a:ea typeface="+mj-ea"/>
        <a:cs typeface="+mj-cs"/>
        <a:sym typeface="Bitstream Charter"/>
      </a:defRPr>
    </a:lvl7pPr>
    <a:lvl8pPr indent="1600200" latinLnBrk="0">
      <a:spcBef>
        <a:spcPts val="100"/>
      </a:spcBef>
      <a:defRPr sz="1200">
        <a:latin typeface="+mj-lt"/>
        <a:ea typeface="+mj-ea"/>
        <a:cs typeface="+mj-cs"/>
        <a:sym typeface="Bitstream Charter"/>
      </a:defRPr>
    </a:lvl8pPr>
    <a:lvl9pPr indent="1828800" latinLnBrk="0">
      <a:spcBef>
        <a:spcPts val="100"/>
      </a:spcBef>
      <a:defRPr sz="1200">
        <a:latin typeface="+mj-lt"/>
        <a:ea typeface="+mj-ea"/>
        <a:cs typeface="+mj-cs"/>
        <a:sym typeface="Bitstream Charte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Goal: Measure electromagnetic properties in O-21: Use the plunger method to measure the </a:t>
            </a:r>
          </a:p>
          <a:p>
            <a:r>
              <a:rPr lang="en-US" dirty="0" smtClean="0"/>
              <a:t>lifetime of the first excited state and the branching ratios for the second excited state.</a:t>
            </a:r>
          </a:p>
          <a:p>
            <a:r>
              <a:rPr lang="en-US" dirty="0" smtClean="0"/>
              <a:t>• The sketch in the middle shows: Known level scheme of O-21. We are interested in the first </a:t>
            </a:r>
          </a:p>
          <a:p>
            <a:r>
              <a:rPr lang="en-US" dirty="0" smtClean="0"/>
              <a:t>½ and the first 3/2 state. </a:t>
            </a:r>
          </a:p>
          <a:p>
            <a:r>
              <a:rPr lang="en-US" dirty="0" smtClean="0"/>
              <a:t>• The left plots show the experimental results: We see the gamma-ray spectra for different </a:t>
            </a:r>
          </a:p>
          <a:p>
            <a:r>
              <a:rPr lang="en-US" dirty="0" smtClean="0"/>
              <a:t>distances between target and degrader. The lines are results from GEANT simulation with </a:t>
            </a:r>
          </a:p>
          <a:p>
            <a:r>
              <a:rPr lang="en-US" dirty="0" smtClean="0"/>
              <a:t>the final lifetime and branching ratio. The sum of all transition is fitted to the measured </a:t>
            </a:r>
          </a:p>
          <a:p>
            <a:r>
              <a:rPr lang="en-US" dirty="0" smtClean="0"/>
              <a:t>spectrum. This is done for many different lifetimes and branching ratios. In the left bottom </a:t>
            </a:r>
          </a:p>
          <a:p>
            <a:r>
              <a:rPr lang="en-US" dirty="0" smtClean="0"/>
              <a:t>we see the chi^2 minimization for the first ½ sate for different lifetimes. The result is 420 ps.</a:t>
            </a:r>
          </a:p>
          <a:p>
            <a:r>
              <a:rPr lang="en-US" dirty="0" smtClean="0"/>
              <a:t>• The right plot shows: Comparison of the transition strengths between experiment and </a:t>
            </a:r>
          </a:p>
          <a:p>
            <a:r>
              <a:rPr lang="en-US" dirty="0" smtClean="0"/>
              <a:t>several theoretical models. In terms of the transition strength the closest result is given by </a:t>
            </a:r>
          </a:p>
          <a:p>
            <a:r>
              <a:rPr lang="en-US" dirty="0" smtClean="0"/>
              <a:t>EM(500) (This theory uses a new 3N force which is refitted to reproduce the beta decay </a:t>
            </a:r>
          </a:p>
          <a:p>
            <a:r>
              <a:rPr lang="en-US" dirty="0" smtClean="0"/>
              <a:t>half-life of triton). </a:t>
            </a:r>
          </a:p>
          <a:p>
            <a:r>
              <a:rPr lang="en-US" dirty="0" smtClean="0"/>
              <a:t>• Status: </a:t>
            </a:r>
            <a:r>
              <a:rPr lang="en-US" dirty="0" err="1" smtClean="0"/>
              <a:t>Phd</a:t>
            </a:r>
            <a:r>
              <a:rPr lang="en-US" dirty="0" smtClean="0"/>
              <a:t> Thesis finished. Paper in preparation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518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C-12 (scattering on Pb-208):</a:t>
            </a:r>
          </a:p>
          <a:p>
            <a:r>
              <a:rPr lang="en-US" dirty="0" smtClean="0"/>
              <a:t>• Goal: Measure the </a:t>
            </a:r>
            <a:r>
              <a:rPr lang="en-US" dirty="0" err="1" smtClean="0"/>
              <a:t>quadrupolmoment</a:t>
            </a:r>
            <a:r>
              <a:rPr lang="en-US" dirty="0" smtClean="0"/>
              <a:t> of C-12 first excited state using coulomb excitation.</a:t>
            </a:r>
          </a:p>
          <a:p>
            <a:r>
              <a:rPr lang="en-US" dirty="0" smtClean="0"/>
              <a:t>• We shot C-12 beam on a lead target and measure the angular distribution of the scattered C-</a:t>
            </a:r>
          </a:p>
          <a:p>
            <a:r>
              <a:rPr lang="en-US" dirty="0" smtClean="0"/>
              <a:t>12 isotopes.</a:t>
            </a:r>
          </a:p>
          <a:p>
            <a:r>
              <a:rPr lang="en-US" dirty="0" smtClean="0"/>
              <a:t>• The top left picture shows the measurement idea: coulomb excitation probes both </a:t>
            </a:r>
          </a:p>
          <a:p>
            <a:r>
              <a:rPr lang="en-US" dirty="0" smtClean="0"/>
              <a:t>transitional matrix element and diagonal matrix element (the one we want) due to the </a:t>
            </a:r>
          </a:p>
          <a:p>
            <a:r>
              <a:rPr lang="en-US" dirty="0" smtClean="0"/>
              <a:t>reorientation effect of the </a:t>
            </a:r>
            <a:r>
              <a:rPr lang="en-US" dirty="0" err="1" smtClean="0"/>
              <a:t>m_J</a:t>
            </a:r>
            <a:r>
              <a:rPr lang="en-US" dirty="0" smtClean="0"/>
              <a:t> </a:t>
            </a:r>
            <a:r>
              <a:rPr lang="en-US" dirty="0" err="1" smtClean="0"/>
              <a:t>substates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• The bottom left plot shows an analysis step: We see the correlation between the B(E2) and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quadrupole</a:t>
            </a:r>
            <a:r>
              <a:rPr lang="en-US" dirty="0" smtClean="0"/>
              <a:t> moment for our experimentally obtained angular distribution. The </a:t>
            </a:r>
          </a:p>
          <a:p>
            <a:r>
              <a:rPr lang="en-US" dirty="0" smtClean="0"/>
              <a:t>minimization of this gives us the </a:t>
            </a:r>
            <a:r>
              <a:rPr lang="en-US" dirty="0" err="1" smtClean="0"/>
              <a:t>quadrupole</a:t>
            </a:r>
            <a:r>
              <a:rPr lang="en-US" dirty="0" smtClean="0"/>
              <a:t> moment (since we know the B(E2) with a 5% </a:t>
            </a:r>
          </a:p>
          <a:p>
            <a:r>
              <a:rPr lang="en-US" dirty="0" smtClean="0"/>
              <a:t>accuracy.) This plot is calculated with the GOSIA coulomb excitation code which needs the </a:t>
            </a:r>
          </a:p>
          <a:p>
            <a:r>
              <a:rPr lang="en-US" dirty="0" smtClean="0"/>
              <a:t>C-12  angular distribution and several other information about the experiment as input.</a:t>
            </a:r>
          </a:p>
          <a:p>
            <a:r>
              <a:rPr lang="en-US" dirty="0" smtClean="0"/>
              <a:t>• The plot on the right shows preliminary results: The gray box is the old value by A. </a:t>
            </a:r>
            <a:r>
              <a:rPr lang="en-US" dirty="0" err="1" smtClean="0"/>
              <a:t>Calci</a:t>
            </a:r>
            <a:r>
              <a:rPr lang="en-US" dirty="0" smtClean="0"/>
              <a:t> et </a:t>
            </a:r>
          </a:p>
          <a:p>
            <a:r>
              <a:rPr lang="en-US" dirty="0" smtClean="0"/>
              <a:t>al. with a 50% uncertainty. The blue band shows the new result at around 8.1 efm^2 with a </a:t>
            </a:r>
          </a:p>
          <a:p>
            <a:r>
              <a:rPr lang="en-US" dirty="0" smtClean="0"/>
              <a:t>much smaller statistical uncertainty.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3962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C-16 (Be-9+Be-9 → C-16+2p):</a:t>
            </a:r>
          </a:p>
          <a:p>
            <a:r>
              <a:rPr lang="en-US" dirty="0" smtClean="0"/>
              <a:t>• Measure Lifetimes with the Doppler shift attenuation method for three excited States </a:t>
            </a:r>
          </a:p>
          <a:p>
            <a:r>
              <a:rPr lang="en-US" dirty="0" smtClean="0"/>
              <a:t>(2_2^+, 3+, 4+) in C-16</a:t>
            </a:r>
          </a:p>
          <a:p>
            <a:r>
              <a:rPr lang="en-US" dirty="0" smtClean="0"/>
              <a:t>• Top part shows:</a:t>
            </a:r>
          </a:p>
          <a:p>
            <a:r>
              <a:rPr lang="en-US" dirty="0" smtClean="0"/>
              <a:t>◦ 2D Plot: Gamma ray energy vs radiation angle for a 2 proton cut. The 2p cut should </a:t>
            </a:r>
          </a:p>
          <a:p>
            <a:r>
              <a:rPr lang="en-US" dirty="0" smtClean="0"/>
              <a:t>favor the C-12 decays. The seen slopes for some transitions are directly sensitive to the </a:t>
            </a:r>
          </a:p>
          <a:p>
            <a:r>
              <a:rPr lang="en-US" dirty="0" smtClean="0"/>
              <a:t>mean decay beta of the transition which is sensitive to the lifetime.</a:t>
            </a:r>
          </a:p>
          <a:p>
            <a:r>
              <a:rPr lang="en-US" dirty="0" smtClean="0"/>
              <a:t>◦ The C-16 4+ has no slope →The particles are not moving while they decay → All </a:t>
            </a:r>
          </a:p>
          <a:p>
            <a:r>
              <a:rPr lang="en-US" dirty="0" smtClean="0"/>
              <a:t>particles are stopped in the degrader while the decay happens → Lifetime is larger than </a:t>
            </a:r>
          </a:p>
          <a:p>
            <a:r>
              <a:rPr lang="en-US" dirty="0" smtClean="0"/>
              <a:t>2.6 ps. From Petri et al. We know that the lifetime should be smaller than 4 ps.</a:t>
            </a:r>
          </a:p>
          <a:p>
            <a:r>
              <a:rPr lang="en-US" dirty="0" smtClean="0"/>
              <a:t>◦ The C-16 3+ interferes with a 5/2+ state of N-15 (Be-9+Be-9→N-15+1p2n) → The N-</a:t>
            </a:r>
          </a:p>
          <a:p>
            <a:r>
              <a:rPr lang="en-US" dirty="0" smtClean="0"/>
              <a:t>15 State dominates → No Lifetime extraction possible.</a:t>
            </a:r>
          </a:p>
          <a:p>
            <a:r>
              <a:rPr lang="en-US" dirty="0" smtClean="0"/>
              <a:t>◦ The C-16 2_2^+ state is not visible.◦ The seen Ne-22 state (Be9+O-16(thin Oxidation layer on target)→Ne-22+2p1n) is used </a:t>
            </a:r>
          </a:p>
          <a:p>
            <a:r>
              <a:rPr lang="en-US" dirty="0" smtClean="0"/>
              <a:t>as a benchmark to check the method. The results are very satisfying!  </a:t>
            </a:r>
          </a:p>
          <a:p>
            <a:r>
              <a:rPr lang="en-US" dirty="0" smtClean="0"/>
              <a:t>• Bottom part shows:</a:t>
            </a:r>
          </a:p>
          <a:p>
            <a:r>
              <a:rPr lang="en-US" dirty="0" smtClean="0"/>
              <a:t>◦ We also see Ne-23 (Be9+O-16(Oxidation layer on target)→Ne-23+2p) in the data. Here </a:t>
            </a:r>
          </a:p>
          <a:p>
            <a:r>
              <a:rPr lang="en-US" dirty="0" smtClean="0"/>
              <a:t>the lifetimes of many state are not known yet. </a:t>
            </a:r>
          </a:p>
          <a:p>
            <a:r>
              <a:rPr lang="en-US" dirty="0" smtClean="0"/>
              <a:t>◦ We measured the lifetime for 2 States (1701 </a:t>
            </a:r>
            <a:r>
              <a:rPr lang="en-US" dirty="0" err="1" smtClean="0"/>
              <a:t>keV</a:t>
            </a:r>
            <a:r>
              <a:rPr lang="en-US" dirty="0" smtClean="0"/>
              <a:t> and 2516 </a:t>
            </a:r>
            <a:r>
              <a:rPr lang="en-US" dirty="0" err="1" smtClean="0"/>
              <a:t>KeV</a:t>
            </a:r>
            <a:r>
              <a:rPr lang="en-US" dirty="0" smtClean="0"/>
              <a:t> State) for the first time! </a:t>
            </a:r>
          </a:p>
          <a:p>
            <a:r>
              <a:rPr lang="en-US" dirty="0" smtClean="0"/>
              <a:t>Results on the slides. </a:t>
            </a:r>
          </a:p>
          <a:p>
            <a:r>
              <a:rPr lang="en-US" dirty="0" smtClean="0"/>
              <a:t>◦ The picture shows the correlation between lifetime and mean decay beta for simulations.</a:t>
            </a:r>
          </a:p>
          <a:p>
            <a:r>
              <a:rPr lang="en-US" dirty="0" smtClean="0"/>
              <a:t>The mean decay beta is extracted from the experiment and then transformed into a </a:t>
            </a:r>
          </a:p>
          <a:p>
            <a:r>
              <a:rPr lang="en-US" dirty="0" smtClean="0"/>
              <a:t>lifetime using these simulation results.</a:t>
            </a:r>
          </a:p>
          <a:p>
            <a:r>
              <a:rPr lang="en-US" dirty="0" smtClean="0"/>
              <a:t>• Status: Analysis is nearly finished / We are now working with NCSM (Roth et al) to </a:t>
            </a:r>
          </a:p>
          <a:p>
            <a:r>
              <a:rPr lang="en-US" dirty="0" smtClean="0"/>
              <a:t>interpret the result for both C and Ne.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519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/>
          <p:nvPr/>
        </p:nvSpPr>
        <p:spPr>
          <a:xfrm>
            <a:off x="250825" y="368300"/>
            <a:ext cx="8642350" cy="2089150"/>
          </a:xfrm>
          <a:prstGeom prst="rect">
            <a:avLst/>
          </a:prstGeom>
          <a:solidFill>
            <a:srgbClr val="9C1C26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9" name="Body Level One…"/>
          <p:cNvSpPr>
            <a:spLocks noGrp="1"/>
          </p:cNvSpPr>
          <p:nvPr>
            <p:ph type="body" sz="quarter" idx="1"/>
          </p:nvPr>
        </p:nvSpPr>
        <p:spPr>
          <a:xfrm>
            <a:off x="358775" y="1449387"/>
            <a:ext cx="6642118" cy="944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b="1"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 b="1"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 b="1"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 b="1"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 b="1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Rectangle 8"/>
          <p:cNvSpPr/>
          <p:nvPr/>
        </p:nvSpPr>
        <p:spPr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r="5453"/>
          <a:stretch>
            <a:fillRect/>
          </a:stretch>
        </p:blipFill>
        <p:spPr>
          <a:xfrm>
            <a:off x="7172325" y="657225"/>
            <a:ext cx="1873250" cy="79216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Line 15"/>
          <p:cNvSpPr/>
          <p:nvPr/>
        </p:nvSpPr>
        <p:spPr>
          <a:xfrm>
            <a:off x="252413" y="6357958"/>
            <a:ext cx="8640762" cy="1"/>
          </a:xfrm>
          <a:prstGeom prst="line">
            <a:avLst/>
          </a:prstGeom>
          <a:ln w="762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Rectangle 18"/>
          <p:cNvSpPr/>
          <p:nvPr/>
        </p:nvSpPr>
        <p:spPr>
          <a:xfrm>
            <a:off x="250824" y="360363"/>
            <a:ext cx="8640765" cy="142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" name="Rectangle 19"/>
          <p:cNvSpPr/>
          <p:nvPr/>
        </p:nvSpPr>
        <p:spPr>
          <a:xfrm>
            <a:off x="250824" y="2455069"/>
            <a:ext cx="8640765" cy="127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" name="Title Text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8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" name="Fußzeilenplatzhalter 3"/>
          <p:cNvSpPr/>
          <p:nvPr/>
        </p:nvSpPr>
        <p:spPr>
          <a:xfrm>
            <a:off x="252413" y="6489700"/>
            <a:ext cx="7200901" cy="36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26.03.2019  |  Fachbereich Physik |  Institut für Kernphysik |  Prof. Dr. Wilfried Nörtershäuser |  </a:t>
            </a:r>
          </a:p>
        </p:txBody>
      </p:sp>
      <p:pic>
        <p:nvPicPr>
          <p:cNvPr id="27" name="Grafik 18" descr="Grafik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9394" y="6340904"/>
            <a:ext cx="704607" cy="510924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8"/>
          <p:cNvSpPr/>
          <p:nvPr/>
        </p:nvSpPr>
        <p:spPr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6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r="5453"/>
          <a:stretch>
            <a:fillRect/>
          </a:stretch>
        </p:blipFill>
        <p:spPr>
          <a:xfrm>
            <a:off x="7167563" y="512762"/>
            <a:ext cx="1873251" cy="79216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Line 14"/>
          <p:cNvSpPr/>
          <p:nvPr/>
        </p:nvSpPr>
        <p:spPr>
          <a:xfrm>
            <a:off x="250824" y="1449387"/>
            <a:ext cx="8640764" cy="1"/>
          </a:xfrm>
          <a:prstGeom prst="line">
            <a:avLst/>
          </a:prstGeom>
          <a:ln w="762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" name="Rectangle 16"/>
          <p:cNvSpPr/>
          <p:nvPr/>
        </p:nvSpPr>
        <p:spPr>
          <a:xfrm>
            <a:off x="250824" y="366713"/>
            <a:ext cx="8640765" cy="142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" name="Line 15"/>
          <p:cNvSpPr/>
          <p:nvPr/>
        </p:nvSpPr>
        <p:spPr>
          <a:xfrm>
            <a:off x="252413" y="6357958"/>
            <a:ext cx="8640762" cy="1"/>
          </a:xfrm>
          <a:prstGeom prst="line">
            <a:avLst/>
          </a:prstGeom>
          <a:ln w="762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" name="Fußzeilenplatzhalter 3"/>
          <p:cNvSpPr/>
          <p:nvPr/>
        </p:nvSpPr>
        <p:spPr>
          <a:xfrm>
            <a:off x="252413" y="6489700"/>
            <a:ext cx="7200901" cy="36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26.03.2019  |  Fachbereich Physik |  Institut für Kernphysik |  Prof. Dr. Wilfried Nörtershäuser  |  </a:t>
            </a:r>
          </a:p>
        </p:txBody>
      </p:sp>
      <p:pic>
        <p:nvPicPr>
          <p:cNvPr id="41" name="Grafik 1" descr="Grafik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9394" y="6340904"/>
            <a:ext cx="704607" cy="51092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8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3" name="Body Level One…"/>
          <p:cNvSpPr>
            <a:spLocks noGrp="1"/>
          </p:cNvSpPr>
          <p:nvPr>
            <p:ph type="body" idx="1"/>
          </p:nvPr>
        </p:nvSpPr>
        <p:spPr>
          <a:xfrm>
            <a:off x="359999" y="1619999"/>
            <a:ext cx="6823570" cy="44799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8"/>
          <p:cNvSpPr/>
          <p:nvPr/>
        </p:nvSpPr>
        <p:spPr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r="5453"/>
          <a:stretch>
            <a:fillRect/>
          </a:stretch>
        </p:blipFill>
        <p:spPr>
          <a:xfrm>
            <a:off x="7167563" y="512762"/>
            <a:ext cx="1873251" cy="792163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Line 14"/>
          <p:cNvSpPr/>
          <p:nvPr/>
        </p:nvSpPr>
        <p:spPr>
          <a:xfrm>
            <a:off x="250824" y="1449387"/>
            <a:ext cx="8640764" cy="1"/>
          </a:xfrm>
          <a:prstGeom prst="line">
            <a:avLst/>
          </a:prstGeom>
          <a:ln w="762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" name="Rectangle 16"/>
          <p:cNvSpPr/>
          <p:nvPr/>
        </p:nvSpPr>
        <p:spPr>
          <a:xfrm>
            <a:off x="250824" y="366713"/>
            <a:ext cx="8640765" cy="142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" name="Line 15"/>
          <p:cNvSpPr/>
          <p:nvPr/>
        </p:nvSpPr>
        <p:spPr>
          <a:xfrm>
            <a:off x="252413" y="6357958"/>
            <a:ext cx="8640762" cy="1"/>
          </a:xfrm>
          <a:prstGeom prst="line">
            <a:avLst/>
          </a:prstGeom>
          <a:ln w="762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Fußzeilenplatzhalter 3"/>
          <p:cNvSpPr/>
          <p:nvPr/>
        </p:nvSpPr>
        <p:spPr>
          <a:xfrm>
            <a:off x="252413" y="6489700"/>
            <a:ext cx="7200901" cy="36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26.03.2019  |  Fachbereich Physik |  Institut für Kernphysik |  Prof. Dr. Wilfried Nörtershäuser  |  </a:t>
            </a:r>
          </a:p>
        </p:txBody>
      </p:sp>
      <p:pic>
        <p:nvPicPr>
          <p:cNvPr id="57" name="Grafik 1" descr="Grafik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9394" y="6340904"/>
            <a:ext cx="704607" cy="510924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6421456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cap="all"/>
            </a:lvl1pPr>
          </a:lstStyle>
          <a:p>
            <a:r>
              <a:t>Title Text</a:t>
            </a:r>
          </a:p>
        </p:txBody>
      </p:sp>
      <p:sp>
        <p:nvSpPr>
          <p:cNvPr id="59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6421456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/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8"/>
          <p:cNvSpPr/>
          <p:nvPr/>
        </p:nvSpPr>
        <p:spPr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r="5453"/>
          <a:stretch>
            <a:fillRect/>
          </a:stretch>
        </p:blipFill>
        <p:spPr>
          <a:xfrm>
            <a:off x="7167563" y="512762"/>
            <a:ext cx="1873251" cy="792163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Line 14"/>
          <p:cNvSpPr/>
          <p:nvPr/>
        </p:nvSpPr>
        <p:spPr>
          <a:xfrm>
            <a:off x="250824" y="1449387"/>
            <a:ext cx="8640764" cy="1"/>
          </a:xfrm>
          <a:prstGeom prst="line">
            <a:avLst/>
          </a:prstGeom>
          <a:ln w="762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" name="Rectangle 16"/>
          <p:cNvSpPr/>
          <p:nvPr/>
        </p:nvSpPr>
        <p:spPr>
          <a:xfrm>
            <a:off x="250824" y="366713"/>
            <a:ext cx="8640765" cy="142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1" name="Line 15"/>
          <p:cNvSpPr/>
          <p:nvPr/>
        </p:nvSpPr>
        <p:spPr>
          <a:xfrm>
            <a:off x="252413" y="6357958"/>
            <a:ext cx="8640762" cy="1"/>
          </a:xfrm>
          <a:prstGeom prst="line">
            <a:avLst/>
          </a:prstGeom>
          <a:ln w="762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" name="Fußzeilenplatzhalter 3"/>
          <p:cNvSpPr/>
          <p:nvPr/>
        </p:nvSpPr>
        <p:spPr>
          <a:xfrm>
            <a:off x="252413" y="6489700"/>
            <a:ext cx="7200901" cy="36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26.03.2019  |  Fachbereich Physik |  Institut für Kernphysik |  Prof. Dr. Wilfried Nörtershäuser  |  </a:t>
            </a:r>
          </a:p>
        </p:txBody>
      </p:sp>
      <p:pic>
        <p:nvPicPr>
          <p:cNvPr id="73" name="Grafik 1" descr="Grafik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9394" y="6340904"/>
            <a:ext cx="704607" cy="51092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itle Text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8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5" name="Body Level One…"/>
          <p:cNvSpPr>
            <a:spLocks noGrp="1"/>
          </p:cNvSpPr>
          <p:nvPr>
            <p:ph type="body" sz="half" idx="1"/>
          </p:nvPr>
        </p:nvSpPr>
        <p:spPr>
          <a:xfrm>
            <a:off x="358775" y="1592262"/>
            <a:ext cx="4135438" cy="4551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/>
            <a:lvl3pPr marL="538162" indent="-187325"/>
            <a:lvl4pPr marL="736776" indent="-192264"/>
            <a:lvl5pPr marL="929040" indent="-209903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"/>
          <p:cNvSpPr/>
          <p:nvPr/>
        </p:nvSpPr>
        <p:spPr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4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r="5453"/>
          <a:stretch>
            <a:fillRect/>
          </a:stretch>
        </p:blipFill>
        <p:spPr>
          <a:xfrm>
            <a:off x="7167563" y="512762"/>
            <a:ext cx="1873251" cy="792163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Line 14"/>
          <p:cNvSpPr/>
          <p:nvPr/>
        </p:nvSpPr>
        <p:spPr>
          <a:xfrm>
            <a:off x="250824" y="1449387"/>
            <a:ext cx="8640764" cy="1"/>
          </a:xfrm>
          <a:prstGeom prst="line">
            <a:avLst/>
          </a:prstGeom>
          <a:ln w="762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" name="Rectangle 16"/>
          <p:cNvSpPr/>
          <p:nvPr/>
        </p:nvSpPr>
        <p:spPr>
          <a:xfrm>
            <a:off x="250824" y="366713"/>
            <a:ext cx="8640765" cy="142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7" name="Line 15"/>
          <p:cNvSpPr/>
          <p:nvPr/>
        </p:nvSpPr>
        <p:spPr>
          <a:xfrm>
            <a:off x="252413" y="6357958"/>
            <a:ext cx="8640762" cy="1"/>
          </a:xfrm>
          <a:prstGeom prst="line">
            <a:avLst/>
          </a:prstGeom>
          <a:ln w="762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" name="Fußzeilenplatzhalter 3"/>
          <p:cNvSpPr/>
          <p:nvPr/>
        </p:nvSpPr>
        <p:spPr>
          <a:xfrm>
            <a:off x="252413" y="6489700"/>
            <a:ext cx="7200901" cy="36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26.03.2019  |  Fachbereich Physik |  Institut für Kernphysik |  Prof. Dr. Wilfried Nörtershäuser  |  </a:t>
            </a:r>
          </a:p>
        </p:txBody>
      </p:sp>
      <p:pic>
        <p:nvPicPr>
          <p:cNvPr id="89" name="Grafik 1" descr="Grafik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9394" y="6340904"/>
            <a:ext cx="704607" cy="510924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Title Text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8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8"/>
          <p:cNvSpPr/>
          <p:nvPr/>
        </p:nvSpPr>
        <p:spPr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6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r="5453"/>
          <a:stretch>
            <a:fillRect/>
          </a:stretch>
        </p:blipFill>
        <p:spPr>
          <a:xfrm>
            <a:off x="7167563" y="512762"/>
            <a:ext cx="1873251" cy="79216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Line 14"/>
          <p:cNvSpPr/>
          <p:nvPr/>
        </p:nvSpPr>
        <p:spPr>
          <a:xfrm>
            <a:off x="250824" y="1449387"/>
            <a:ext cx="8640764" cy="1"/>
          </a:xfrm>
          <a:prstGeom prst="line">
            <a:avLst/>
          </a:prstGeom>
          <a:ln w="762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" name="Rectangle 16"/>
          <p:cNvSpPr/>
          <p:nvPr/>
        </p:nvSpPr>
        <p:spPr>
          <a:xfrm>
            <a:off x="250824" y="366713"/>
            <a:ext cx="8640765" cy="142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9" name="Line 15"/>
          <p:cNvSpPr/>
          <p:nvPr/>
        </p:nvSpPr>
        <p:spPr>
          <a:xfrm>
            <a:off x="252413" y="6357958"/>
            <a:ext cx="8640762" cy="1"/>
          </a:xfrm>
          <a:prstGeom prst="line">
            <a:avLst/>
          </a:prstGeom>
          <a:ln w="762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" name="Fußzeilenplatzhalter 3"/>
          <p:cNvSpPr/>
          <p:nvPr/>
        </p:nvSpPr>
        <p:spPr>
          <a:xfrm>
            <a:off x="252413" y="6489700"/>
            <a:ext cx="7200901" cy="36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26.03.2019  |  Fachbereich Physik |  Institut für Kernphysik |  Prof. Dr. Wilfried Nörtershäuser  |  </a:t>
            </a:r>
          </a:p>
        </p:txBody>
      </p:sp>
      <p:pic>
        <p:nvPicPr>
          <p:cNvPr id="111" name="Grafik 1" descr="Grafik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9394" y="6340904"/>
            <a:ext cx="704607" cy="510924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Body Level One…"/>
          <p:cNvSpPr>
            <a:spLocks noGrp="1"/>
          </p:cNvSpPr>
          <p:nvPr>
            <p:ph type="body" sz="half" idx="1"/>
          </p:nvPr>
        </p:nvSpPr>
        <p:spPr>
          <a:xfrm>
            <a:off x="3857619" y="1619999"/>
            <a:ext cx="5000661" cy="4506164"/>
          </a:xfrm>
          <a:prstGeom prst="rect">
            <a:avLst/>
          </a:prstGeom>
        </p:spPr>
        <p:txBody>
          <a:bodyPr>
            <a:normAutofit/>
          </a:bodyPr>
          <a:lstStyle>
            <a:lvl3pPr marL="584994" indent="-234156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Textplatzhalter 3"/>
          <p:cNvSpPr>
            <a:spLocks noGrp="1"/>
          </p:cNvSpPr>
          <p:nvPr>
            <p:ph type="body" sz="half" idx="13"/>
          </p:nvPr>
        </p:nvSpPr>
        <p:spPr>
          <a:xfrm>
            <a:off x="358775" y="1619999"/>
            <a:ext cx="3106740" cy="45061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/>
            <a:endParaRPr/>
          </a:p>
        </p:txBody>
      </p:sp>
      <p:sp>
        <p:nvSpPr>
          <p:cNvPr id="114" name="Title Text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40001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8"/>
          <p:cNvSpPr/>
          <p:nvPr/>
        </p:nvSpPr>
        <p:spPr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3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r="5453"/>
          <a:stretch>
            <a:fillRect/>
          </a:stretch>
        </p:blipFill>
        <p:spPr>
          <a:xfrm>
            <a:off x="7167563" y="512762"/>
            <a:ext cx="1873251" cy="79216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Line 14"/>
          <p:cNvSpPr/>
          <p:nvPr/>
        </p:nvSpPr>
        <p:spPr>
          <a:xfrm>
            <a:off x="250824" y="1449387"/>
            <a:ext cx="8640764" cy="1"/>
          </a:xfrm>
          <a:prstGeom prst="line">
            <a:avLst/>
          </a:prstGeom>
          <a:ln w="762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" name="Rectangle 16"/>
          <p:cNvSpPr/>
          <p:nvPr/>
        </p:nvSpPr>
        <p:spPr>
          <a:xfrm>
            <a:off x="250824" y="366713"/>
            <a:ext cx="8640765" cy="142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6" name="Line 15"/>
          <p:cNvSpPr/>
          <p:nvPr/>
        </p:nvSpPr>
        <p:spPr>
          <a:xfrm>
            <a:off x="252413" y="6357958"/>
            <a:ext cx="8640762" cy="1"/>
          </a:xfrm>
          <a:prstGeom prst="line">
            <a:avLst/>
          </a:prstGeom>
          <a:ln w="762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" name="Fußzeilenplatzhalter 3"/>
          <p:cNvSpPr/>
          <p:nvPr/>
        </p:nvSpPr>
        <p:spPr>
          <a:xfrm>
            <a:off x="252413" y="6489700"/>
            <a:ext cx="7200901" cy="36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26.03.2019  |  Fachbereich Physik |  Institut für Kernphysik |  Prof. Dr. Wilfried Nörtershäuser  |  </a:t>
            </a:r>
          </a:p>
        </p:txBody>
      </p:sp>
      <p:pic>
        <p:nvPicPr>
          <p:cNvPr id="128" name="Grafik 1" descr="Grafik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9394" y="6340904"/>
            <a:ext cx="704607" cy="51092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30" name="Bildplatzhalter 2"/>
          <p:cNvSpPr>
            <a:spLocks noGrp="1"/>
          </p:cNvSpPr>
          <p:nvPr>
            <p:ph type="pic" sz="half" idx="13"/>
          </p:nvPr>
        </p:nvSpPr>
        <p:spPr>
          <a:xfrm>
            <a:off x="1792288" y="1928801"/>
            <a:ext cx="5486401" cy="279877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1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1400"/>
            </a:lvl1pPr>
            <a:lvl2pPr marL="0" indent="457200">
              <a:buSzTx/>
              <a:buNone/>
              <a:defRPr sz="1400"/>
            </a:lvl2pPr>
            <a:lvl3pPr marL="0" indent="914400">
              <a:buSzTx/>
              <a:buNone/>
              <a:defRPr sz="1400"/>
            </a:lvl3pPr>
            <a:lvl4pPr marL="0" indent="1371600">
              <a:buSzTx/>
              <a:buNone/>
              <a:defRPr sz="1400"/>
            </a:lvl4pPr>
            <a:lvl5pPr marL="0" indent="1828800"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Picture 9" descr="Picture 9"/>
          <p:cNvPicPr>
            <a:picLocks noChangeAspect="1"/>
          </p:cNvPicPr>
          <p:nvPr/>
        </p:nvPicPr>
        <p:blipFill>
          <a:blip r:embed="rId10">
            <a:extLst/>
          </a:blip>
          <a:srcRect r="5453"/>
          <a:stretch>
            <a:fillRect/>
          </a:stretch>
        </p:blipFill>
        <p:spPr>
          <a:xfrm>
            <a:off x="7167563" y="512762"/>
            <a:ext cx="1873251" cy="79216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ine 14"/>
          <p:cNvSpPr/>
          <p:nvPr/>
        </p:nvSpPr>
        <p:spPr>
          <a:xfrm>
            <a:off x="250824" y="1449387"/>
            <a:ext cx="8640764" cy="1"/>
          </a:xfrm>
          <a:prstGeom prst="line">
            <a:avLst/>
          </a:prstGeom>
          <a:ln w="762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Rectangle 16"/>
          <p:cNvSpPr/>
          <p:nvPr/>
        </p:nvSpPr>
        <p:spPr>
          <a:xfrm>
            <a:off x="250824" y="366713"/>
            <a:ext cx="8640765" cy="142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" name="Line 15"/>
          <p:cNvSpPr/>
          <p:nvPr/>
        </p:nvSpPr>
        <p:spPr>
          <a:xfrm>
            <a:off x="252413" y="6357958"/>
            <a:ext cx="8640762" cy="1"/>
          </a:xfrm>
          <a:prstGeom prst="line">
            <a:avLst/>
          </a:prstGeom>
          <a:ln w="762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Fußzeilenplatzhalter 3"/>
          <p:cNvSpPr/>
          <p:nvPr/>
        </p:nvSpPr>
        <p:spPr>
          <a:xfrm>
            <a:off x="252413" y="6489700"/>
            <a:ext cx="7200901" cy="36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26.03.2019  |  Fachbereich Physik |  Institut für Kernphysik |  Prof. Dr. Wilfried Nörtershäuser  |  </a:t>
            </a:r>
          </a:p>
        </p:txBody>
      </p:sp>
      <p:pic>
        <p:nvPicPr>
          <p:cNvPr id="8" name="Grafik 1" descr="Grafik 1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439394" y="6340904"/>
            <a:ext cx="704607" cy="51092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Text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10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9387" marR="0" indent="-179387" algn="l" defTabSz="914400" rtl="0" latinLnBrk="0">
        <a:lnSpc>
          <a:spcPct val="13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79387" marR="0" indent="-177800" algn="l" defTabSz="914400" rtl="0" latinLnBrk="0">
        <a:lnSpc>
          <a:spcPct val="130000"/>
        </a:lnSpc>
        <a:spcBef>
          <a:spcPts val="200"/>
        </a:spcBef>
        <a:spcAft>
          <a:spcPts val="0"/>
        </a:spcAft>
        <a:buClrTx/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558976" marR="0" indent="-208138" algn="l" defTabSz="914400" rtl="0" latinLnBrk="0">
        <a:lnSpc>
          <a:spcPct val="130000"/>
        </a:lnSpc>
        <a:spcBef>
          <a:spcPts val="200"/>
        </a:spcBef>
        <a:spcAft>
          <a:spcPts val="0"/>
        </a:spcAft>
        <a:buClrTx/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760809" marR="0" indent="-216297" algn="l" defTabSz="914400" rtl="0" latinLnBrk="0">
        <a:lnSpc>
          <a:spcPct val="130000"/>
        </a:lnSpc>
        <a:spcBef>
          <a:spcPts val="200"/>
        </a:spcBef>
        <a:spcAft>
          <a:spcPts val="0"/>
        </a:spcAft>
        <a:buClrTx/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955278" marR="0" indent="-236141" algn="l" defTabSz="914400" rtl="0" latinLnBrk="0">
        <a:lnSpc>
          <a:spcPct val="130000"/>
        </a:lnSpc>
        <a:spcBef>
          <a:spcPts val="200"/>
        </a:spcBef>
        <a:spcAft>
          <a:spcPts val="0"/>
        </a:spcAft>
        <a:buClrTx/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412478" marR="0" indent="-236141" algn="l" defTabSz="914400" rtl="0" latinLnBrk="0">
        <a:lnSpc>
          <a:spcPct val="130000"/>
        </a:lnSpc>
        <a:spcBef>
          <a:spcPts val="200"/>
        </a:spcBef>
        <a:spcAft>
          <a:spcPts val="0"/>
        </a:spcAft>
        <a:buClrTx/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869678" marR="0" indent="-236141" algn="l" defTabSz="914400" rtl="0" latinLnBrk="0">
        <a:lnSpc>
          <a:spcPct val="130000"/>
        </a:lnSpc>
        <a:spcBef>
          <a:spcPts val="200"/>
        </a:spcBef>
        <a:spcAft>
          <a:spcPts val="0"/>
        </a:spcAft>
        <a:buClrTx/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326878" marR="0" indent="-236141" algn="l" defTabSz="914400" rtl="0" latinLnBrk="0">
        <a:lnSpc>
          <a:spcPct val="130000"/>
        </a:lnSpc>
        <a:spcBef>
          <a:spcPts val="200"/>
        </a:spcBef>
        <a:spcAft>
          <a:spcPts val="0"/>
        </a:spcAft>
        <a:buClrTx/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784078" marR="0" indent="-236141" algn="l" defTabSz="914400" rtl="0" latinLnBrk="0">
        <a:lnSpc>
          <a:spcPct val="130000"/>
        </a:lnSpc>
        <a:spcBef>
          <a:spcPts val="200"/>
        </a:spcBef>
        <a:spcAft>
          <a:spcPts val="0"/>
        </a:spcAft>
        <a:buClrTx/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Untertitel 1"/>
          <p:cNvSpPr>
            <a:spLocks noGrp="1"/>
          </p:cNvSpPr>
          <p:nvPr>
            <p:ph type="body" sz="quarter" idx="1"/>
          </p:nvPr>
        </p:nvSpPr>
        <p:spPr>
          <a:xfrm>
            <a:off x="358774" y="1449387"/>
            <a:ext cx="7237563" cy="944563"/>
          </a:xfrm>
          <a:prstGeom prst="rect">
            <a:avLst/>
          </a:prstGeom>
        </p:spPr>
        <p:txBody>
          <a:bodyPr/>
          <a:lstStyle/>
          <a:p>
            <a:r>
              <a:t>Electromagnetic Structure of Light to Medium-Mass Nuclei</a:t>
            </a:r>
          </a:p>
        </p:txBody>
      </p:sp>
      <p:sp>
        <p:nvSpPr>
          <p:cNvPr id="142" name="Titel 2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r>
              <a:t>Report on A03</a:t>
            </a:r>
          </a:p>
        </p:txBody>
      </p:sp>
      <p:sp>
        <p:nvSpPr>
          <p:cNvPr id="143" name="Textfeld 3"/>
          <p:cNvSpPr/>
          <p:nvPr/>
        </p:nvSpPr>
        <p:spPr>
          <a:xfrm>
            <a:off x="539551" y="2924943"/>
            <a:ext cx="4525453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Laser Spectroscopy: Wilfried Nörtershäuser</a:t>
            </a:r>
          </a:p>
        </p:txBody>
      </p:sp>
      <p:pic>
        <p:nvPicPr>
          <p:cNvPr id="144" name="Grafik 4" descr="Grafi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183" y="3598298"/>
            <a:ext cx="2214417" cy="1630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Grafik 5" descr="Grafik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25975" y="3492472"/>
            <a:ext cx="2366523" cy="1736729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feld 6"/>
          <p:cNvSpPr/>
          <p:nvPr/>
        </p:nvSpPr>
        <p:spPr>
          <a:xfrm>
            <a:off x="5192498" y="3649584"/>
            <a:ext cx="2403839" cy="141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t>M. Mathy, </a:t>
            </a:r>
          </a:p>
          <a:p>
            <a:r>
              <a:t>Sebastian Heil, </a:t>
            </a:r>
          </a:p>
          <a:p>
            <a:r>
              <a:t>Juan Saiz Lomas, </a:t>
            </a:r>
          </a:p>
          <a:p>
            <a:r>
              <a:t>Ina Syndikus </a:t>
            </a:r>
          </a:p>
          <a:p>
            <a:r>
              <a:t>M. Petri</a:t>
            </a:r>
          </a:p>
        </p:txBody>
      </p:sp>
      <p:sp>
        <p:nvSpPr>
          <p:cNvPr id="147" name="Rechteck 7"/>
          <p:cNvSpPr/>
          <p:nvPr/>
        </p:nvSpPr>
        <p:spPr>
          <a:xfrm>
            <a:off x="467544" y="5584509"/>
            <a:ext cx="5314806" cy="37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>
                <a:latin typeface="Symbol"/>
                <a:ea typeface="Symbol"/>
                <a:cs typeface="Symbol"/>
                <a:sym typeface="Symbol"/>
              </a:rPr>
              <a:t>g</a:t>
            </a:r>
            <a:r>
              <a:t>-Spectroscopy 2018-2019: Alexandre Obertelli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r>
              <a:t>Palladium @ CARIBU</a:t>
            </a:r>
          </a:p>
        </p:txBody>
      </p:sp>
      <p:sp>
        <p:nvSpPr>
          <p:cNvPr id="234" name="Inhaltsplatzhalter 2"/>
          <p:cNvSpPr>
            <a:spLocks noGrp="1"/>
          </p:cNvSpPr>
          <p:nvPr>
            <p:ph type="body" sz="half" idx="1"/>
          </p:nvPr>
        </p:nvSpPr>
        <p:spPr>
          <a:xfrm>
            <a:off x="180490" y="1597579"/>
            <a:ext cx="5831671" cy="2232301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buChar char="❖"/>
              <a:defRPr sz="1800"/>
            </a:pPr>
            <a:r>
              <a:t>Beamline transferred from Mainz to Argonne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A01</a:t>
            </a:r>
          </a:p>
          <a:p>
            <a:pPr marL="342900" lvl="1" indent="-342900">
              <a:buChar char="❖"/>
              <a:defRPr sz="1800"/>
            </a:pPr>
            <a:r>
              <a:t>Low energy experimental area in preparation</a:t>
            </a:r>
          </a:p>
          <a:p>
            <a:pPr marL="342900" lvl="1" indent="-342900">
              <a:buChar char="❖"/>
              <a:defRPr sz="1800"/>
            </a:pPr>
            <a:r>
              <a:t>Commissioning of new charge exchange cell ongoing</a:t>
            </a:r>
          </a:p>
          <a:p>
            <a:pPr marL="342900" lvl="1" indent="-342900">
              <a:buChar char="❖"/>
              <a:defRPr sz="1800"/>
            </a:pPr>
            <a:r>
              <a:t>Pd off-line ion source and spectroscopy tests with PIG source at MSU currently ongoing.</a:t>
            </a:r>
          </a:p>
        </p:txBody>
      </p:sp>
      <p:pic>
        <p:nvPicPr>
          <p:cNvPr id="23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8184" y="1484783"/>
            <a:ext cx="2016225" cy="2074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t="8611" b="7993"/>
          <a:stretch>
            <a:fillRect/>
          </a:stretch>
        </p:blipFill>
        <p:spPr>
          <a:xfrm>
            <a:off x="314091" y="3829879"/>
            <a:ext cx="3968657" cy="2482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Grafik 5" descr="Grafik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82380" y="3829879"/>
            <a:ext cx="4415981" cy="2482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r>
              <a:t>Oxygen-21 at</a:t>
            </a:r>
          </a:p>
        </p:txBody>
      </p:sp>
      <p:pic>
        <p:nvPicPr>
          <p:cNvPr id="240" name="Inhaltsplatzhalter 5" descr="Inhaltsplatzhalter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052" y="1438175"/>
            <a:ext cx="8316094" cy="487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Grafik 6" descr="Grafik 6"/>
          <p:cNvPicPr>
            <a:picLocks noChangeAspect="1"/>
          </p:cNvPicPr>
          <p:nvPr/>
        </p:nvPicPr>
        <p:blipFill>
          <a:blip r:embed="rId4">
            <a:extLst/>
          </a:blip>
          <a:srcRect t="4035" r="4169"/>
          <a:stretch>
            <a:fillRect/>
          </a:stretch>
        </p:blipFill>
        <p:spPr>
          <a:xfrm>
            <a:off x="251520" y="6552265"/>
            <a:ext cx="5400599" cy="189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Grafik 7" descr="Grafik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55775" y="563066"/>
            <a:ext cx="539876" cy="689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r>
              <a:t>Carbon-12 at </a:t>
            </a:r>
          </a:p>
        </p:txBody>
      </p:sp>
      <p:pic>
        <p:nvPicPr>
          <p:cNvPr id="245" name="Inhaltsplatzhalter 3" descr="Inhaltsplatzhalter 3"/>
          <p:cNvPicPr>
            <a:picLocks noChangeAspect="1"/>
          </p:cNvPicPr>
          <p:nvPr/>
        </p:nvPicPr>
        <p:blipFill>
          <a:blip r:embed="rId3">
            <a:extLst/>
          </a:blip>
          <a:srcRect b="1119"/>
          <a:stretch>
            <a:fillRect/>
          </a:stretch>
        </p:blipFill>
        <p:spPr>
          <a:xfrm>
            <a:off x="360363" y="1484832"/>
            <a:ext cx="8433818" cy="482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Grafik 4" descr="Grafik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0716" y="379690"/>
            <a:ext cx="2258234" cy="1105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Grafik 5" descr="Grafik 5"/>
          <p:cNvPicPr>
            <a:picLocks noChangeAspect="1"/>
          </p:cNvPicPr>
          <p:nvPr/>
        </p:nvPicPr>
        <p:blipFill>
          <a:blip r:embed="rId5">
            <a:extLst/>
          </a:blip>
          <a:srcRect t="4035" r="4169"/>
          <a:stretch>
            <a:fillRect/>
          </a:stretch>
        </p:blipFill>
        <p:spPr>
          <a:xfrm>
            <a:off x="251520" y="6550744"/>
            <a:ext cx="5400599" cy="189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r>
              <a:t>Carbon-16 at </a:t>
            </a:r>
          </a:p>
        </p:txBody>
      </p:sp>
      <p:pic>
        <p:nvPicPr>
          <p:cNvPr id="250" name="Inhaltsplatzhalter 4" descr="Inhaltsplatzhalter 4"/>
          <p:cNvPicPr>
            <a:picLocks noChangeAspect="1"/>
          </p:cNvPicPr>
          <p:nvPr/>
        </p:nvPicPr>
        <p:blipFill>
          <a:blip r:embed="rId3">
            <a:extLst/>
          </a:blip>
          <a:srcRect l="1739" b="921"/>
          <a:stretch>
            <a:fillRect/>
          </a:stretch>
        </p:blipFill>
        <p:spPr>
          <a:xfrm>
            <a:off x="611559" y="1484832"/>
            <a:ext cx="8139421" cy="4823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Grafik 5" descr="Grafik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0580" y="469067"/>
            <a:ext cx="2421461" cy="888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Grafik 6" descr="Grafik 6"/>
          <p:cNvPicPr>
            <a:picLocks noChangeAspect="1"/>
          </p:cNvPicPr>
          <p:nvPr/>
        </p:nvPicPr>
        <p:blipFill>
          <a:blip r:embed="rId5">
            <a:extLst/>
          </a:blip>
          <a:srcRect t="4035" r="4169"/>
          <a:stretch>
            <a:fillRect/>
          </a:stretch>
        </p:blipFill>
        <p:spPr>
          <a:xfrm>
            <a:off x="251520" y="6540582"/>
            <a:ext cx="5400599" cy="189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78Ni, 52Ar: Milestone Nuclei"/>
          <p:cNvSpPr>
            <a:spLocks noGrp="1"/>
          </p:cNvSpPr>
          <p:nvPr>
            <p:ph type="title"/>
          </p:nvPr>
        </p:nvSpPr>
        <p:spPr>
          <a:xfrm>
            <a:off x="269873" y="501650"/>
            <a:ext cx="6642121" cy="838200"/>
          </a:xfrm>
          <a:prstGeom prst="rect">
            <a:avLst/>
          </a:prstGeom>
        </p:spPr>
        <p:txBody>
          <a:bodyPr/>
          <a:lstStyle/>
          <a:p>
            <a:pPr>
              <a:defRPr baseline="31999"/>
            </a:pPr>
            <a:r>
              <a:t>78</a:t>
            </a:r>
            <a:r>
              <a:rPr baseline="0"/>
              <a:t>Ni, </a:t>
            </a:r>
            <a:r>
              <a:t>52</a:t>
            </a:r>
            <a:r>
              <a:rPr baseline="0"/>
              <a:t>Ar: Milestone Nuclei</a:t>
            </a:r>
          </a:p>
        </p:txBody>
      </p:sp>
      <p:sp>
        <p:nvSpPr>
          <p:cNvPr id="255" name="Square"/>
          <p:cNvSpPr/>
          <p:nvPr/>
        </p:nvSpPr>
        <p:spPr>
          <a:xfrm>
            <a:off x="6732240" y="6467959"/>
            <a:ext cx="216026" cy="2160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56" name="Rectangle"/>
          <p:cNvSpPr/>
          <p:nvPr/>
        </p:nvSpPr>
        <p:spPr>
          <a:xfrm>
            <a:off x="7705452" y="6381327"/>
            <a:ext cx="1222159" cy="46969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257" name="image12.png" descr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9243" y="2278872"/>
            <a:ext cx="4336093" cy="3128858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EASTAR: spectroscopy program at RIKEN…"/>
          <p:cNvSpPr/>
          <p:nvPr/>
        </p:nvSpPr>
        <p:spPr>
          <a:xfrm>
            <a:off x="4835601" y="1733836"/>
            <a:ext cx="4255831" cy="541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/>
            </a:pPr>
            <a:r>
              <a:t>SEASTAR: spectroscopy program at RIKEN</a:t>
            </a:r>
          </a:p>
          <a:p>
            <a:pPr>
              <a:defRPr sz="1600"/>
            </a:pPr>
            <a:r>
              <a:t>(data taking: 2014-2017)</a:t>
            </a:r>
          </a:p>
        </p:txBody>
      </p:sp>
      <p:sp>
        <p:nvSpPr>
          <p:cNvPr id="259" name="TextBox 27"/>
          <p:cNvSpPr/>
          <p:nvPr/>
        </p:nvSpPr>
        <p:spPr>
          <a:xfrm>
            <a:off x="269297" y="2443376"/>
            <a:ext cx="5369381" cy="374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400" b="1"/>
            </a:pPr>
            <a:r>
              <a:t>SEASTAR publications so far:</a:t>
            </a:r>
          </a:p>
          <a:p>
            <a:pPr>
              <a:defRPr sz="1400"/>
            </a:pPr>
            <a:r>
              <a:t>Cr,</a:t>
            </a:r>
            <a:r>
              <a:rPr baseline="31999"/>
              <a:t> </a:t>
            </a:r>
            <a:r>
              <a:t>Fe: C. Santamaria </a:t>
            </a:r>
            <a:r>
              <a:rPr i="1"/>
              <a:t>et al.,</a:t>
            </a:r>
            <a:r>
              <a:t> PRL115 (2015) </a:t>
            </a:r>
          </a:p>
          <a:p>
            <a:pPr>
              <a:defRPr sz="1400" baseline="31999"/>
            </a:pPr>
            <a:r>
              <a:t>110</a:t>
            </a:r>
            <a:r>
              <a:rPr baseline="0"/>
              <a:t>Zr: N. Paul </a:t>
            </a:r>
            <a:r>
              <a:rPr i="1" baseline="0"/>
              <a:t>et al.</a:t>
            </a:r>
            <a:r>
              <a:rPr baseline="0"/>
              <a:t>, PRL 118 (2017)</a:t>
            </a:r>
          </a:p>
          <a:p>
            <a:pPr>
              <a:defRPr sz="1400" baseline="31999"/>
            </a:pPr>
            <a:r>
              <a:t>98,100</a:t>
            </a:r>
            <a:r>
              <a:rPr baseline="0"/>
              <a:t>Kr: F. Flavigny </a:t>
            </a:r>
            <a:r>
              <a:rPr i="1" baseline="0"/>
              <a:t>et al.</a:t>
            </a:r>
            <a:r>
              <a:rPr baseline="0"/>
              <a:t>, PRL 118 (2017)</a:t>
            </a:r>
          </a:p>
          <a:p>
            <a:pPr>
              <a:defRPr sz="1400" baseline="31999"/>
            </a:pPr>
            <a:r>
              <a:t>79</a:t>
            </a:r>
            <a:r>
              <a:rPr baseline="0"/>
              <a:t>Cu: L. Olivier </a:t>
            </a:r>
            <a:r>
              <a:rPr i="1" baseline="0"/>
              <a:t>et al.,</a:t>
            </a:r>
            <a:r>
              <a:rPr baseline="0"/>
              <a:t> PRL 119 (2017)</a:t>
            </a:r>
          </a:p>
          <a:p>
            <a:pPr>
              <a:defRPr sz="1400"/>
            </a:pPr>
            <a:r>
              <a:t>Zn: C. Shand et </a:t>
            </a:r>
            <a:r>
              <a:rPr i="1"/>
              <a:t>al., </a:t>
            </a:r>
            <a:r>
              <a:t>PLB 773 (2017)</a:t>
            </a:r>
          </a:p>
          <a:p>
            <a:pPr>
              <a:defRPr sz="1400"/>
            </a:pPr>
            <a:r>
              <a:t>Se: S. Chen </a:t>
            </a:r>
            <a:r>
              <a:rPr i="1"/>
              <a:t>et al.</a:t>
            </a:r>
            <a:r>
              <a:t>, PRC 95 (2017)</a:t>
            </a:r>
          </a:p>
          <a:p>
            <a:pPr>
              <a:defRPr sz="1400"/>
            </a:pPr>
            <a:r>
              <a:t>Ge: M. Lettman </a:t>
            </a:r>
            <a:r>
              <a:rPr i="1"/>
              <a:t>et al., </a:t>
            </a:r>
            <a:r>
              <a:t>PRC 96 (2017)</a:t>
            </a:r>
          </a:p>
          <a:p>
            <a:pPr>
              <a:defRPr sz="1400"/>
            </a:pPr>
            <a:r>
              <a:t>Mn: X. Liu </a:t>
            </a:r>
            <a:r>
              <a:rPr i="1"/>
              <a:t>et al.,</a:t>
            </a:r>
            <a:r>
              <a:t> PLB 785 (2018)</a:t>
            </a:r>
          </a:p>
          <a:p>
            <a:pPr>
              <a:defRPr sz="1400" baseline="31999"/>
            </a:pPr>
            <a:r>
              <a:t>76</a:t>
            </a:r>
            <a:r>
              <a:rPr baseline="0"/>
              <a:t>Ni: Z. Elekes </a:t>
            </a:r>
            <a:r>
              <a:rPr i="1" baseline="0"/>
              <a:t>et al.,</a:t>
            </a:r>
            <a:r>
              <a:rPr baseline="0"/>
              <a:t> PRC 99 (2019) </a:t>
            </a:r>
          </a:p>
          <a:p>
            <a:pPr>
              <a:defRPr sz="1400"/>
            </a:pPr>
            <a:endParaRPr baseline="0"/>
          </a:p>
          <a:p>
            <a:pPr>
              <a:defRPr sz="1400" b="1"/>
            </a:pPr>
            <a:r>
              <a:t>List of publications (A03, SFB):</a:t>
            </a:r>
          </a:p>
          <a:p>
            <a:pPr>
              <a:defRPr sz="1400" b="1" baseline="31999">
                <a:solidFill>
                  <a:srgbClr val="EA3CC0"/>
                </a:solidFill>
              </a:defRPr>
            </a:pPr>
            <a:r>
              <a:t>78</a:t>
            </a:r>
            <a:r>
              <a:rPr baseline="0"/>
              <a:t>Ni: R. Taniuchi </a:t>
            </a:r>
            <a:r>
              <a:rPr i="1" baseline="0"/>
              <a:t>et al.,</a:t>
            </a:r>
            <a:r>
              <a:rPr baseline="0"/>
              <a:t> accepted in Nature (2019) </a:t>
            </a:r>
          </a:p>
          <a:p>
            <a:pPr>
              <a:defRPr sz="1400" b="1" baseline="31999">
                <a:solidFill>
                  <a:srgbClr val="EA3CC0"/>
                </a:solidFill>
              </a:defRPr>
            </a:pPr>
            <a:r>
              <a:t>52</a:t>
            </a:r>
            <a:r>
              <a:rPr baseline="0"/>
              <a:t>Ar: H. N. Liu </a:t>
            </a:r>
            <a:r>
              <a:rPr i="1" baseline="0"/>
              <a:t>et al.,</a:t>
            </a:r>
            <a:r>
              <a:rPr baseline="0"/>
              <a:t> PRL 122, 072502 (2019)</a:t>
            </a:r>
          </a:p>
          <a:p>
            <a:pPr>
              <a:defRPr sz="1400" b="1">
                <a:solidFill>
                  <a:srgbClr val="EA3CC0"/>
                </a:solidFill>
              </a:defRPr>
            </a:pPr>
            <a:r>
              <a:t>N. Paul </a:t>
            </a:r>
            <a:r>
              <a:rPr i="1"/>
              <a:t>et al.,</a:t>
            </a:r>
            <a:r>
              <a:t> accepted in PRL (2019)</a:t>
            </a:r>
          </a:p>
          <a:p>
            <a:pPr>
              <a:defRPr sz="1400">
                <a:solidFill>
                  <a:srgbClr val="EA3CC0"/>
                </a:solidFill>
              </a:defRPr>
            </a:pPr>
            <a:endParaRPr/>
          </a:p>
          <a:p>
            <a:pPr>
              <a:defRPr sz="1400" b="1"/>
            </a:pPr>
            <a:r>
              <a:t>Ongoing analysis:</a:t>
            </a:r>
          </a:p>
          <a:p>
            <a:pPr>
              <a:defRPr sz="1400" b="1">
                <a:solidFill>
                  <a:srgbClr val="EA3CC0"/>
                </a:solidFill>
              </a:defRPr>
            </a:pPr>
            <a:r>
              <a:t>Two-nucleon removal: A. Frotscher PhD thesis (work ongoing)</a:t>
            </a:r>
          </a:p>
        </p:txBody>
      </p:sp>
      <p:sp>
        <p:nvSpPr>
          <p:cNvPr id="260" name="Rectangle"/>
          <p:cNvSpPr/>
          <p:nvPr/>
        </p:nvSpPr>
        <p:spPr>
          <a:xfrm>
            <a:off x="5862373" y="4452477"/>
            <a:ext cx="417396" cy="342902"/>
          </a:xfrm>
          <a:prstGeom prst="rect">
            <a:avLst/>
          </a:prstGeom>
          <a:ln w="25400">
            <a:solidFill>
              <a:srgbClr val="E32DA7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1" name="Rectangle"/>
          <p:cNvSpPr/>
          <p:nvPr/>
        </p:nvSpPr>
        <p:spPr>
          <a:xfrm>
            <a:off x="7046014" y="3659309"/>
            <a:ext cx="417396" cy="342902"/>
          </a:xfrm>
          <a:prstGeom prst="rect">
            <a:avLst/>
          </a:prstGeom>
          <a:ln w="25400">
            <a:solidFill>
              <a:srgbClr val="E32DA7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2" name="RIBF : &gt;100 more intensities than anywhere else…"/>
          <p:cNvSpPr/>
          <p:nvPr/>
        </p:nvSpPr>
        <p:spPr>
          <a:xfrm>
            <a:off x="180236" y="1742894"/>
            <a:ext cx="4307541" cy="52059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8575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400" b="1"/>
            </a:pPr>
            <a:r>
              <a:t>RIBF : &gt;100 more intensities than anywhere else </a:t>
            </a:r>
          </a:p>
          <a:p>
            <a:pPr>
              <a:defRPr sz="1400" b="1"/>
            </a:pPr>
            <a:r>
              <a:t>Opened new opportunities in the recent years</a:t>
            </a:r>
          </a:p>
        </p:txBody>
      </p:sp>
      <p:sp>
        <p:nvSpPr>
          <p:cNvPr id="263" name="27.03.2019  l  A03, SFB workshop    |   A. Obertelli      l  TU Darmstadt                  l  2"/>
          <p:cNvSpPr/>
          <p:nvPr/>
        </p:nvSpPr>
        <p:spPr>
          <a:xfrm>
            <a:off x="258498" y="6488898"/>
            <a:ext cx="5816659" cy="22698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r>
              <a:t>27.03.2019  l  A03, SFB workshop    |   A. Obertelli      l  TU Darmstadt                  l  2               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 3"/>
          <p:cNvSpPr/>
          <p:nvPr/>
        </p:nvSpPr>
        <p:spPr>
          <a:xfrm>
            <a:off x="1331201" y="2015981"/>
            <a:ext cx="720083" cy="2160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66" name="Rectangle 5"/>
          <p:cNvSpPr/>
          <p:nvPr/>
        </p:nvSpPr>
        <p:spPr>
          <a:xfrm>
            <a:off x="1691240" y="2232006"/>
            <a:ext cx="567682" cy="27126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67" name="Rectangle 6"/>
          <p:cNvSpPr/>
          <p:nvPr/>
        </p:nvSpPr>
        <p:spPr>
          <a:xfrm>
            <a:off x="2195297" y="2214214"/>
            <a:ext cx="855713" cy="27126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68" name="Rectangle 7"/>
          <p:cNvSpPr/>
          <p:nvPr/>
        </p:nvSpPr>
        <p:spPr>
          <a:xfrm rot="19052922">
            <a:off x="1958657" y="2202925"/>
            <a:ext cx="855714" cy="27126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69" name="ZoneTexte 38"/>
          <p:cNvSpPr/>
          <p:nvPr/>
        </p:nvSpPr>
        <p:spPr>
          <a:xfrm>
            <a:off x="2701461" y="2858364"/>
            <a:ext cx="917534" cy="31339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/>
            </a:lvl1pPr>
          </a:lstStyle>
          <a:p>
            <a:r>
              <a:t>2560(30)</a:t>
            </a:r>
          </a:p>
        </p:txBody>
      </p:sp>
      <p:sp>
        <p:nvSpPr>
          <p:cNvPr id="270" name="Rectangle 10"/>
          <p:cNvSpPr/>
          <p:nvPr/>
        </p:nvSpPr>
        <p:spPr>
          <a:xfrm>
            <a:off x="2699354" y="2808070"/>
            <a:ext cx="1080122" cy="41398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71" name="Rectangle 12"/>
          <p:cNvSpPr/>
          <p:nvPr/>
        </p:nvSpPr>
        <p:spPr>
          <a:xfrm>
            <a:off x="1331201" y="2015981"/>
            <a:ext cx="720083" cy="2160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72" name="Rectangle 13"/>
          <p:cNvSpPr/>
          <p:nvPr/>
        </p:nvSpPr>
        <p:spPr>
          <a:xfrm>
            <a:off x="1576942" y="2232006"/>
            <a:ext cx="567680" cy="27126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73" name="Rectangle 18"/>
          <p:cNvSpPr/>
          <p:nvPr/>
        </p:nvSpPr>
        <p:spPr>
          <a:xfrm>
            <a:off x="1763564" y="2268488"/>
            <a:ext cx="567681" cy="27126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74" name="Line"/>
          <p:cNvSpPr/>
          <p:nvPr/>
        </p:nvSpPr>
        <p:spPr>
          <a:xfrm flipH="1">
            <a:off x="1509684" y="3437957"/>
            <a:ext cx="152402" cy="330202"/>
          </a:xfrm>
          <a:prstGeom prst="line">
            <a:avLst/>
          </a:prstGeom>
          <a:ln w="38100">
            <a:solidFill>
              <a:schemeClr val="accent3">
                <a:lumOff val="44000"/>
              </a:schemeClr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5" name="Line"/>
          <p:cNvSpPr/>
          <p:nvPr/>
        </p:nvSpPr>
        <p:spPr>
          <a:xfrm flipV="1">
            <a:off x="1578906" y="3451385"/>
            <a:ext cx="2" cy="296666"/>
          </a:xfrm>
          <a:prstGeom prst="line">
            <a:avLst/>
          </a:prstGeom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6" name="Title 1"/>
          <p:cNvSpPr>
            <a:spLocks noGrp="1"/>
          </p:cNvSpPr>
          <p:nvPr>
            <p:ph type="title"/>
          </p:nvPr>
        </p:nvSpPr>
        <p:spPr>
          <a:xfrm>
            <a:off x="358773" y="488950"/>
            <a:ext cx="6988179" cy="838200"/>
          </a:xfrm>
          <a:prstGeom prst="rect">
            <a:avLst/>
          </a:prstGeom>
        </p:spPr>
        <p:txBody>
          <a:bodyPr/>
          <a:lstStyle/>
          <a:p>
            <a:r>
              <a:t>Highlight: </a:t>
            </a:r>
            <a:r>
              <a:rPr baseline="30000"/>
              <a:t>78</a:t>
            </a:r>
            <a:r>
              <a:t>Ni, doubly magic but…</a:t>
            </a:r>
          </a:p>
        </p:txBody>
      </p:sp>
      <p:pic>
        <p:nvPicPr>
          <p:cNvPr id="277" name="コンテンツ プレースホルダー 7" descr="コンテンツ プレースホルダー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9990" y="1694874"/>
            <a:ext cx="4112529" cy="38164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3" name="Grouper 26"/>
          <p:cNvGrpSpPr/>
          <p:nvPr/>
        </p:nvGrpSpPr>
        <p:grpSpPr>
          <a:xfrm>
            <a:off x="1317087" y="3182220"/>
            <a:ext cx="1834427" cy="2336640"/>
            <a:chOff x="-2" y="0"/>
            <a:chExt cx="1834425" cy="2336638"/>
          </a:xfrm>
        </p:grpSpPr>
        <p:grpSp>
          <p:nvGrpSpPr>
            <p:cNvPr id="280" name="Rectangle 6"/>
            <p:cNvGrpSpPr/>
            <p:nvPr/>
          </p:nvGrpSpPr>
          <p:grpSpPr>
            <a:xfrm>
              <a:off x="-3" y="-1"/>
              <a:ext cx="1766914" cy="2336640"/>
              <a:chOff x="-1" y="0"/>
              <a:chExt cx="1766912" cy="2336638"/>
            </a:xfrm>
          </p:grpSpPr>
          <p:sp>
            <p:nvSpPr>
              <p:cNvPr id="278" name="Rectangle"/>
              <p:cNvSpPr/>
              <p:nvPr/>
            </p:nvSpPr>
            <p:spPr>
              <a:xfrm>
                <a:off x="-2" y="-1"/>
                <a:ext cx="1766914" cy="2336640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79" name="0+1"/>
              <p:cNvSpPr/>
              <p:nvPr/>
            </p:nvSpPr>
            <p:spPr>
              <a:xfrm>
                <a:off x="0" y="1076232"/>
                <a:ext cx="1766911" cy="350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lvl1pPr>
              </a:lstStyle>
              <a:p>
                <a:r>
                  <a:t>0+1</a:t>
                </a:r>
              </a:p>
            </p:txBody>
          </p:sp>
        </p:grpSp>
        <p:sp>
          <p:nvSpPr>
            <p:cNvPr id="281" name="Connecteur droit 3"/>
            <p:cNvSpPr/>
            <p:nvPr/>
          </p:nvSpPr>
          <p:spPr>
            <a:xfrm flipH="1">
              <a:off x="368869" y="2182454"/>
              <a:ext cx="537102" cy="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2" name="Connecteur droit 14"/>
            <p:cNvSpPr/>
            <p:nvPr/>
          </p:nvSpPr>
          <p:spPr>
            <a:xfrm flipH="1">
              <a:off x="362394" y="1184982"/>
              <a:ext cx="537102" cy="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Connecteur droit 15"/>
            <p:cNvSpPr/>
            <p:nvPr/>
          </p:nvSpPr>
          <p:spPr>
            <a:xfrm flipH="1">
              <a:off x="982699" y="1031524"/>
              <a:ext cx="537102" cy="2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Connecteur droit avec flèche 5"/>
            <p:cNvSpPr/>
            <p:nvPr/>
          </p:nvSpPr>
          <p:spPr>
            <a:xfrm flipH="1">
              <a:off x="599055" y="1184982"/>
              <a:ext cx="2" cy="99747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5" name="Connecteur droit avec flèche 16"/>
            <p:cNvSpPr/>
            <p:nvPr/>
          </p:nvSpPr>
          <p:spPr>
            <a:xfrm flipH="1">
              <a:off x="675784" y="1031524"/>
              <a:ext cx="613831" cy="1150932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6" name="ZoneTexte 19"/>
            <p:cNvSpPr/>
            <p:nvPr/>
          </p:nvSpPr>
          <p:spPr>
            <a:xfrm>
              <a:off x="30191" y="2003099"/>
              <a:ext cx="324714" cy="2932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sz="1200"/>
              </a:pPr>
              <a:r>
                <a:t>0</a:t>
              </a:r>
              <a:r>
                <a:rPr baseline="-25000"/>
                <a:t>1</a:t>
              </a:r>
              <a:r>
                <a:rPr baseline="30000"/>
                <a:t>+</a:t>
              </a:r>
            </a:p>
          </p:txBody>
        </p:sp>
        <p:sp>
          <p:nvSpPr>
            <p:cNvPr id="287" name="ZoneTexte 20"/>
            <p:cNvSpPr/>
            <p:nvPr/>
          </p:nvSpPr>
          <p:spPr>
            <a:xfrm>
              <a:off x="1504288" y="871593"/>
              <a:ext cx="324715" cy="293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sz="1200">
                  <a:solidFill>
                    <a:srgbClr val="FF0000"/>
                  </a:solidFill>
                </a:defRPr>
              </a:pPr>
              <a:r>
                <a:t>2</a:t>
              </a:r>
              <a:r>
                <a:rPr baseline="-25000"/>
                <a:t>2</a:t>
              </a:r>
              <a:r>
                <a:rPr baseline="30000"/>
                <a:t>+</a:t>
              </a:r>
            </a:p>
          </p:txBody>
        </p:sp>
        <p:sp>
          <p:nvSpPr>
            <p:cNvPr id="288" name="ZoneTexte 21"/>
            <p:cNvSpPr/>
            <p:nvPr/>
          </p:nvSpPr>
          <p:spPr>
            <a:xfrm>
              <a:off x="30191" y="1012101"/>
              <a:ext cx="324714" cy="293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sz="1200"/>
              </a:pPr>
              <a:r>
                <a:t>2</a:t>
              </a:r>
              <a:r>
                <a:rPr baseline="-25000"/>
                <a:t>1</a:t>
              </a:r>
              <a:r>
                <a:rPr baseline="30000"/>
                <a:t>+</a:t>
              </a:r>
            </a:p>
          </p:txBody>
        </p:sp>
        <p:sp>
          <p:nvSpPr>
            <p:cNvPr id="289" name="ZoneTexte 22"/>
            <p:cNvSpPr/>
            <p:nvPr/>
          </p:nvSpPr>
          <p:spPr>
            <a:xfrm>
              <a:off x="63483" y="589612"/>
              <a:ext cx="1058712" cy="492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1400"/>
              </a:pPr>
              <a:r>
                <a:t>« normal »</a:t>
              </a:r>
            </a:p>
            <a:p>
              <a:pPr algn="ctr">
                <a:defRPr sz="1400"/>
              </a:pPr>
              <a:r>
                <a:t>spherical</a:t>
              </a:r>
            </a:p>
          </p:txBody>
        </p:sp>
        <p:sp>
          <p:nvSpPr>
            <p:cNvPr id="290" name="ZoneTexte 23"/>
            <p:cNvSpPr/>
            <p:nvPr/>
          </p:nvSpPr>
          <p:spPr>
            <a:xfrm>
              <a:off x="712437" y="90361"/>
              <a:ext cx="1121987" cy="492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1400">
                  <a:solidFill>
                    <a:srgbClr val="FF0000"/>
                  </a:solidFill>
                </a:defRPr>
              </a:pPr>
              <a:r>
                <a:t>« intruder »</a:t>
              </a:r>
            </a:p>
            <a:p>
              <a:pPr algn="ctr">
                <a:defRPr sz="1400">
                  <a:solidFill>
                    <a:srgbClr val="FF0000"/>
                  </a:solidFill>
                </a:defRPr>
              </a:pPr>
              <a:r>
                <a:t>deformed</a:t>
              </a:r>
            </a:p>
          </p:txBody>
        </p:sp>
        <p:sp>
          <p:nvSpPr>
            <p:cNvPr id="291" name="ZoneTexte 24"/>
            <p:cNvSpPr/>
            <p:nvPr/>
          </p:nvSpPr>
          <p:spPr>
            <a:xfrm>
              <a:off x="973079" y="1568625"/>
              <a:ext cx="614938" cy="226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000">
                  <a:solidFill>
                    <a:srgbClr val="FF0000"/>
                  </a:solidFill>
                </a:defRPr>
              </a:lvl1pPr>
            </a:lstStyle>
            <a:p>
              <a:r>
                <a:t>2.9 MeV</a:t>
              </a:r>
            </a:p>
          </p:txBody>
        </p:sp>
        <p:sp>
          <p:nvSpPr>
            <p:cNvPr id="292" name="ZoneTexte 25"/>
            <p:cNvSpPr/>
            <p:nvPr/>
          </p:nvSpPr>
          <p:spPr>
            <a:xfrm>
              <a:off x="461447" y="1152081"/>
              <a:ext cx="844016" cy="226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000"/>
              </a:lvl1pPr>
            </a:lstStyle>
            <a:p>
              <a:r>
                <a:t>2.6 MeV</a:t>
              </a:r>
            </a:p>
          </p:txBody>
        </p:sp>
      </p:grpSp>
      <p:sp>
        <p:nvSpPr>
          <p:cNvPr id="294" name="Rectangle 24"/>
          <p:cNvSpPr/>
          <p:nvPr/>
        </p:nvSpPr>
        <p:spPr>
          <a:xfrm>
            <a:off x="5740582" y="2357534"/>
            <a:ext cx="495674" cy="43281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95" name="Rectangle 25"/>
          <p:cNvSpPr/>
          <p:nvPr/>
        </p:nvSpPr>
        <p:spPr>
          <a:xfrm>
            <a:off x="5892982" y="2395752"/>
            <a:ext cx="1423394" cy="22857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96" name="Rectangle 26"/>
          <p:cNvSpPr/>
          <p:nvPr/>
        </p:nvSpPr>
        <p:spPr>
          <a:xfrm rot="19162619">
            <a:off x="6145148" y="2461447"/>
            <a:ext cx="805634" cy="20022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97" name="ZoneTexte 39"/>
          <p:cNvSpPr/>
          <p:nvPr/>
        </p:nvSpPr>
        <p:spPr>
          <a:xfrm>
            <a:off x="6690576" y="2526694"/>
            <a:ext cx="917534" cy="31339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/>
            </a:lvl1pPr>
          </a:lstStyle>
          <a:p>
            <a:r>
              <a:t>2560(30)</a:t>
            </a:r>
          </a:p>
        </p:txBody>
      </p:sp>
      <p:sp>
        <p:nvSpPr>
          <p:cNvPr id="298" name="ZoneTexte 40"/>
          <p:cNvSpPr/>
          <p:nvPr/>
        </p:nvSpPr>
        <p:spPr>
          <a:xfrm>
            <a:off x="6842976" y="2832006"/>
            <a:ext cx="917534" cy="31339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/>
            </a:lvl1pPr>
          </a:lstStyle>
          <a:p>
            <a:r>
              <a:t>2920(40)</a:t>
            </a:r>
          </a:p>
        </p:txBody>
      </p:sp>
      <p:sp>
        <p:nvSpPr>
          <p:cNvPr id="299" name="ZoneTexte 51"/>
          <p:cNvSpPr/>
          <p:nvPr/>
        </p:nvSpPr>
        <p:spPr>
          <a:xfrm>
            <a:off x="6956334" y="1798820"/>
            <a:ext cx="1175106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baseline="30000"/>
            </a:pPr>
            <a:r>
              <a:t>80</a:t>
            </a:r>
            <a:r>
              <a:rPr baseline="0"/>
              <a:t>Zn(p,3p)</a:t>
            </a:r>
          </a:p>
        </p:txBody>
      </p:sp>
      <p:sp>
        <p:nvSpPr>
          <p:cNvPr id="300" name="Rectangle 37"/>
          <p:cNvSpPr/>
          <p:nvPr/>
        </p:nvSpPr>
        <p:spPr>
          <a:xfrm>
            <a:off x="5228142" y="1845608"/>
            <a:ext cx="648074" cy="27126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01" name="Rectangle 38"/>
          <p:cNvSpPr/>
          <p:nvPr/>
        </p:nvSpPr>
        <p:spPr>
          <a:xfrm>
            <a:off x="5444166" y="2153296"/>
            <a:ext cx="720082" cy="27126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02" name="Rectangle 41"/>
          <p:cNvSpPr/>
          <p:nvPr/>
        </p:nvSpPr>
        <p:spPr>
          <a:xfrm>
            <a:off x="6732240" y="6467959"/>
            <a:ext cx="216026" cy="2160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03" name="Rectangle 43"/>
          <p:cNvSpPr/>
          <p:nvPr/>
        </p:nvSpPr>
        <p:spPr>
          <a:xfrm>
            <a:off x="7705452" y="6381327"/>
            <a:ext cx="1222159" cy="46969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04" name="First indication for a possible disappearance of the N=50 major shell closure “beyond” 78Ni…"/>
          <p:cNvSpPr/>
          <p:nvPr/>
        </p:nvSpPr>
        <p:spPr>
          <a:xfrm>
            <a:off x="259005" y="5727362"/>
            <a:ext cx="8271198" cy="518253"/>
          </a:xfrm>
          <a:prstGeom prst="rect">
            <a:avLst/>
          </a:prstGeom>
          <a:solidFill>
            <a:schemeClr val="accent5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/>
            </a:pPr>
            <a:r>
              <a:t>First indication for a possible disappearance of the N=50 major shell closure “beyond” </a:t>
            </a:r>
            <a:r>
              <a:rPr baseline="31999"/>
              <a:t>78</a:t>
            </a:r>
            <a:r>
              <a:t>Ni</a:t>
            </a:r>
          </a:p>
          <a:p>
            <a:pPr>
              <a:defRPr sz="1200"/>
            </a:pPr>
            <a:r>
              <a:t>In agreement with predictions from F. Nowacki </a:t>
            </a:r>
            <a:r>
              <a:rPr i="1"/>
              <a:t>et al.,</a:t>
            </a:r>
            <a:r>
              <a:t> PRL 117 (2016)</a:t>
            </a:r>
          </a:p>
        </p:txBody>
      </p:sp>
      <p:sp>
        <p:nvSpPr>
          <p:cNvPr id="305" name="ZoneTexte 14"/>
          <p:cNvSpPr/>
          <p:nvPr/>
        </p:nvSpPr>
        <p:spPr>
          <a:xfrm>
            <a:off x="288057" y="1487486"/>
            <a:ext cx="3843756" cy="1508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buSzPct val="100000"/>
              <a:buChar char="▪"/>
              <a:defRPr sz="1400"/>
            </a:pPr>
            <a:r>
              <a:t> R. Taniuchi et al.</a:t>
            </a:r>
            <a:r>
              <a:rPr i="1"/>
              <a:t>,</a:t>
            </a:r>
            <a:r>
              <a:t> </a:t>
            </a:r>
            <a:r>
              <a:rPr b="1">
                <a:solidFill>
                  <a:srgbClr val="F810AF"/>
                </a:solidFill>
              </a:rPr>
              <a:t>accepted</a:t>
            </a:r>
            <a:r>
              <a:t> in Nature (2019)</a:t>
            </a:r>
          </a:p>
          <a:p>
            <a:pPr>
              <a:buSzPct val="100000"/>
              <a:buChar char="▪"/>
              <a:defRPr sz="1400"/>
            </a:pPr>
            <a:r>
              <a:t> spectroscopy of </a:t>
            </a:r>
            <a:r>
              <a:rPr baseline="31999"/>
              <a:t>78</a:t>
            </a:r>
            <a:r>
              <a:t>Ni from (p,2p) and (p,3p)</a:t>
            </a:r>
          </a:p>
          <a:p>
            <a:pPr>
              <a:buSzPct val="100000"/>
              <a:buChar char="▪"/>
              <a:defRPr sz="1400"/>
            </a:pPr>
            <a:endParaRPr/>
          </a:p>
          <a:p>
            <a:pPr>
              <a:buSzPct val="100000"/>
              <a:buChar char="▪"/>
              <a:defRPr sz="1400"/>
            </a:pPr>
            <a:r>
              <a:t> </a:t>
            </a:r>
            <a:r>
              <a:rPr b="1">
                <a:solidFill>
                  <a:srgbClr val="F61FA3"/>
                </a:solidFill>
              </a:rPr>
              <a:t>collaboration with A04</a:t>
            </a:r>
            <a:r>
              <a:t> (IM-SRG, Schwenk)</a:t>
            </a:r>
          </a:p>
          <a:p>
            <a:pPr>
              <a:buSzPct val="100000"/>
              <a:buChar char="▪"/>
              <a:defRPr sz="1400"/>
            </a:pPr>
            <a:r>
              <a:t> </a:t>
            </a:r>
            <a:r>
              <a:rPr b="1">
                <a:solidFill>
                  <a:srgbClr val="FA45B2"/>
                </a:solidFill>
              </a:rPr>
              <a:t>press release</a:t>
            </a:r>
            <a:r>
              <a:t> in preparation at RIKEN, CEA,</a:t>
            </a:r>
          </a:p>
          <a:p>
            <a:pPr>
              <a:defRPr sz="1400"/>
            </a:pPr>
            <a:r>
              <a:t>  and TU Darmstadt</a:t>
            </a:r>
          </a:p>
          <a:p>
            <a:pPr>
              <a:buSzPct val="100000"/>
              <a:buChar char="▪"/>
              <a:defRPr sz="1400"/>
            </a:pPr>
            <a:r>
              <a:t> publication expected in May 2019</a:t>
            </a:r>
          </a:p>
        </p:txBody>
      </p:sp>
      <p:sp>
        <p:nvSpPr>
          <p:cNvPr id="306" name="27.03.2019  l  A03, SFB workshop    |   A. Obertelli      l  TU Darmstadt                  l  3"/>
          <p:cNvSpPr/>
          <p:nvPr/>
        </p:nvSpPr>
        <p:spPr>
          <a:xfrm>
            <a:off x="258498" y="6488898"/>
            <a:ext cx="5816659" cy="22698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r>
              <a:t>27.03.2019  l  A03, SFB workshop    |   A. Obertelli      l  TU Darmstadt                  l  3               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41"/>
          <p:cNvSpPr/>
          <p:nvPr/>
        </p:nvSpPr>
        <p:spPr>
          <a:xfrm>
            <a:off x="6732240" y="6467959"/>
            <a:ext cx="216026" cy="2160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09" name="Rectangle 43"/>
          <p:cNvSpPr/>
          <p:nvPr/>
        </p:nvSpPr>
        <p:spPr>
          <a:xfrm>
            <a:off x="7705452" y="6381327"/>
            <a:ext cx="1222159" cy="46969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10" name="Title 1"/>
          <p:cNvSpPr>
            <a:spLocks noGrp="1"/>
          </p:cNvSpPr>
          <p:nvPr>
            <p:ph type="title"/>
          </p:nvPr>
        </p:nvSpPr>
        <p:spPr>
          <a:xfrm>
            <a:off x="358773" y="488950"/>
            <a:ext cx="6642121" cy="838200"/>
          </a:xfrm>
          <a:prstGeom prst="rect">
            <a:avLst/>
          </a:prstGeom>
        </p:spPr>
        <p:txBody>
          <a:bodyPr/>
          <a:lstStyle/>
          <a:p>
            <a:r>
              <a:t>Highlight: </a:t>
            </a:r>
            <a:r>
              <a:rPr baseline="31999"/>
              <a:t>52</a:t>
            </a:r>
            <a:r>
              <a:t>Ar, shell closure at N=34</a:t>
            </a:r>
          </a:p>
        </p:txBody>
      </p:sp>
      <p:pic>
        <p:nvPicPr>
          <p:cNvPr id="311" name="ar_e2_final.pdf" descr="ar_e2_f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0258" y="2784475"/>
            <a:ext cx="4421556" cy="3485776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27.03.2019  l  A03, SFB workshop    |   A. Obertelli      l  TU Darmstadt                  l  4"/>
          <p:cNvSpPr/>
          <p:nvPr/>
        </p:nvSpPr>
        <p:spPr>
          <a:xfrm>
            <a:off x="258498" y="6488898"/>
            <a:ext cx="5816659" cy="22698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r>
              <a:t>27.03.2019  l  A03, SFB workshop    |   A. Obertelli      l  TU Darmstadt                  l  4                            </a:t>
            </a:r>
          </a:p>
        </p:txBody>
      </p:sp>
      <p:pic>
        <p:nvPicPr>
          <p:cNvPr id="313" name="gamma_0kev_new.pdf" descr="gamma_0kev_new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575" y="3281676"/>
            <a:ext cx="4352114" cy="2793952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53K(p,2p)52Ar at 210 MeV/nucleon, 1.0 pps…"/>
          <p:cNvSpPr/>
          <p:nvPr/>
        </p:nvSpPr>
        <p:spPr>
          <a:xfrm>
            <a:off x="467288" y="1537545"/>
            <a:ext cx="7105106" cy="1111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buSzPct val="100000"/>
              <a:buChar char="▪"/>
              <a:defRPr sz="1400"/>
            </a:pPr>
            <a:r>
              <a:t> </a:t>
            </a:r>
            <a:r>
              <a:rPr baseline="31999"/>
              <a:t>53</a:t>
            </a:r>
            <a:r>
              <a:t>K(p,2p)</a:t>
            </a:r>
            <a:r>
              <a:rPr baseline="31999"/>
              <a:t>52</a:t>
            </a:r>
            <a:r>
              <a:t>Ar at 210 MeV/nucleon, 1.0 pps</a:t>
            </a:r>
            <a:endParaRPr b="1"/>
          </a:p>
          <a:p>
            <a:pPr>
              <a:buSzPct val="100000"/>
              <a:buChar char="▪"/>
              <a:defRPr sz="1400" b="1"/>
            </a:pPr>
            <a:r>
              <a:t> </a:t>
            </a:r>
            <a:r>
              <a:rPr b="0"/>
              <a:t>Local maximum 2</a:t>
            </a:r>
            <a:r>
              <a:rPr b="0" baseline="31999"/>
              <a:t>+</a:t>
            </a:r>
            <a:r>
              <a:rPr b="0"/>
              <a:t> energy for </a:t>
            </a:r>
            <a:r>
              <a:rPr b="0" baseline="31999"/>
              <a:t>52</a:t>
            </a:r>
            <a:r>
              <a:rPr b="0"/>
              <a:t>Ar, confirmation of N=34 magic character</a:t>
            </a:r>
          </a:p>
          <a:p>
            <a:pPr>
              <a:buSzPct val="100000"/>
              <a:buChar char="▪"/>
              <a:defRPr sz="1400"/>
            </a:pPr>
            <a:r>
              <a:t> Large prediction spread from theory</a:t>
            </a:r>
          </a:p>
          <a:p>
            <a:pPr>
              <a:buSzPct val="100000"/>
              <a:buChar char="▪"/>
              <a:defRPr sz="1400"/>
            </a:pPr>
            <a:r>
              <a:t> </a:t>
            </a:r>
            <a:r>
              <a:rPr b="1">
                <a:solidFill>
                  <a:srgbClr val="F50AA5"/>
                </a:solidFill>
              </a:rPr>
              <a:t>c</a:t>
            </a:r>
            <a:r>
              <a:rPr b="1">
                <a:solidFill>
                  <a:srgbClr val="FA0FA3"/>
                </a:solidFill>
              </a:rPr>
              <a:t>ollaboration with A04</a:t>
            </a:r>
            <a:r>
              <a:t> (Schwenk)</a:t>
            </a:r>
          </a:p>
          <a:p>
            <a:pPr>
              <a:buSzPct val="100000"/>
              <a:buChar char="▪"/>
              <a:defRPr sz="1400"/>
            </a:pPr>
            <a:r>
              <a:t> </a:t>
            </a:r>
            <a:r>
              <a:rPr b="1">
                <a:solidFill>
                  <a:srgbClr val="F619A6"/>
                </a:solidFill>
              </a:rPr>
              <a:t>Published</a:t>
            </a:r>
            <a:r>
              <a:t> in February 2019: H. Liu </a:t>
            </a:r>
            <a:r>
              <a:rPr i="1"/>
              <a:t>et al.,</a:t>
            </a:r>
            <a:r>
              <a:t> Physical Review Letters  122, 072502 (2019)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Highlight: pairing in (p,2p), (p,pn) cross sections"/>
          <p:cNvSpPr>
            <a:spLocks noGrp="1"/>
          </p:cNvSpPr>
          <p:nvPr>
            <p:ph type="title"/>
          </p:nvPr>
        </p:nvSpPr>
        <p:spPr>
          <a:xfrm>
            <a:off x="158750" y="488950"/>
            <a:ext cx="7200901" cy="838200"/>
          </a:xfrm>
          <a:prstGeom prst="rect">
            <a:avLst/>
          </a:prstGeom>
        </p:spPr>
        <p:txBody>
          <a:bodyPr/>
          <a:lstStyle/>
          <a:p>
            <a:r>
              <a:t>Highlight: pairing in (p,2p), (p,pn) cross sections</a:t>
            </a:r>
          </a:p>
        </p:txBody>
      </p:sp>
      <p:sp>
        <p:nvSpPr>
          <p:cNvPr id="317" name="Square"/>
          <p:cNvSpPr/>
          <p:nvPr/>
        </p:nvSpPr>
        <p:spPr>
          <a:xfrm>
            <a:off x="6732240" y="6467959"/>
            <a:ext cx="216026" cy="2160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18" name="Rectangle"/>
          <p:cNvSpPr/>
          <p:nvPr/>
        </p:nvSpPr>
        <p:spPr>
          <a:xfrm>
            <a:off x="7705452" y="6381327"/>
            <a:ext cx="1222159" cy="46969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19" name="27.03.2019  l  A03, SFB workshop    |   A. Obertelli      l  TU Darmstadt                  l  5"/>
          <p:cNvSpPr/>
          <p:nvPr/>
        </p:nvSpPr>
        <p:spPr>
          <a:xfrm>
            <a:off x="258498" y="6488898"/>
            <a:ext cx="5816659" cy="22698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r>
              <a:t>27.03.2019  l  A03, SFB workshop    |   A. Obertelli      l  TU Darmstadt                  l  5                            </a:t>
            </a:r>
          </a:p>
        </p:txBody>
      </p:sp>
      <p:sp>
        <p:nvSpPr>
          <p:cNvPr id="320" name="one-proton and one-neutron removal cross sections at about 200 MeV/nucleon…"/>
          <p:cNvSpPr/>
          <p:nvPr/>
        </p:nvSpPr>
        <p:spPr>
          <a:xfrm>
            <a:off x="264088" y="1479550"/>
            <a:ext cx="6473343" cy="131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buSzPct val="100000"/>
              <a:buChar char="▪"/>
              <a:defRPr sz="1400"/>
            </a:pPr>
            <a:r>
              <a:t> one-proton and one-neutron removal cross sections at about 200 MeV/nucleon</a:t>
            </a:r>
          </a:p>
          <a:p>
            <a:pPr>
              <a:buSzPct val="100000"/>
              <a:buChar char="▪"/>
              <a:defRPr sz="1400"/>
            </a:pPr>
            <a:r>
              <a:t> 55 new inclusive cross sections</a:t>
            </a:r>
            <a:endParaRPr b="1"/>
          </a:p>
          <a:p>
            <a:pPr>
              <a:buSzPct val="100000"/>
              <a:buChar char="▪"/>
              <a:defRPr sz="1400" b="1"/>
            </a:pPr>
            <a:r>
              <a:t> </a:t>
            </a:r>
            <a:r>
              <a:rPr b="0"/>
              <a:t>odd-even effects observed in both (p,2p), no staggering in (p,pn)</a:t>
            </a:r>
          </a:p>
          <a:p>
            <a:pPr>
              <a:buSzPct val="100000"/>
              <a:buChar char="▪"/>
              <a:defRPr sz="1400"/>
            </a:pPr>
            <a:r>
              <a:t> comparison to intra-nuclear cascade model (INCL)</a:t>
            </a:r>
          </a:p>
          <a:p>
            <a:pPr>
              <a:buSzPct val="100000"/>
              <a:buChar char="▪"/>
              <a:defRPr sz="1400"/>
            </a:pPr>
            <a:r>
              <a:t> prominent role of pairing correlations evidenced</a:t>
            </a:r>
          </a:p>
          <a:p>
            <a:pPr>
              <a:buSzPct val="100000"/>
              <a:buChar char="▪"/>
              <a:defRPr sz="1400"/>
            </a:pPr>
            <a:r>
              <a:t> </a:t>
            </a:r>
            <a:r>
              <a:rPr b="1">
                <a:solidFill>
                  <a:srgbClr val="F619A6"/>
                </a:solidFill>
              </a:rPr>
              <a:t>Accepted</a:t>
            </a:r>
            <a:r>
              <a:t> in March 2019: N. Paul, AO </a:t>
            </a:r>
            <a:r>
              <a:rPr i="1"/>
              <a:t>et al.,</a:t>
            </a:r>
            <a:r>
              <a:t> PRL (2019)</a:t>
            </a:r>
          </a:p>
        </p:txBody>
      </p:sp>
      <p:pic>
        <p:nvPicPr>
          <p:cNvPr id="321" name="Plot_p2p.png" descr="Plot_p2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770" y="2947269"/>
            <a:ext cx="3198607" cy="3326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Plot_ppn.png" descr="Plot_pp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1616" y="2910820"/>
            <a:ext cx="3267502" cy="3326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Plot_channels.png" descr="Plot_channel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71740" y="1783232"/>
            <a:ext cx="3389991" cy="9478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wo-nucleon removal mechanism"/>
          <p:cNvSpPr>
            <a:spLocks noGrp="1"/>
          </p:cNvSpPr>
          <p:nvPr>
            <p:ph type="title"/>
          </p:nvPr>
        </p:nvSpPr>
        <p:spPr>
          <a:xfrm>
            <a:off x="358773" y="488950"/>
            <a:ext cx="6642121" cy="838200"/>
          </a:xfrm>
          <a:prstGeom prst="rect">
            <a:avLst/>
          </a:prstGeom>
        </p:spPr>
        <p:txBody>
          <a:bodyPr/>
          <a:lstStyle/>
          <a:p>
            <a:r>
              <a:t>Two-nucleon removal mechanism</a:t>
            </a:r>
          </a:p>
        </p:txBody>
      </p:sp>
      <p:sp>
        <p:nvSpPr>
          <p:cNvPr id="326" name="Square"/>
          <p:cNvSpPr/>
          <p:nvPr/>
        </p:nvSpPr>
        <p:spPr>
          <a:xfrm>
            <a:off x="6732240" y="6467959"/>
            <a:ext cx="216026" cy="2160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27" name="Rectangle"/>
          <p:cNvSpPr/>
          <p:nvPr/>
        </p:nvSpPr>
        <p:spPr>
          <a:xfrm>
            <a:off x="7705452" y="6381327"/>
            <a:ext cx="1222159" cy="46969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28" name="Courtesy A. Frotscher"/>
          <p:cNvSpPr/>
          <p:nvPr/>
        </p:nvSpPr>
        <p:spPr>
          <a:xfrm>
            <a:off x="7200757" y="6081043"/>
            <a:ext cx="1587997" cy="274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Courtesy A. Frotscher</a:t>
            </a:r>
          </a:p>
        </p:txBody>
      </p:sp>
      <p:sp>
        <p:nvSpPr>
          <p:cNvPr id="329" name="27.03.2019  l  A03, SFB workshop    |   A. Obertelli      l  TU Darmstadt                  l  6"/>
          <p:cNvSpPr/>
          <p:nvPr/>
        </p:nvSpPr>
        <p:spPr>
          <a:xfrm>
            <a:off x="258498" y="6488898"/>
            <a:ext cx="5816659" cy="22698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r>
              <a:t>27.03.2019  l  A03, SFB workshop    |   A. Obertelli      l  TU Darmstadt                  l  6                            </a:t>
            </a:r>
          </a:p>
        </p:txBody>
      </p:sp>
      <p:sp>
        <p:nvSpPr>
          <p:cNvPr id="330" name="Understand the (p,3p) reaction mechanism…"/>
          <p:cNvSpPr/>
          <p:nvPr/>
        </p:nvSpPr>
        <p:spPr>
          <a:xfrm>
            <a:off x="335428" y="1571624"/>
            <a:ext cx="8357518" cy="1111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buSzPct val="100000"/>
              <a:buChar char="▪"/>
              <a:defRPr sz="1400"/>
            </a:pPr>
            <a:endParaRPr/>
          </a:p>
          <a:p>
            <a:pPr>
              <a:buSzPct val="100000"/>
              <a:buChar char="▪"/>
              <a:defRPr sz="1400"/>
            </a:pPr>
            <a:r>
              <a:t> Understand the (p,3p) reaction mechanism</a:t>
            </a:r>
          </a:p>
          <a:p>
            <a:pPr>
              <a:buSzPct val="100000"/>
              <a:buChar char="▪"/>
              <a:defRPr sz="1400" b="1">
                <a:solidFill>
                  <a:srgbClr val="FF1BB0"/>
                </a:solidFill>
              </a:defRPr>
            </a:pPr>
            <a:r>
              <a:t> PhD thesis of Axel Frotscher</a:t>
            </a:r>
          </a:p>
          <a:p>
            <a:pPr>
              <a:buSzPct val="100000"/>
              <a:buChar char="▪"/>
              <a:defRPr sz="1400"/>
            </a:pPr>
            <a:r>
              <a:t> Seastar 1 &amp;2 with MINOS: a unique data set</a:t>
            </a:r>
          </a:p>
          <a:p>
            <a:pPr>
              <a:buSzPct val="100000"/>
              <a:buChar char="▪"/>
              <a:defRPr sz="1400"/>
            </a:pPr>
            <a:r>
              <a:t> </a:t>
            </a:r>
            <a:r>
              <a:rPr b="1">
                <a:solidFill>
                  <a:srgbClr val="FF22BB"/>
                </a:solidFill>
              </a:rPr>
              <a:t>New Humboldt postdoctoral fellow </a:t>
            </a:r>
            <a:r>
              <a:t>from May 2019 (2 years):</a:t>
            </a:r>
            <a:r>
              <a:rPr b="1">
                <a:solidFill>
                  <a:srgbClr val="FF22BB"/>
                </a:solidFill>
              </a:rPr>
              <a:t> Dr. Mario Gomez</a:t>
            </a:r>
            <a:r>
              <a:t> (University of Sevilla)</a:t>
            </a:r>
          </a:p>
        </p:txBody>
      </p:sp>
      <p:pic>
        <p:nvPicPr>
          <p:cNvPr id="331" name="Csoverview.pdf" descr="Csoverview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0134" y="2981287"/>
            <a:ext cx="6108266" cy="31887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High resolution with Miniball at the RIBF"/>
          <p:cNvSpPr>
            <a:spLocks noGrp="1"/>
          </p:cNvSpPr>
          <p:nvPr>
            <p:ph type="title"/>
          </p:nvPr>
        </p:nvSpPr>
        <p:spPr>
          <a:xfrm>
            <a:off x="358773" y="488950"/>
            <a:ext cx="6642121" cy="838200"/>
          </a:xfrm>
          <a:prstGeom prst="rect">
            <a:avLst/>
          </a:prstGeom>
        </p:spPr>
        <p:txBody>
          <a:bodyPr/>
          <a:lstStyle/>
          <a:p>
            <a:r>
              <a:t>High resolution with Miniball at the RIBF</a:t>
            </a:r>
          </a:p>
        </p:txBody>
      </p:sp>
      <p:sp>
        <p:nvSpPr>
          <p:cNvPr id="334" name="Square"/>
          <p:cNvSpPr/>
          <p:nvPr/>
        </p:nvSpPr>
        <p:spPr>
          <a:xfrm>
            <a:off x="6732240" y="6467959"/>
            <a:ext cx="216026" cy="2160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35" name="Rectangle"/>
          <p:cNvSpPr/>
          <p:nvPr/>
        </p:nvSpPr>
        <p:spPr>
          <a:xfrm>
            <a:off x="7705452" y="6381327"/>
            <a:ext cx="1222159" cy="46969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36" name="27.03.2019  l  A03, SFB workshop    |   A. Obertelli      l  TU Darmstadt                  l  7"/>
          <p:cNvSpPr/>
          <p:nvPr/>
        </p:nvSpPr>
        <p:spPr>
          <a:xfrm>
            <a:off x="258498" y="6488898"/>
            <a:ext cx="5816659" cy="22698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r>
              <a:t>27.03.2019  l  A03, SFB workshop    |   A. Obertelli      l  TU Darmstadt                  l  7                            </a:t>
            </a:r>
          </a:p>
        </p:txBody>
      </p:sp>
      <p:sp>
        <p:nvSpPr>
          <p:cNvPr id="337" name="Two paths to follow after SEASTAR (MINOS + DALI2):…"/>
          <p:cNvSpPr/>
          <p:nvPr/>
        </p:nvSpPr>
        <p:spPr>
          <a:xfrm>
            <a:off x="419025" y="1593849"/>
            <a:ext cx="7809360" cy="212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buSzPct val="100000"/>
              <a:buChar char="▪"/>
              <a:defRPr sz="1400"/>
            </a:pPr>
            <a:r>
              <a:t> Two paths to follow after SEASTAR (MINOS + DALI2):</a:t>
            </a:r>
          </a:p>
          <a:p>
            <a:pPr lvl="2" indent="1371600">
              <a:defRPr sz="1400"/>
            </a:pPr>
            <a:r>
              <a:t>- high resolution (A03)</a:t>
            </a:r>
          </a:p>
          <a:p>
            <a:pPr marL="517348" lvl="2" indent="-166511">
              <a:buSzPct val="100000"/>
              <a:buChar char="-"/>
              <a:defRPr sz="1400"/>
            </a:pPr>
            <a:r>
              <a:t>particle + gamma spectroscopy (A08)</a:t>
            </a:r>
          </a:p>
          <a:p>
            <a:pPr>
              <a:defRPr sz="1400"/>
            </a:pPr>
            <a:endParaRPr/>
          </a:p>
          <a:p>
            <a:pPr>
              <a:buSzPct val="100000"/>
              <a:buChar char="▪"/>
              <a:defRPr sz="1400"/>
            </a:pPr>
            <a:r>
              <a:t> </a:t>
            </a:r>
            <a:r>
              <a:rPr b="1">
                <a:solidFill>
                  <a:srgbClr val="F30C9A"/>
                </a:solidFill>
              </a:rPr>
              <a:t>Miniball high-resolution array to be hosted at the RIBF in 2020-21 </a:t>
            </a:r>
            <a:r>
              <a:t>+ GRETINA-like modules</a:t>
            </a:r>
          </a:p>
          <a:p>
            <a:pPr lvl="1" indent="685800">
              <a:defRPr sz="1400"/>
            </a:pPr>
            <a:r>
              <a:t>- Energy resolution 2-5 % (sigma) compared to 10% for DALI2</a:t>
            </a:r>
          </a:p>
          <a:p>
            <a:pPr marL="126047" lvl="1" indent="-124460">
              <a:buSzPct val="100000"/>
              <a:buChar char="-"/>
              <a:defRPr sz="1400"/>
            </a:pPr>
            <a:r>
              <a:t>Photo peak efficiency about 10% compared to 30% for DALI2</a:t>
            </a:r>
          </a:p>
          <a:p>
            <a:pPr>
              <a:defRPr sz="1400"/>
            </a:pPr>
            <a:endParaRPr/>
          </a:p>
          <a:p>
            <a:pPr>
              <a:buSzPct val="100000"/>
              <a:buChar char="▪"/>
              <a:defRPr sz="1400"/>
            </a:pPr>
            <a:r>
              <a:t> Broad physics case from the collaboration</a:t>
            </a:r>
          </a:p>
          <a:p>
            <a:pPr>
              <a:buSzPct val="100000"/>
              <a:buChar char="▪"/>
              <a:defRPr sz="1400"/>
            </a:pPr>
            <a:r>
              <a:t> OUR interest within the SFB: high resolution spectroscopy of </a:t>
            </a:r>
            <a:r>
              <a:rPr baseline="31999"/>
              <a:t>78</a:t>
            </a:r>
            <a:r>
              <a:t>Ni, </a:t>
            </a:r>
            <a:r>
              <a:rPr baseline="31999"/>
              <a:t>79</a:t>
            </a:r>
            <a:r>
              <a:t>Cu and neighbours</a:t>
            </a:r>
          </a:p>
        </p:txBody>
      </p:sp>
      <p:pic>
        <p:nvPicPr>
          <p:cNvPr id="338" name="Screen Shot 2019-03-19 at 22.58.59.png" descr="Screen Shot 2019-03-19 at 22.58.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123" y="3886637"/>
            <a:ext cx="2374188" cy="2067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Screen Shot 2019-03-19 at 22.58.40.png" descr="Screen Shot 2019-03-19 at 22.58.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0393" y="3780273"/>
            <a:ext cx="5171326" cy="2484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r>
              <a:t>A03: Regions of Interest </a:t>
            </a:r>
          </a:p>
        </p:txBody>
      </p:sp>
      <p:pic>
        <p:nvPicPr>
          <p:cNvPr id="15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t="49466" r="46168"/>
          <a:stretch>
            <a:fillRect/>
          </a:stretch>
        </p:blipFill>
        <p:spPr>
          <a:xfrm>
            <a:off x="1606841" y="2200796"/>
            <a:ext cx="7702260" cy="43965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3" name="Oval 5"/>
          <p:cNvGrpSpPr/>
          <p:nvPr/>
        </p:nvGrpSpPr>
        <p:grpSpPr>
          <a:xfrm>
            <a:off x="6009268" y="3048647"/>
            <a:ext cx="1307795" cy="350663"/>
            <a:chOff x="0" y="0"/>
            <a:chExt cx="1307794" cy="350661"/>
          </a:xfrm>
        </p:grpSpPr>
        <p:sp>
          <p:nvSpPr>
            <p:cNvPr id="151" name="Oval"/>
            <p:cNvSpPr/>
            <p:nvPr/>
          </p:nvSpPr>
          <p:spPr>
            <a:xfrm>
              <a:off x="0" y="68756"/>
              <a:ext cx="1307795" cy="213151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2" name="Text"/>
            <p:cNvSpPr/>
            <p:nvPr/>
          </p:nvSpPr>
          <p:spPr>
            <a:xfrm>
              <a:off x="191522" y="0"/>
              <a:ext cx="924749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54" name="Oval 6"/>
          <p:cNvSpPr/>
          <p:nvPr/>
        </p:nvSpPr>
        <p:spPr>
          <a:xfrm>
            <a:off x="3392740" y="4530685"/>
            <a:ext cx="545193" cy="193743"/>
          </a:xfrm>
          <a:prstGeom prst="ellipse">
            <a:avLst/>
          </a:prstGeom>
          <a:ln w="381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55" name="Oval 7"/>
          <p:cNvSpPr/>
          <p:nvPr/>
        </p:nvSpPr>
        <p:spPr>
          <a:xfrm>
            <a:off x="2035042" y="5931044"/>
            <a:ext cx="648551" cy="188283"/>
          </a:xfrm>
          <a:prstGeom prst="ellipse">
            <a:avLst/>
          </a:prstGeom>
          <a:ln w="381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56" name="TextBox 14"/>
          <p:cNvSpPr/>
          <p:nvPr/>
        </p:nvSpPr>
        <p:spPr>
          <a:xfrm>
            <a:off x="2903584" y="5986760"/>
            <a:ext cx="862457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aseline="30000"/>
            </a:pPr>
            <a:r>
              <a:t>12,14,16</a:t>
            </a:r>
            <a:r>
              <a:rPr baseline="0"/>
              <a:t>C</a:t>
            </a:r>
          </a:p>
        </p:txBody>
      </p:sp>
      <p:sp>
        <p:nvSpPr>
          <p:cNvPr id="157" name="TextBox 15"/>
          <p:cNvSpPr/>
          <p:nvPr/>
        </p:nvSpPr>
        <p:spPr>
          <a:xfrm>
            <a:off x="2005027" y="4427820"/>
            <a:ext cx="96414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aseline="30000"/>
            </a:pPr>
            <a:r>
              <a:t>52,53,55</a:t>
            </a:r>
            <a:r>
              <a:rPr baseline="0"/>
              <a:t>Fe</a:t>
            </a:r>
          </a:p>
        </p:txBody>
      </p:sp>
      <p:sp>
        <p:nvSpPr>
          <p:cNvPr id="158" name="TextBox 16"/>
          <p:cNvSpPr/>
          <p:nvPr/>
        </p:nvSpPr>
        <p:spPr>
          <a:xfrm>
            <a:off x="7584103" y="3068959"/>
            <a:ext cx="931737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aseline="30000"/>
            </a:pPr>
            <a:r>
              <a:t>109-119</a:t>
            </a:r>
            <a:r>
              <a:rPr baseline="0"/>
              <a:t>Pd</a:t>
            </a:r>
          </a:p>
        </p:txBody>
      </p:sp>
      <p:sp>
        <p:nvSpPr>
          <p:cNvPr id="159" name="TextBox 12"/>
          <p:cNvSpPr/>
          <p:nvPr/>
        </p:nvSpPr>
        <p:spPr>
          <a:xfrm>
            <a:off x="4355976" y="5180998"/>
            <a:ext cx="3960439" cy="88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800"/>
              </a:spcBef>
              <a:buSzPct val="100000"/>
              <a:buFont typeface="Arial"/>
              <a:buChar char="•"/>
            </a:pPr>
            <a:r>
              <a:t>Electromagnetic matrix elements of </a:t>
            </a:r>
            <a:r>
              <a:rPr baseline="30000"/>
              <a:t>12,14,16</a:t>
            </a:r>
            <a:r>
              <a:t>C through EM probes   and    ray spectroscopy</a:t>
            </a:r>
          </a:p>
        </p:txBody>
      </p:sp>
      <p:sp>
        <p:nvSpPr>
          <p:cNvPr id="160" name="TextBox 13"/>
          <p:cNvSpPr/>
          <p:nvPr/>
        </p:nvSpPr>
        <p:spPr>
          <a:xfrm>
            <a:off x="169537" y="2200796"/>
            <a:ext cx="4834511" cy="1754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40000"/>
              </a:lnSpc>
            </a:pPr>
            <a:r>
              <a:t>Laser spectroscopy </a:t>
            </a:r>
          </a:p>
          <a:p>
            <a:pPr>
              <a:lnSpc>
                <a:spcPct val="130000"/>
              </a:lnSpc>
            </a:pPr>
            <a:r>
              <a:t>Charge radii and nuclear moments</a:t>
            </a:r>
          </a:p>
          <a:p>
            <a:pPr marL="285750" indent="-285750">
              <a:lnSpc>
                <a:spcPct val="130000"/>
              </a:lnSpc>
              <a:buSzPct val="100000"/>
              <a:buFont typeface="Arial"/>
              <a:buChar char="•"/>
              <a:defRPr baseline="30000"/>
            </a:pPr>
            <a:r>
              <a:t>52,53,55</a:t>
            </a:r>
            <a:r>
              <a:rPr baseline="0"/>
              <a:t>Fe shell evolution around </a:t>
            </a:r>
            <a:r>
              <a:rPr i="1" baseline="0"/>
              <a:t>N</a:t>
            </a:r>
            <a:r>
              <a:rPr baseline="0"/>
              <a:t> = 28</a:t>
            </a:r>
          </a:p>
          <a:p>
            <a:pPr marL="285750" indent="-285750">
              <a:lnSpc>
                <a:spcPct val="130000"/>
              </a:lnSpc>
              <a:buSzPct val="100000"/>
              <a:buFont typeface="Arial"/>
              <a:buChar char="•"/>
              <a:defRPr baseline="30000"/>
            </a:pPr>
            <a:r>
              <a:t>109-119</a:t>
            </a:r>
            <a:r>
              <a:rPr baseline="0"/>
              <a:t>Pd shell evolution around </a:t>
            </a:r>
            <a:r>
              <a:rPr i="1" baseline="0"/>
              <a:t>Z</a:t>
            </a:r>
            <a:r>
              <a:rPr baseline="0"/>
              <a:t> = 50</a:t>
            </a:r>
          </a:p>
          <a:p>
            <a:pPr>
              <a:lnSpc>
                <a:spcPct val="130000"/>
              </a:lnSpc>
            </a:pPr>
            <a:r>
              <a:t> </a:t>
            </a:r>
          </a:p>
        </p:txBody>
      </p:sp>
      <p:sp>
        <p:nvSpPr>
          <p:cNvPr id="161" name="TextBox 9"/>
          <p:cNvSpPr/>
          <p:nvPr/>
        </p:nvSpPr>
        <p:spPr>
          <a:xfrm>
            <a:off x="164146" y="1484783"/>
            <a:ext cx="864096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t>Key experiments on electromagnetic observables</a:t>
            </a:r>
          </a:p>
        </p:txBody>
      </p:sp>
      <p:pic>
        <p:nvPicPr>
          <p:cNvPr id="162" name="Bild 23" descr="Bild 2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9388" y="5883745"/>
            <a:ext cx="139701" cy="1651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Richtungspfeil 9"/>
          <p:cNvGrpSpPr/>
          <p:nvPr/>
        </p:nvGrpSpPr>
        <p:grpSpPr>
          <a:xfrm>
            <a:off x="5292144" y="1538841"/>
            <a:ext cx="576001" cy="293954"/>
            <a:chOff x="0" y="0"/>
            <a:chExt cx="576000" cy="293952"/>
          </a:xfrm>
        </p:grpSpPr>
        <p:sp>
          <p:nvSpPr>
            <p:cNvPr id="163" name="Shape"/>
            <p:cNvSpPr/>
            <p:nvPr/>
          </p:nvSpPr>
          <p:spPr>
            <a:xfrm flipH="1">
              <a:off x="0" y="38976"/>
              <a:ext cx="576001" cy="2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550" y="0"/>
                  </a:lnTo>
                  <a:lnTo>
                    <a:pt x="21600" y="10800"/>
                  </a:lnTo>
                  <a:lnTo>
                    <a:pt x="1755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C65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64" name="A02"/>
            <p:cNvSpPr/>
            <p:nvPr/>
          </p:nvSpPr>
          <p:spPr>
            <a:xfrm>
              <a:off x="53999" y="0"/>
              <a:ext cx="522002" cy="293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>
                <a:defRPr sz="16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r>
                <a:t>A02</a:t>
              </a:r>
            </a:p>
          </p:txBody>
        </p:sp>
      </p:grpSp>
      <p:grpSp>
        <p:nvGrpSpPr>
          <p:cNvPr id="168" name="Richtungspfeil 9"/>
          <p:cNvGrpSpPr/>
          <p:nvPr/>
        </p:nvGrpSpPr>
        <p:grpSpPr>
          <a:xfrm>
            <a:off x="5906308" y="1539235"/>
            <a:ext cx="576001" cy="293954"/>
            <a:chOff x="0" y="0"/>
            <a:chExt cx="576000" cy="293952"/>
          </a:xfrm>
        </p:grpSpPr>
        <p:sp>
          <p:nvSpPr>
            <p:cNvPr id="166" name="Shape"/>
            <p:cNvSpPr/>
            <p:nvPr/>
          </p:nvSpPr>
          <p:spPr>
            <a:xfrm flipH="1">
              <a:off x="0" y="38976"/>
              <a:ext cx="576001" cy="2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550" y="0"/>
                  </a:lnTo>
                  <a:lnTo>
                    <a:pt x="21600" y="10800"/>
                  </a:lnTo>
                  <a:lnTo>
                    <a:pt x="1755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C65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67" name="A04"/>
            <p:cNvSpPr/>
            <p:nvPr/>
          </p:nvSpPr>
          <p:spPr>
            <a:xfrm>
              <a:off x="53999" y="0"/>
              <a:ext cx="522002" cy="293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>
                <a:defRPr sz="16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r>
                <a:t>A04</a:t>
              </a:r>
            </a:p>
          </p:txBody>
        </p:sp>
      </p:grpSp>
      <p:grpSp>
        <p:nvGrpSpPr>
          <p:cNvPr id="171" name="Richtungspfeil 9"/>
          <p:cNvGrpSpPr/>
          <p:nvPr/>
        </p:nvGrpSpPr>
        <p:grpSpPr>
          <a:xfrm>
            <a:off x="2318543" y="2360703"/>
            <a:ext cx="576001" cy="293954"/>
            <a:chOff x="0" y="0"/>
            <a:chExt cx="576000" cy="293952"/>
          </a:xfrm>
        </p:grpSpPr>
        <p:sp>
          <p:nvSpPr>
            <p:cNvPr id="169" name="Shape"/>
            <p:cNvSpPr/>
            <p:nvPr/>
          </p:nvSpPr>
          <p:spPr>
            <a:xfrm flipH="1">
              <a:off x="0" y="38976"/>
              <a:ext cx="576001" cy="2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550" y="0"/>
                  </a:lnTo>
                  <a:lnTo>
                    <a:pt x="21600" y="10800"/>
                  </a:lnTo>
                  <a:lnTo>
                    <a:pt x="1755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C65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70" name="A01"/>
            <p:cNvSpPr/>
            <p:nvPr/>
          </p:nvSpPr>
          <p:spPr>
            <a:xfrm>
              <a:off x="53999" y="0"/>
              <a:ext cx="522002" cy="293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>
                <a:defRPr sz="16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r>
                <a:t>A01</a:t>
              </a:r>
            </a:p>
          </p:txBody>
        </p:sp>
      </p:grpSp>
      <p:grpSp>
        <p:nvGrpSpPr>
          <p:cNvPr id="174" name="Richtungspfeil 9"/>
          <p:cNvGrpSpPr/>
          <p:nvPr/>
        </p:nvGrpSpPr>
        <p:grpSpPr>
          <a:xfrm>
            <a:off x="7803257" y="5516227"/>
            <a:ext cx="576001" cy="293954"/>
            <a:chOff x="0" y="0"/>
            <a:chExt cx="576000" cy="293952"/>
          </a:xfrm>
        </p:grpSpPr>
        <p:sp>
          <p:nvSpPr>
            <p:cNvPr id="172" name="Shape"/>
            <p:cNvSpPr/>
            <p:nvPr/>
          </p:nvSpPr>
          <p:spPr>
            <a:xfrm flipH="1">
              <a:off x="0" y="38976"/>
              <a:ext cx="576001" cy="2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550" y="0"/>
                  </a:lnTo>
                  <a:lnTo>
                    <a:pt x="21600" y="10800"/>
                  </a:lnTo>
                  <a:lnTo>
                    <a:pt x="1755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C65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73" name="A01"/>
            <p:cNvSpPr/>
            <p:nvPr/>
          </p:nvSpPr>
          <p:spPr>
            <a:xfrm>
              <a:off x="53999" y="0"/>
              <a:ext cx="522002" cy="293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>
                <a:defRPr sz="16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r>
                <a:t>A01</a:t>
              </a:r>
            </a:p>
          </p:txBody>
        </p:sp>
      </p:grpSp>
      <p:grpSp>
        <p:nvGrpSpPr>
          <p:cNvPr id="177" name="Richtungspfeil 9"/>
          <p:cNvGrpSpPr/>
          <p:nvPr/>
        </p:nvGrpSpPr>
        <p:grpSpPr>
          <a:xfrm>
            <a:off x="8417356" y="5516227"/>
            <a:ext cx="576001" cy="293954"/>
            <a:chOff x="0" y="0"/>
            <a:chExt cx="576000" cy="293952"/>
          </a:xfrm>
        </p:grpSpPr>
        <p:sp>
          <p:nvSpPr>
            <p:cNvPr id="175" name="Shape"/>
            <p:cNvSpPr/>
            <p:nvPr/>
          </p:nvSpPr>
          <p:spPr>
            <a:xfrm flipH="1">
              <a:off x="0" y="38976"/>
              <a:ext cx="576001" cy="2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550" y="0"/>
                  </a:lnTo>
                  <a:lnTo>
                    <a:pt x="21600" y="10800"/>
                  </a:lnTo>
                  <a:lnTo>
                    <a:pt x="1755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C65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76" name="A07"/>
            <p:cNvSpPr/>
            <p:nvPr/>
          </p:nvSpPr>
          <p:spPr>
            <a:xfrm>
              <a:off x="53999" y="0"/>
              <a:ext cx="522002" cy="293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>
                <a:defRPr sz="16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r>
                <a:t>A07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1" animBg="1" advAuto="0"/>
      <p:bldP spid="154" grpId="8" animBg="1" advAuto="0"/>
      <p:bldP spid="155" grpId="1" animBg="1" advAuto="0"/>
      <p:bldP spid="156" grpId="6" animBg="1" advAuto="0"/>
      <p:bldP spid="157" grpId="7" animBg="1" advAuto="0"/>
      <p:bldP spid="158" grpId="12" animBg="1" advAuto="0"/>
      <p:bldP spid="159" grpId="4" animBg="1" advAuto="0"/>
      <p:bldP spid="160" grpId="10" build="p" bldLvl="5" animBg="1" advAuto="0"/>
      <p:bldP spid="162" grpId="5" animBg="1" advAuto="0"/>
      <p:bldP spid="171" grpId="9" animBg="1" advAuto="0"/>
      <p:bldP spid="174" grpId="3" animBg="1" advAuto="0"/>
      <p:bldP spid="177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High resolution with Miniball at the RIBF"/>
          <p:cNvSpPr>
            <a:spLocks noGrp="1"/>
          </p:cNvSpPr>
          <p:nvPr>
            <p:ph type="title"/>
          </p:nvPr>
        </p:nvSpPr>
        <p:spPr>
          <a:xfrm>
            <a:off x="358773" y="488950"/>
            <a:ext cx="6642121" cy="838200"/>
          </a:xfrm>
          <a:prstGeom prst="rect">
            <a:avLst/>
          </a:prstGeom>
        </p:spPr>
        <p:txBody>
          <a:bodyPr/>
          <a:lstStyle/>
          <a:p>
            <a:r>
              <a:t>High resolution with Miniball at the RIBF</a:t>
            </a:r>
          </a:p>
        </p:txBody>
      </p:sp>
      <p:sp>
        <p:nvSpPr>
          <p:cNvPr id="342" name="Square"/>
          <p:cNvSpPr/>
          <p:nvPr/>
        </p:nvSpPr>
        <p:spPr>
          <a:xfrm>
            <a:off x="6732240" y="6467959"/>
            <a:ext cx="216026" cy="2160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43" name="Rectangle"/>
          <p:cNvSpPr/>
          <p:nvPr/>
        </p:nvSpPr>
        <p:spPr>
          <a:xfrm>
            <a:off x="7705452" y="6381327"/>
            <a:ext cx="1222159" cy="46969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44" name="27.03.2019  l  A03, SFB workshop    |   A. Obertelli      l  TU Darmstadt                  l  8"/>
          <p:cNvSpPr/>
          <p:nvPr/>
        </p:nvSpPr>
        <p:spPr>
          <a:xfrm>
            <a:off x="258498" y="6488898"/>
            <a:ext cx="5816659" cy="22698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r>
              <a:t>27.03.2019  l  A03, SFB workshop    |   A. Obertelli      l  TU Darmstadt                  l  8                            </a:t>
            </a:r>
          </a:p>
        </p:txBody>
      </p:sp>
      <p:sp>
        <p:nvSpPr>
          <p:cNvPr id="345" name="Main investigators:  P. Doornenbal (RIKEN), K. Wimmer (Univ. Tokyo), Miniball collaboration…"/>
          <p:cNvSpPr/>
          <p:nvPr/>
        </p:nvSpPr>
        <p:spPr>
          <a:xfrm>
            <a:off x="423009" y="2079368"/>
            <a:ext cx="8582845" cy="3753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buSzPct val="100000"/>
              <a:buChar char="▪"/>
              <a:defRPr sz="1400"/>
            </a:pPr>
            <a:r>
              <a:t> </a:t>
            </a:r>
            <a:r>
              <a:rPr b="1"/>
              <a:t>Main investigators</a:t>
            </a:r>
            <a:r>
              <a:t>:  P. Doornenbal (RIKEN), K. Wimmer (Univ. Tokyo), Miniball collaboration</a:t>
            </a:r>
          </a:p>
          <a:p>
            <a:pPr>
              <a:buSzPct val="100000"/>
              <a:buChar char="▪"/>
              <a:defRPr sz="1400"/>
            </a:pPr>
            <a:endParaRPr/>
          </a:p>
          <a:p>
            <a:pPr>
              <a:buSzPct val="100000"/>
              <a:buChar char="▪"/>
              <a:defRPr sz="1400"/>
            </a:pPr>
            <a:r>
              <a:t> </a:t>
            </a:r>
            <a:r>
              <a:rPr b="1"/>
              <a:t>Official documents</a:t>
            </a:r>
            <a:r>
              <a:t> for Science / Techniques / Support: </a:t>
            </a:r>
          </a:p>
          <a:p>
            <a:pPr lvl="1" indent="685800">
              <a:defRPr sz="1400"/>
            </a:pPr>
            <a:r>
              <a:t> - </a:t>
            </a:r>
            <a:r>
              <a:rPr b="1"/>
              <a:t>Construction proposal</a:t>
            </a:r>
            <a:r>
              <a:t> submitted to RIBF PAC committee in December 2018</a:t>
            </a:r>
          </a:p>
          <a:p>
            <a:pPr lvl="1" indent="685800">
              <a:defRPr sz="1400"/>
            </a:pPr>
            <a:r>
              <a:t> - </a:t>
            </a:r>
            <a:r>
              <a:rPr b="1">
                <a:solidFill>
                  <a:srgbClr val="FC23C5"/>
                </a:solidFill>
              </a:rPr>
              <a:t>Support letter from PAC</a:t>
            </a:r>
            <a:r>
              <a:t>: positively received (December 2018)</a:t>
            </a:r>
          </a:p>
          <a:p>
            <a:pPr lvl="1" indent="685800">
              <a:defRPr sz="1400"/>
            </a:pPr>
            <a:r>
              <a:t> - </a:t>
            </a:r>
            <a:r>
              <a:rPr b="1"/>
              <a:t>Proposal</a:t>
            </a:r>
            <a:r>
              <a:t> submitted to the Miniball collaboration board in November 2018</a:t>
            </a:r>
          </a:p>
          <a:p>
            <a:pPr lvl="1" indent="685800">
              <a:defRPr sz="1400"/>
            </a:pPr>
            <a:r>
              <a:t> - </a:t>
            </a:r>
            <a:r>
              <a:rPr b="1">
                <a:solidFill>
                  <a:srgbClr val="FF1FCB"/>
                </a:solidFill>
              </a:rPr>
              <a:t>Support letter from Miniball collaboration</a:t>
            </a:r>
            <a:r>
              <a:rPr>
                <a:solidFill>
                  <a:srgbClr val="FF1FCB"/>
                </a:solidFill>
              </a:rPr>
              <a:t> </a:t>
            </a:r>
            <a:r>
              <a:t>(spokesperson T. Kröll): positive (December 2018)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>
              <a:buSzPct val="100000"/>
              <a:buChar char="▪"/>
              <a:defRPr sz="1400"/>
            </a:pPr>
            <a:r>
              <a:t> </a:t>
            </a:r>
            <a:r>
              <a:rPr b="1"/>
              <a:t>Agenda:</a:t>
            </a:r>
          </a:p>
          <a:p>
            <a:pPr lvl="1" indent="685800">
              <a:defRPr sz="1400"/>
            </a:pPr>
            <a:r>
              <a:t> - </a:t>
            </a:r>
            <a:r>
              <a:rPr b="1">
                <a:solidFill>
                  <a:srgbClr val="FF1BA5"/>
                </a:solidFill>
              </a:rPr>
              <a:t>10-12 April 2019</a:t>
            </a:r>
            <a:r>
              <a:t>: </a:t>
            </a:r>
            <a:r>
              <a:rPr b="1">
                <a:solidFill>
                  <a:srgbClr val="FF14A7"/>
                </a:solidFill>
              </a:rPr>
              <a:t>workshop at TU Darmstadt</a:t>
            </a:r>
            <a:r>
              <a:t> (Organizers: P. Doornenbal, T. Kröll, K. Wimmer)</a:t>
            </a:r>
          </a:p>
          <a:p>
            <a:pPr lvl="1" indent="685800">
              <a:defRPr sz="1400"/>
            </a:pPr>
            <a:r>
              <a:t> - Dec. 2019: individual proposals to RIBF PAC</a:t>
            </a:r>
          </a:p>
          <a:p>
            <a:pPr lvl="1" indent="685800">
              <a:defRPr sz="1400"/>
            </a:pPr>
            <a:r>
              <a:t> - Campaign(s): 2020-2021</a:t>
            </a:r>
          </a:p>
          <a:p>
            <a:pPr lvl="1" indent="685800">
              <a:defRPr sz="1400"/>
            </a:pPr>
            <a:endParaRPr/>
          </a:p>
          <a:p>
            <a:pPr marL="143827" lvl="1" indent="-142239">
              <a:buSzPct val="100000"/>
              <a:buChar char="▪"/>
              <a:defRPr sz="1400" b="1"/>
            </a:pPr>
            <a:r>
              <a:t>Investments: </a:t>
            </a:r>
          </a:p>
          <a:p>
            <a:pPr marL="143827" lvl="1" indent="-142239">
              <a:buSzPct val="100000"/>
              <a:buChar char="-"/>
              <a:defRPr sz="1400"/>
            </a:pPr>
            <a:r>
              <a:t>beam, transport taken care of by RIKEN Nishina Center</a:t>
            </a:r>
          </a:p>
          <a:p>
            <a:pPr marL="143827" lvl="1" indent="-142239">
              <a:buSzPct val="100000"/>
              <a:buChar char="-"/>
              <a:defRPr sz="1400"/>
            </a:pPr>
            <a:r>
              <a:t>Digital electronics, trigger modules, cables to be acquired</a:t>
            </a:r>
          </a:p>
          <a:p>
            <a:pPr marL="143827" lvl="1" indent="-142239">
              <a:buSzPct val="100000"/>
              <a:buChar char="-"/>
              <a:defRPr sz="1400"/>
            </a:pPr>
            <a:r>
              <a:t>request to SFB (A03): 13 keuros for contribution to trigger modules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r>
              <a:t>A03: Publications</a:t>
            </a:r>
          </a:p>
        </p:txBody>
      </p:sp>
      <p:sp>
        <p:nvSpPr>
          <p:cNvPr id="348" name="Textfeld 8"/>
          <p:cNvSpPr/>
          <p:nvPr/>
        </p:nvSpPr>
        <p:spPr>
          <a:xfrm>
            <a:off x="251519" y="1628799"/>
            <a:ext cx="8785226" cy="374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1 Nature </a:t>
            </a:r>
          </a:p>
          <a:p>
            <a:pPr>
              <a:defRPr sz="1200"/>
            </a:pPr>
            <a:r>
              <a:t>1 Nat. Phys.</a:t>
            </a:r>
          </a:p>
          <a:p>
            <a:pPr>
              <a:defRPr sz="1200"/>
            </a:pPr>
            <a:r>
              <a:t>4 Phys. Rev. Lett.</a:t>
            </a:r>
          </a:p>
          <a:p>
            <a:pPr>
              <a:defRPr sz="1200"/>
            </a:pPr>
            <a:r>
              <a:t>3 Phys Rev A,C</a:t>
            </a:r>
          </a:p>
          <a:p>
            <a:pPr>
              <a:defRPr sz="1200" u="sng"/>
            </a:pPr>
            <a:r>
              <a:t>1 EPJA              </a:t>
            </a:r>
            <a:r>
              <a:rPr sz="200"/>
              <a:t>x</a:t>
            </a:r>
          </a:p>
          <a:p>
            <a:pPr>
              <a:defRPr sz="1200"/>
            </a:pPr>
            <a:r>
              <a:t>10 Publications</a:t>
            </a:r>
          </a:p>
          <a:p>
            <a:pPr>
              <a:defRPr sz="1200"/>
            </a:pPr>
            <a:endParaRPr/>
          </a:p>
          <a:p>
            <a:pPr>
              <a:spcBef>
                <a:spcPts val="600"/>
              </a:spcBef>
              <a:defRPr sz="1200"/>
            </a:pPr>
            <a:endParaRPr/>
          </a:p>
          <a:p>
            <a:pPr>
              <a:spcBef>
                <a:spcPts val="600"/>
              </a:spcBef>
              <a:defRPr sz="1200"/>
            </a:pPr>
            <a:r>
              <a:t>A. J. Miller, K. Minamisono, A. Klose, D. Garand, C. Kujawa, J. D. Lantis, Y. Liu, B. Maaß, P. F. Mantica, W. Nazarewicz, W. Nörtershäuser, S. V. Pineda, P.-G. Reinhard, D. M. Rossi, F. Sommer, C. Sumithrarachchi, A. Teigelhöfer &amp; J. Watkins, Proton superfluidity and charge radii in proton-rich calcium isotopes, Nat. Phys. (2019).</a:t>
            </a:r>
          </a:p>
          <a:p>
            <a:pPr>
              <a:spcBef>
                <a:spcPts val="600"/>
              </a:spcBef>
              <a:defRPr sz="1200"/>
            </a:pPr>
            <a:endParaRPr/>
          </a:p>
          <a:p>
            <a:pPr>
              <a:spcBef>
                <a:spcPts val="600"/>
              </a:spcBef>
              <a:defRPr sz="1200"/>
            </a:pPr>
            <a:r>
              <a:t>C. Loelius, N. Kobayashi, H. Iwasaki, D. Bazin, J. Belarge, P. C. Bender, B. A. Brown, R. Elder, B. Elman, A. Gade, M. Grinder, S. Heil, A. Hufnagel, B. Longfellow, E. Lunderberg, M. Mathy, T. Otsuka, M. Petri, I. Syndikus, N. Tsunoda, D. Weisshaar, and K. Whitmore, Enhanced Electric Dipole Strength for the Weakly Bound States in Ne27, Phys. Rev. Lett. 121, 262501 (2018). </a:t>
            </a:r>
          </a:p>
          <a:p>
            <a:pPr>
              <a:spcBef>
                <a:spcPts val="600"/>
              </a:spcBef>
              <a:defRPr sz="1200"/>
            </a:pPr>
            <a:endParaRPr/>
          </a:p>
          <a:p>
            <a:pPr>
              <a:spcBef>
                <a:spcPts val="600"/>
              </a:spcBef>
              <a:defRPr sz="1200" baseline="31999"/>
            </a:pPr>
            <a:r>
              <a:t>78</a:t>
            </a:r>
            <a:r>
              <a:rPr baseline="0"/>
              <a:t>Ni: R. Taniuchi </a:t>
            </a:r>
            <a:r>
              <a:rPr i="1" baseline="0"/>
              <a:t>et al.,</a:t>
            </a:r>
            <a:r>
              <a:rPr baseline="0"/>
              <a:t> accepted in Nature (2019)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1" name="Inhaltsplatzhalt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6823569" cy="447994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r>
              <a:t>A03: Publications</a:t>
            </a:r>
          </a:p>
        </p:txBody>
      </p:sp>
      <p:sp>
        <p:nvSpPr>
          <p:cNvPr id="354" name="Textfeld 8"/>
          <p:cNvSpPr/>
          <p:nvPr/>
        </p:nvSpPr>
        <p:spPr>
          <a:xfrm>
            <a:off x="238819" y="1628800"/>
            <a:ext cx="8785226" cy="4560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sz="1200"/>
            </a:pPr>
            <a:r>
              <a:t>A. J. Miller, K. Minamisono, A. Klose, D. Garand, C. Kujawa, J. D. Lantis, Y. Liu, B. Maaß, P. F. Mantica, W. Nazarewicz, W. Nörtershäuser, S. V. Pineda, P.-G. Reinhard, D. M. Rossi, F. Sommer, C. Sumithrarachchi, A. Teigelhöfer &amp; J. Watkins, Proton superfluidity and charge radii in proton-rich calcium isotopes, Nat. Phys. (2019).</a:t>
            </a:r>
          </a:p>
          <a:p>
            <a:pPr>
              <a:spcBef>
                <a:spcPts val="600"/>
              </a:spcBef>
              <a:defRPr sz="1200"/>
            </a:pPr>
            <a:r>
              <a:t>Phillip Imgram, Kristian König, Jörg Krämer, Tim Ratajczyk, Robert A. Müller, Andrey Surzhykov, Wilfried Nörtershäuser, Collinear laser spectroscopy at ion-trap accuracy: Transition frequencies and isotope shifts in the 6s </a:t>
            </a:r>
            <a:r>
              <a:rPr baseline="30000"/>
              <a:t>2</a:t>
            </a:r>
            <a:r>
              <a:t>S</a:t>
            </a:r>
            <a:r>
              <a:rPr baseline="-25000"/>
              <a:t>1/2</a:t>
            </a:r>
            <a:r>
              <a:t> → 6p </a:t>
            </a:r>
            <a:r>
              <a:rPr baseline="30000"/>
              <a:t>2</a:t>
            </a:r>
            <a:r>
              <a:t>P</a:t>
            </a:r>
            <a:r>
              <a:rPr baseline="-25000"/>
              <a:t>1/2,3/2</a:t>
            </a:r>
            <a:r>
              <a:t> transitions in Ba</a:t>
            </a:r>
            <a:r>
              <a:rPr baseline="30000"/>
              <a:t>+</a:t>
            </a:r>
            <a:r>
              <a:t>, Phys. Rev. A 99, 12511 (2019).</a:t>
            </a:r>
          </a:p>
          <a:p>
            <a:pPr>
              <a:spcBef>
                <a:spcPts val="600"/>
              </a:spcBef>
              <a:defRPr sz="1200"/>
            </a:pPr>
            <a:r>
              <a:t>C. Loelius, N. Kobayashi, H. Iwasaki, D. Bazin, J. Belarge, P. C. Bender, B. A. Brown, R. Elder, B. Elman, A. Gade, M. Grinder, S. Heil, A. Hufnagel, B. Longfellow, E. Lunderberg, M. Mathy, T. Otsuka, M. Petri, I. Syndikus, N. Tsunoda, D. Weisshaar, and K. Whitmore, Enhanced Electric Dipole Strength for the Weakly Bound States in Ne27, Phys. Rev. Lett. 121, 262501 (2018). </a:t>
            </a:r>
          </a:p>
          <a:p>
            <a:pPr>
              <a:spcBef>
                <a:spcPts val="600"/>
              </a:spcBef>
              <a:defRPr sz="1200"/>
            </a:pPr>
            <a:r>
              <a:t>S. Heil, S. Paschalis, and M. Petri, On the self-calibration capabilities of γ -ray energy tracking arrays, Eur. Phys. J. A 54, 172 (2018).</a:t>
            </a:r>
          </a:p>
          <a:p>
            <a:pPr>
              <a:spcBef>
                <a:spcPts val="600"/>
              </a:spcBef>
              <a:defRPr sz="1200"/>
            </a:pPr>
            <a:r>
              <a:t>Wilfried Nörtershäuser, Schnelle Ionen im Laserlicht, Physik Journal 17, 33 (2018).</a:t>
            </a:r>
          </a:p>
          <a:p>
            <a:pPr>
              <a:spcBef>
                <a:spcPts val="600"/>
              </a:spcBef>
              <a:defRPr sz="1200"/>
            </a:pPr>
            <a:r>
              <a:t>A. J. Miller, K. Minamisono, D. M. Rossi, R. Beerwerth, B. A. Brown, S. Fritzsche, D. Garand, A. Klose, Y. Liu, B. Maaß, P. F. Mantica, P. Müller, W. Nörtershäuser, M. R. Pearson, and C. Sumithrarachchi, First determination of ground state electromagnetic moments of </a:t>
            </a:r>
            <a:r>
              <a:rPr baseline="30000"/>
              <a:t>53</a:t>
            </a:r>
            <a:r>
              <a:t>Fe, Phys. Rev. C 96, 54314 (2017). </a:t>
            </a:r>
          </a:p>
          <a:p>
            <a:pPr>
              <a:spcBef>
                <a:spcPts val="600"/>
              </a:spcBef>
              <a:defRPr sz="1200"/>
            </a:pPr>
            <a:r>
              <a:t>K. Minamisono, D. M. Rossi, R. Beerwerth, S. Fritzsche, D. Garand, A. Klose, Y. Liu, B. Maaß, P. F. Mantica, A. J. Miller, P. Müller, W. Nazarewicz, W. Nörtershäuser, E. Olsen, M. R. Pearson, P.-G. Reinhard, E. E. Saperstein, C. Sumithrarachchi, and S. V. Tolokonnikov, Charge Radii of Neutron Deficient </a:t>
            </a:r>
            <a:r>
              <a:rPr baseline="30000"/>
              <a:t>52,53</a:t>
            </a:r>
            <a:r>
              <a:t>Fe Produced by Projectile Fragmentation, Phys. Rev. Lett. 117, 252501 (2016). </a:t>
            </a:r>
          </a:p>
          <a:p>
            <a:pPr>
              <a:defRPr sz="1200"/>
            </a:pPr>
            <a:r>
              <a:t>M. Mathy, J. Birkhan, H. Matsubara, P. von Neumann-Cosel, N. Pietralla, V.Yu. Ponomarev, A. Richter, and A. Tamii, Search for Weak M1 Transitions in 48Ca with Inelastic Proton Scatttering, Phys. Rev. C 95, 54316 (2017). 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r>
              <a:t>A03: Press Releases</a:t>
            </a:r>
          </a:p>
        </p:txBody>
      </p:sp>
      <p:pic>
        <p:nvPicPr>
          <p:cNvPr id="357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543" y="1609984"/>
            <a:ext cx="5561305" cy="4737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r>
              <a:t>Publication and Talks (M. Petri et al.)</a:t>
            </a:r>
          </a:p>
        </p:txBody>
      </p:sp>
      <p:pic>
        <p:nvPicPr>
          <p:cNvPr id="360" name="Inhaltsplatzhalter 3" descr="Inhaltsplatzhalt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363" y="1502448"/>
            <a:ext cx="8100070" cy="4810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Grafik 4" descr="Grafik 4"/>
          <p:cNvPicPr>
            <a:picLocks noChangeAspect="1"/>
          </p:cNvPicPr>
          <p:nvPr/>
        </p:nvPicPr>
        <p:blipFill>
          <a:blip r:embed="rId3">
            <a:extLst/>
          </a:blip>
          <a:srcRect t="4035" r="4169"/>
          <a:stretch>
            <a:fillRect/>
          </a:stretch>
        </p:blipFill>
        <p:spPr>
          <a:xfrm>
            <a:off x="251520" y="6540582"/>
            <a:ext cx="5400599" cy="189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4" name="Inhaltsplatzhalt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6823569" cy="447994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r>
              <a:t>Motivation: </a:t>
            </a:r>
            <a:r>
              <a:rPr baseline="30000"/>
              <a:t>54</a:t>
            </a:r>
            <a:r>
              <a:t>Ni</a:t>
            </a:r>
          </a:p>
        </p:txBody>
      </p:sp>
      <p:pic>
        <p:nvPicPr>
          <p:cNvPr id="367" name="Inhaltsplatzhalter 7" descr="Inhaltsplatzhalter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009" y="1507934"/>
            <a:ext cx="4275999" cy="4733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Grafik 8" descr="Grafik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040" y="1772816"/>
            <a:ext cx="4032449" cy="4185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r>
              <a:t>Motivation: </a:t>
            </a:r>
            <a:r>
              <a:rPr baseline="30000"/>
              <a:t>50,51</a:t>
            </a:r>
            <a:r>
              <a:t>Fe</a:t>
            </a:r>
          </a:p>
        </p:txBody>
      </p:sp>
      <p:pic>
        <p:nvPicPr>
          <p:cNvPr id="371" name="Inhaltsplatzhalter 3" descr="Inhaltsplatzhalt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1916832"/>
            <a:ext cx="5723355" cy="4032449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Textfeld 4"/>
          <p:cNvSpPr/>
          <p:nvPr/>
        </p:nvSpPr>
        <p:spPr>
          <a:xfrm>
            <a:off x="6047655" y="1916832"/>
            <a:ext cx="3096346" cy="2484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t>Deformation expected towards </a:t>
            </a:r>
            <a:r>
              <a:rPr baseline="30000"/>
              <a:t>50</a:t>
            </a:r>
            <a:r>
              <a:t>Fe</a:t>
            </a:r>
          </a:p>
          <a:p>
            <a:endParaRPr/>
          </a:p>
          <a:p>
            <a:r>
              <a:t>Current prediction by spherical Fayans</a:t>
            </a:r>
          </a:p>
          <a:p>
            <a:endParaRPr/>
          </a:p>
          <a:p>
            <a:r>
              <a:t>„deformed Fayans“ under development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12775"/>
            <a:ext cx="5202350" cy="381956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r>
              <a:t>Charge Radii in the Ca-Ni Region in 2015</a:t>
            </a:r>
          </a:p>
        </p:txBody>
      </p:sp>
      <p:sp>
        <p:nvSpPr>
          <p:cNvPr id="181" name="Ellipse 7"/>
          <p:cNvSpPr/>
          <p:nvPr/>
        </p:nvSpPr>
        <p:spPr>
          <a:xfrm>
            <a:off x="2699792" y="1844824"/>
            <a:ext cx="866124" cy="724291"/>
          </a:xfrm>
          <a:prstGeom prst="ellipse">
            <a:avLst/>
          </a:prstGeom>
          <a:ln w="25400">
            <a:solidFill>
              <a:srgbClr val="FF006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82" name="Textfeld 9"/>
          <p:cNvSpPr/>
          <p:nvPr/>
        </p:nvSpPr>
        <p:spPr>
          <a:xfrm>
            <a:off x="4398646" y="4327068"/>
            <a:ext cx="4752530" cy="1346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</a:pPr>
            <a:r>
              <a:t>S</a:t>
            </a:r>
            <a:r>
              <a:rPr baseline="-25000"/>
              <a:t>2n</a:t>
            </a:r>
            <a:r>
              <a:t> signature of shell closure at </a:t>
            </a:r>
            <a:r>
              <a:rPr i="1"/>
              <a:t>N </a:t>
            </a:r>
            <a:r>
              <a:t>= 28 disappears at </a:t>
            </a:r>
            <a:r>
              <a:rPr i="1"/>
              <a:t>Z</a:t>
            </a:r>
            <a:r>
              <a:t> = 24</a:t>
            </a: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</a:pPr>
            <a:r>
              <a:t>Z-dependence of the </a:t>
            </a:r>
            <a:r>
              <a:rPr i="1"/>
              <a:t>N</a:t>
            </a:r>
            <a:r>
              <a:t> = 28 shell closure </a:t>
            </a: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b="1" baseline="30000">
                <a:solidFill>
                  <a:srgbClr val="FF6600"/>
                </a:solidFill>
              </a:defRPr>
            </a:pPr>
            <a:r>
              <a:t>52,53,55</a:t>
            </a:r>
            <a:r>
              <a:rPr baseline="0"/>
              <a:t>Fe</a:t>
            </a:r>
            <a:r>
              <a:rPr b="0" baseline="0">
                <a:solidFill>
                  <a:srgbClr val="000000"/>
                </a:solidFill>
              </a:rPr>
              <a:t> at BECOLA/NSCL</a:t>
            </a:r>
            <a:r>
              <a:rPr sz="1400" b="0" baseline="0">
                <a:solidFill>
                  <a:srgbClr val="EC6500"/>
                </a:solidFill>
              </a:rPr>
              <a:t>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r>
              <a:t>Laser Spectroscopy in A03</a:t>
            </a:r>
          </a:p>
        </p:txBody>
      </p:sp>
      <p:sp>
        <p:nvSpPr>
          <p:cNvPr id="185" name="Inhaltsplatzhalter 2"/>
          <p:cNvSpPr>
            <a:spLocks noGrp="1"/>
          </p:cNvSpPr>
          <p:nvPr>
            <p:ph type="body" sz="quarter" idx="1"/>
          </p:nvPr>
        </p:nvSpPr>
        <p:spPr>
          <a:xfrm>
            <a:off x="3347863" y="4860437"/>
            <a:ext cx="4980261" cy="1376874"/>
          </a:xfrm>
          <a:prstGeom prst="rect">
            <a:avLst/>
          </a:prstGeom>
        </p:spPr>
        <p:txBody>
          <a:bodyPr/>
          <a:lstStyle/>
          <a:p>
            <a:pPr>
              <a:defRPr sz="1800" b="1"/>
            </a:pPr>
            <a:r>
              <a:t>Deliverables:</a:t>
            </a:r>
          </a:p>
          <a:p>
            <a:pPr>
              <a:defRPr sz="1800"/>
            </a:pPr>
            <a:r>
              <a:t>Laser Spectroscopy at NSCL/MSU: </a:t>
            </a:r>
            <a:r>
              <a:rPr baseline="30000"/>
              <a:t>52,53</a:t>
            </a:r>
            <a:r>
              <a:t>Fe</a:t>
            </a:r>
          </a:p>
          <a:p>
            <a:pPr>
              <a:defRPr sz="1800"/>
            </a:pPr>
            <a:r>
              <a:t>Laser Spectroscopy at CARIBU: Pd</a:t>
            </a:r>
          </a:p>
        </p:txBody>
      </p:sp>
      <p:pic>
        <p:nvPicPr>
          <p:cNvPr id="186" name="Grafik 5" descr="Grafik 5"/>
          <p:cNvPicPr>
            <a:picLocks noChangeAspect="1"/>
          </p:cNvPicPr>
          <p:nvPr/>
        </p:nvPicPr>
        <p:blipFill>
          <a:blip r:embed="rId2">
            <a:extLst/>
          </a:blip>
          <a:srcRect r="71118"/>
          <a:stretch>
            <a:fillRect/>
          </a:stretch>
        </p:blipFill>
        <p:spPr>
          <a:xfrm>
            <a:off x="395536" y="1340767"/>
            <a:ext cx="2456864" cy="51125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" name="Gruppieren 6"/>
          <p:cNvGrpSpPr/>
          <p:nvPr/>
        </p:nvGrpSpPr>
        <p:grpSpPr>
          <a:xfrm>
            <a:off x="1995923" y="1531084"/>
            <a:ext cx="1000493" cy="3292634"/>
            <a:chOff x="0" y="0"/>
            <a:chExt cx="1000492" cy="3292633"/>
          </a:xfrm>
        </p:grpSpPr>
        <p:sp>
          <p:nvSpPr>
            <p:cNvPr id="187" name="Rechteck 7"/>
            <p:cNvSpPr/>
            <p:nvPr/>
          </p:nvSpPr>
          <p:spPr>
            <a:xfrm>
              <a:off x="-1" y="0"/>
              <a:ext cx="802250" cy="3292634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88" name="Rechteck 8"/>
            <p:cNvSpPr/>
            <p:nvPr/>
          </p:nvSpPr>
          <p:spPr>
            <a:xfrm>
              <a:off x="712460" y="0"/>
              <a:ext cx="288033" cy="1805372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pic>
        <p:nvPicPr>
          <p:cNvPr id="190" name="Inhaltsplatzhalter 3" descr="Inhaltsplatzhalt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5431" y="1609066"/>
            <a:ext cx="5413258" cy="2696317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extfeld 3"/>
          <p:cNvSpPr/>
          <p:nvPr/>
        </p:nvSpPr>
        <p:spPr>
          <a:xfrm>
            <a:off x="3044312" y="4281330"/>
            <a:ext cx="528179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BECOLA = </a:t>
            </a:r>
            <a:r>
              <a:rPr b="1"/>
              <a:t>Be</a:t>
            </a:r>
            <a:r>
              <a:t>am </a:t>
            </a:r>
            <a:r>
              <a:rPr b="1"/>
              <a:t>Co</a:t>
            </a:r>
            <a:r>
              <a:t>oling and </a:t>
            </a:r>
            <a:r>
              <a:rPr b="1"/>
              <a:t>La</a:t>
            </a:r>
            <a:r>
              <a:t>ser Spectroscopy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r>
              <a:t>Deliverable: Spectroscopy of </a:t>
            </a:r>
            <a:r>
              <a:rPr baseline="30000"/>
              <a:t>52,53</a:t>
            </a:r>
            <a:r>
              <a:t>Fe</a:t>
            </a:r>
          </a:p>
        </p:txBody>
      </p:sp>
      <p:pic>
        <p:nvPicPr>
          <p:cNvPr id="194" name="Inhaltsplatzhalter 3" descr="Inhaltsplatzhalt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1" y="1615704"/>
            <a:ext cx="4320482" cy="462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extfeld 4"/>
          <p:cNvSpPr/>
          <p:nvPr/>
        </p:nvSpPr>
        <p:spPr>
          <a:xfrm>
            <a:off x="4572000" y="1484784"/>
            <a:ext cx="4427984" cy="1836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</a:pPr>
            <a:r>
              <a:t>Sharp kink of charge radii at N=28 in Fe established</a:t>
            </a:r>
          </a:p>
          <a:p>
            <a:pPr>
              <a:spcBef>
                <a:spcPts val="600"/>
              </a:spcBef>
            </a:pPr>
            <a:r>
              <a:t>Good agreement with charge radii from nuclear EDF with a Fayans functional</a:t>
            </a:r>
          </a:p>
          <a:p>
            <a:pPr>
              <a:spcBef>
                <a:spcPts val="600"/>
              </a:spcBef>
            </a:pPr>
            <a:r>
              <a:t>Similar kink as in </a:t>
            </a:r>
            <a:r>
              <a:rPr baseline="30000"/>
              <a:t>48</a:t>
            </a:r>
            <a:r>
              <a:t>Ca but different mechanism</a:t>
            </a:r>
          </a:p>
        </p:txBody>
      </p:sp>
      <p:sp>
        <p:nvSpPr>
          <p:cNvPr id="196" name="Textfeld 5"/>
          <p:cNvSpPr/>
          <p:nvPr/>
        </p:nvSpPr>
        <p:spPr>
          <a:xfrm>
            <a:off x="3923927" y="6014006"/>
            <a:ext cx="3744701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  <a:r>
              <a:t>K. Minamisono et al., PRL </a:t>
            </a:r>
            <a:r>
              <a:rPr b="1"/>
              <a:t>117</a:t>
            </a:r>
            <a:r>
              <a:t>, 252501 (2016)</a:t>
            </a:r>
          </a:p>
        </p:txBody>
      </p:sp>
      <p:grpSp>
        <p:nvGrpSpPr>
          <p:cNvPr id="199" name="Rechteck 8"/>
          <p:cNvGrpSpPr/>
          <p:nvPr/>
        </p:nvGrpSpPr>
        <p:grpSpPr>
          <a:xfrm>
            <a:off x="4572000" y="3557349"/>
            <a:ext cx="4427984" cy="2292308"/>
            <a:chOff x="0" y="0"/>
            <a:chExt cx="4427983" cy="2292306"/>
          </a:xfrm>
        </p:grpSpPr>
        <p:sp>
          <p:nvSpPr>
            <p:cNvPr id="197" name="Rectangle"/>
            <p:cNvSpPr/>
            <p:nvPr/>
          </p:nvSpPr>
          <p:spPr>
            <a:xfrm>
              <a:off x="0" y="0"/>
              <a:ext cx="4427984" cy="2292307"/>
            </a:xfrm>
            <a:prstGeom prst="rect">
              <a:avLst/>
            </a:prstGeom>
            <a:solidFill>
              <a:srgbClr val="FFFF00"/>
            </a:solidFill>
            <a:ln w="25400" cap="flat">
              <a:solidFill>
                <a:srgbClr val="00B0F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8" name="Next period: 50,51Fe (deformation)…"/>
            <p:cNvSpPr/>
            <p:nvPr/>
          </p:nvSpPr>
          <p:spPr>
            <a:xfrm>
              <a:off x="0" y="37372"/>
              <a:ext cx="4427984" cy="2217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1"/>
              </a:pPr>
              <a:r>
                <a:t>Next period</a:t>
              </a:r>
              <a:r>
                <a:rPr b="0"/>
                <a:t>: </a:t>
              </a:r>
              <a:r>
                <a:rPr b="0" baseline="30000"/>
                <a:t>50,51</a:t>
              </a:r>
              <a:r>
                <a:rPr b="0"/>
                <a:t>Fe (deformation) </a:t>
              </a:r>
              <a:endParaRPr>
                <a:solidFill>
                  <a:schemeClr val="accent3">
                    <a:lumOff val="44000"/>
                  </a:schemeClr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</a:pPr>
              <a:r>
                <a:t>Required: higher sensitivity  </a:t>
              </a:r>
              <a:endParaRPr>
                <a:solidFill>
                  <a:schemeClr val="accent3">
                    <a:lumOff val="44000"/>
                  </a:schemeClr>
                </a:solidFill>
              </a:endParaRPr>
            </a:p>
            <a:p>
              <a:pPr marL="742950" lvl="1" indent="-285750">
                <a:buSzPct val="100000"/>
                <a:buChar char="à"/>
              </a:pPr>
              <a:r>
                <a:t>Spectroscopy on Fe</a:t>
              </a:r>
              <a:r>
                <a:rPr baseline="30000"/>
                <a:t>+</a:t>
              </a:r>
              <a:r>
                <a:t> (using FHG)</a:t>
              </a:r>
              <a:endParaRPr>
                <a:solidFill>
                  <a:schemeClr val="accent3">
                    <a:lumOff val="44000"/>
                  </a:schemeClr>
                </a:solidFill>
              </a:endParaRPr>
            </a:p>
            <a:p>
              <a:pPr marL="742950" lvl="1" indent="-285750">
                <a:buSzPct val="100000"/>
                <a:buChar char="à"/>
              </a:pPr>
              <a:r>
                <a:t>Test @ COALA</a:t>
              </a:r>
            </a:p>
            <a:p>
              <a:pPr marL="285750" indent="-285750">
                <a:buSzPct val="100000"/>
                <a:buFont typeface="Arial"/>
                <a:buChar char="•"/>
              </a:pPr>
              <a:r>
                <a:t>Deformed Fayans Functional under development </a:t>
              </a:r>
              <a:endParaRPr>
                <a:solidFill>
                  <a:schemeClr val="accent3">
                    <a:lumOff val="44000"/>
                  </a:schemeClr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</a:pPr>
              <a:r>
                <a:t>benchmark nuclear EDFT &amp; ab initio (A04)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r>
              <a:t>On Top: Spectroscopy of </a:t>
            </a:r>
            <a:r>
              <a:rPr baseline="30000"/>
              <a:t>36-39</a:t>
            </a:r>
            <a:r>
              <a:t>Ca</a:t>
            </a:r>
          </a:p>
        </p:txBody>
      </p:sp>
      <p:pic>
        <p:nvPicPr>
          <p:cNvPr id="202" name="Inhaltsplatzhalter 3" descr="Inhaltsplatzhalt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568" y="1482225"/>
            <a:ext cx="7560841" cy="4674867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Textfeld 4"/>
          <p:cNvSpPr/>
          <p:nvPr/>
        </p:nvSpPr>
        <p:spPr>
          <a:xfrm rot="19961616">
            <a:off x="947611" y="3271369"/>
            <a:ext cx="6563877" cy="54804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t>Travel Prize Talk by Bernhard Maaß</a:t>
            </a:r>
          </a:p>
        </p:txBody>
      </p:sp>
      <p:sp>
        <p:nvSpPr>
          <p:cNvPr id="204" name="Textfeld 5"/>
          <p:cNvSpPr/>
          <p:nvPr/>
        </p:nvSpPr>
        <p:spPr>
          <a:xfrm>
            <a:off x="2815387" y="6043900"/>
            <a:ext cx="4076338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t>A. Miller, … B. Maaß et al., Nature Physics  (2019)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r>
              <a:t>Calcium Charge Radii</a:t>
            </a:r>
          </a:p>
        </p:txBody>
      </p:sp>
      <p:pic>
        <p:nvPicPr>
          <p:cNvPr id="207" name="Inhaltsplatzhalter 3" descr="Inhaltsplatzhalt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591" y="1466688"/>
            <a:ext cx="6264697" cy="4710191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Textfeld 4"/>
          <p:cNvSpPr/>
          <p:nvPr/>
        </p:nvSpPr>
        <p:spPr>
          <a:xfrm>
            <a:off x="4427983" y="6073550"/>
            <a:ext cx="4076339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t>A. Miller, … B. Maaß et al., Nature Physics  (2019)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r>
              <a:t>Moments of </a:t>
            </a:r>
            <a:r>
              <a:rPr baseline="30000"/>
              <a:t>37,39</a:t>
            </a:r>
            <a:r>
              <a:t>Ca</a:t>
            </a:r>
          </a:p>
        </p:txBody>
      </p:sp>
      <p:pic>
        <p:nvPicPr>
          <p:cNvPr id="211" name="Inhaltsplatzhalter 3" descr="Inhaltsplatzhalt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5" y="1668445"/>
            <a:ext cx="4028958" cy="2984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Grafik 4" descr="Grafi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1959" y="1772816"/>
            <a:ext cx="4499678" cy="2236673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Rechteck 6"/>
          <p:cNvSpPr/>
          <p:nvPr/>
        </p:nvSpPr>
        <p:spPr>
          <a:xfrm>
            <a:off x="4355975" y="2538615"/>
            <a:ext cx="4032450" cy="144017"/>
          </a:xfrm>
          <a:prstGeom prst="rect">
            <a:avLst/>
          </a:prstGeom>
          <a:solidFill>
            <a:srgbClr val="FFFF00">
              <a:alpha val="2588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14" name="Rechteck 7"/>
          <p:cNvSpPr/>
          <p:nvPr/>
        </p:nvSpPr>
        <p:spPr>
          <a:xfrm>
            <a:off x="4355975" y="3470919"/>
            <a:ext cx="4032450" cy="144017"/>
          </a:xfrm>
          <a:prstGeom prst="rect">
            <a:avLst/>
          </a:prstGeom>
          <a:solidFill>
            <a:srgbClr val="FFFF00">
              <a:alpha val="2588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15" name="Rechteck 8"/>
          <p:cNvSpPr/>
          <p:nvPr/>
        </p:nvSpPr>
        <p:spPr>
          <a:xfrm>
            <a:off x="4355975" y="2718816"/>
            <a:ext cx="4032450" cy="144017"/>
          </a:xfrm>
          <a:prstGeom prst="rect">
            <a:avLst/>
          </a:prstGeom>
          <a:solidFill>
            <a:srgbClr val="FFFF00">
              <a:alpha val="2588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grpSp>
        <p:nvGrpSpPr>
          <p:cNvPr id="218" name="Textfeld 9"/>
          <p:cNvGrpSpPr/>
          <p:nvPr/>
        </p:nvGrpSpPr>
        <p:grpSpPr>
          <a:xfrm>
            <a:off x="4211959" y="4466383"/>
            <a:ext cx="4495791" cy="975333"/>
            <a:chOff x="0" y="0"/>
            <a:chExt cx="4495789" cy="975332"/>
          </a:xfrm>
        </p:grpSpPr>
        <p:sp>
          <p:nvSpPr>
            <p:cNvPr id="216" name="Rectangle"/>
            <p:cNvSpPr/>
            <p:nvPr/>
          </p:nvSpPr>
          <p:spPr>
            <a:xfrm>
              <a:off x="-1" y="-1"/>
              <a:ext cx="4495791" cy="97533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7" name="Text"/>
            <p:cNvSpPr/>
            <p:nvPr/>
          </p:nvSpPr>
          <p:spPr>
            <a:xfrm>
              <a:off x="-1" y="-1"/>
              <a:ext cx="4495791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 </a:t>
              </a:r>
            </a:p>
          </p:txBody>
        </p:sp>
      </p:grpSp>
      <p:sp>
        <p:nvSpPr>
          <p:cNvPr id="219" name="Textfeld 11"/>
          <p:cNvSpPr/>
          <p:nvPr/>
        </p:nvSpPr>
        <p:spPr>
          <a:xfrm>
            <a:off x="4427983" y="4045672"/>
            <a:ext cx="312806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relevant for magnetic moment</a:t>
            </a:r>
          </a:p>
        </p:txBody>
      </p:sp>
      <p:sp>
        <p:nvSpPr>
          <p:cNvPr id="220" name="Rechteck 12"/>
          <p:cNvSpPr/>
          <p:nvPr/>
        </p:nvSpPr>
        <p:spPr>
          <a:xfrm>
            <a:off x="4355975" y="4099888"/>
            <a:ext cx="4032450" cy="263989"/>
          </a:xfrm>
          <a:prstGeom prst="rect">
            <a:avLst/>
          </a:prstGeom>
          <a:solidFill>
            <a:srgbClr val="FFFF00">
              <a:alpha val="2588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21" name="Textfeld 13"/>
          <p:cNvSpPr/>
          <p:nvPr/>
        </p:nvSpPr>
        <p:spPr>
          <a:xfrm>
            <a:off x="195221" y="4653136"/>
            <a:ext cx="393778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  <a:r>
              <a:t>A. Klose et al. under review @ Phys. Rev. Lett., </a:t>
            </a:r>
          </a:p>
          <a:p>
            <a:pPr>
              <a:defRPr sz="1400" b="1"/>
            </a:pPr>
            <a:r>
              <a:t>A03 + A04</a:t>
            </a:r>
            <a:r>
              <a:rPr b="0"/>
              <a:t> </a:t>
            </a:r>
          </a:p>
        </p:txBody>
      </p:sp>
      <p:sp>
        <p:nvSpPr>
          <p:cNvPr id="222" name="Textfeld 14"/>
          <p:cNvSpPr/>
          <p:nvPr/>
        </p:nvSpPr>
        <p:spPr>
          <a:xfrm>
            <a:off x="4211959" y="5544222"/>
            <a:ext cx="472180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sub-shell closure @ N=16 in </a:t>
            </a:r>
            <a:r>
              <a:rPr baseline="30000" dirty="0" smtClean="0"/>
              <a:t>3</a:t>
            </a:r>
            <a:r>
              <a:rPr lang="de-DE" baseline="30000" dirty="0" smtClean="0"/>
              <a:t>7</a:t>
            </a:r>
            <a:r>
              <a:rPr dirty="0" smtClean="0"/>
              <a:t>Ca </a:t>
            </a:r>
            <a:r>
              <a:rPr dirty="0"/>
              <a:t>is stronger </a:t>
            </a:r>
          </a:p>
          <a:p>
            <a:r>
              <a:rPr dirty="0"/>
              <a:t>than </a:t>
            </a:r>
            <a:r>
              <a:rPr lang="de-DE" dirty="0" err="1" smtClean="0"/>
              <a:t>the</a:t>
            </a:r>
            <a:r>
              <a:rPr dirty="0" smtClean="0"/>
              <a:t> </a:t>
            </a:r>
            <a:r>
              <a:rPr dirty="0"/>
              <a:t>shell-closure at N=20 in </a:t>
            </a:r>
            <a:r>
              <a:rPr lang="de-DE" baseline="30000" dirty="0" smtClean="0"/>
              <a:t>39</a:t>
            </a:r>
            <a:r>
              <a:rPr dirty="0" smtClean="0"/>
              <a:t>Ca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Rechteck 2"/>
          <p:cNvGrpSpPr/>
          <p:nvPr/>
        </p:nvGrpSpPr>
        <p:grpSpPr>
          <a:xfrm>
            <a:off x="4932039" y="3573014"/>
            <a:ext cx="3672411" cy="1504800"/>
            <a:chOff x="-1" y="-1"/>
            <a:chExt cx="3672410" cy="1504798"/>
          </a:xfrm>
        </p:grpSpPr>
        <p:sp>
          <p:nvSpPr>
            <p:cNvPr id="224" name="Rectangle"/>
            <p:cNvSpPr/>
            <p:nvPr/>
          </p:nvSpPr>
          <p:spPr>
            <a:xfrm>
              <a:off x="-1" y="-1"/>
              <a:ext cx="3672410" cy="1504798"/>
            </a:xfrm>
            <a:prstGeom prst="rect">
              <a:avLst/>
            </a:prstGeom>
            <a:solidFill>
              <a:srgbClr val="FFFF00"/>
            </a:solidFill>
            <a:ln w="25400" cap="flat">
              <a:solidFill>
                <a:srgbClr val="00B0F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5" name="Next period: 54,55Ni…"/>
            <p:cNvSpPr/>
            <p:nvPr/>
          </p:nvSpPr>
          <p:spPr>
            <a:xfrm>
              <a:off x="-1" y="13737"/>
              <a:ext cx="3672410" cy="1477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1"/>
              </a:pPr>
              <a:r>
                <a:rPr dirty="0"/>
                <a:t>Next period</a:t>
              </a:r>
              <a:r>
                <a:rPr b="0" dirty="0"/>
                <a:t>: </a:t>
              </a:r>
              <a:r>
                <a:rPr b="0" baseline="30000" dirty="0"/>
                <a:t>54,55</a:t>
              </a:r>
              <a:r>
                <a:rPr b="0" dirty="0"/>
                <a:t>Ni</a:t>
              </a:r>
              <a:endParaRPr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lvl="1"/>
              <a:endParaRPr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lvl="1"/>
              <a:r>
                <a:rPr dirty="0"/>
                <a:t>establish kink at </a:t>
              </a:r>
              <a:r>
                <a:rPr baseline="30000" dirty="0"/>
                <a:t>56</a:t>
              </a:r>
              <a:r>
                <a:rPr dirty="0"/>
                <a:t>Ni </a:t>
              </a:r>
              <a:endParaRPr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lvl="1"/>
              <a:r>
                <a:rPr dirty="0"/>
                <a:t>mirror nuclei </a:t>
              </a:r>
              <a:r>
                <a:rPr baseline="30000" dirty="0"/>
                <a:t>54</a:t>
              </a:r>
              <a:r>
                <a:rPr dirty="0"/>
                <a:t>Ni </a:t>
              </a:r>
              <a:r>
                <a:rPr lang="de-DE" dirty="0" smtClean="0">
                  <a:sym typeface="Wingdings" panose="05000000000000000000" pitchFamily="2" charset="2"/>
                </a:rPr>
                <a:t> </a:t>
              </a:r>
              <a:r>
                <a:rPr baseline="30000" dirty="0" smtClean="0"/>
                <a:t>54</a:t>
              </a:r>
              <a:r>
                <a:rPr dirty="0" smtClean="0"/>
                <a:t>Fe</a:t>
              </a:r>
              <a:endParaRPr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lvl="1"/>
              <a:r>
                <a:rPr dirty="0">
                  <a:latin typeface="Wingdings"/>
                  <a:ea typeface="Wingdings"/>
                  <a:cs typeface="Wingdings"/>
                  <a:sym typeface="Wingdings"/>
                </a:rPr>
                <a:t> </a:t>
              </a:r>
              <a:r>
                <a:rPr dirty="0"/>
                <a:t>neutron-skin information</a:t>
              </a:r>
            </a:p>
          </p:txBody>
        </p:sp>
      </p:grpSp>
      <p:sp>
        <p:nvSpPr>
          <p:cNvPr id="227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6642119" cy="838200"/>
          </a:xfrm>
          <a:prstGeom prst="rect">
            <a:avLst/>
          </a:prstGeom>
        </p:spPr>
        <p:txBody>
          <a:bodyPr/>
          <a:lstStyle/>
          <a:p>
            <a:r>
              <a:t>On Top: </a:t>
            </a:r>
            <a:r>
              <a:rPr baseline="30000"/>
              <a:t>56</a:t>
            </a:r>
            <a:r>
              <a:t>Ni</a:t>
            </a:r>
          </a:p>
        </p:txBody>
      </p:sp>
      <p:sp>
        <p:nvSpPr>
          <p:cNvPr id="228" name="Textfeld 5"/>
          <p:cNvSpPr/>
          <p:nvPr/>
        </p:nvSpPr>
        <p:spPr>
          <a:xfrm>
            <a:off x="2815387" y="6043900"/>
            <a:ext cx="3274849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  <a:r>
              <a:t>F. Sommer, to be published </a:t>
            </a:r>
            <a:r>
              <a:rPr b="1"/>
              <a:t>(A03 + A04)</a:t>
            </a:r>
          </a:p>
        </p:txBody>
      </p:sp>
      <p:sp>
        <p:nvSpPr>
          <p:cNvPr id="229" name="Textfeld 6"/>
          <p:cNvSpPr/>
          <p:nvPr/>
        </p:nvSpPr>
        <p:spPr>
          <a:xfrm>
            <a:off x="5052814" y="1729838"/>
            <a:ext cx="3911053" cy="1727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First laser spectroscopy of</a:t>
            </a:r>
            <a:r>
              <a:rPr baseline="30000"/>
              <a:t> 56</a:t>
            </a:r>
            <a:r>
              <a:t>Ni</a:t>
            </a:r>
          </a:p>
          <a:p>
            <a:r>
              <a:t>	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under analysis</a:t>
            </a:r>
          </a:p>
          <a:p>
            <a:r>
              <a:t>	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charge radii with N2LO</a:t>
            </a:r>
            <a:r>
              <a:rPr baseline="-25000"/>
              <a:t>Sat</a:t>
            </a:r>
          </a:p>
          <a:p>
            <a:endParaRPr baseline="-25000"/>
          </a:p>
          <a:p>
            <a:r>
              <a:t>some information (few lines) on </a:t>
            </a:r>
            <a:r>
              <a:rPr baseline="30000"/>
              <a:t>55</a:t>
            </a:r>
            <a:r>
              <a:t>Ni</a:t>
            </a:r>
          </a:p>
          <a:p>
            <a:r>
              <a:t>	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needs to be improved </a:t>
            </a:r>
          </a:p>
        </p:txBody>
      </p:sp>
      <p:pic>
        <p:nvPicPr>
          <p:cNvPr id="23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951" y="1563976"/>
            <a:ext cx="4479926" cy="4479926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extfeld 3"/>
          <p:cNvSpPr/>
          <p:nvPr/>
        </p:nvSpPr>
        <p:spPr>
          <a:xfrm>
            <a:off x="4825875" y="5077812"/>
            <a:ext cx="420270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t>Spokesperson: Dominic Rossi, Proposal accepted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svorlage_BWL9">
  <a:themeElements>
    <a:clrScheme name="Präsentationsvorlage_BWL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räsentationsvorlage_BWL9">
      <a:majorFont>
        <a:latin typeface="Bitstream Charter"/>
        <a:ea typeface="Bitstream Charter"/>
        <a:cs typeface="Bitstream Charter"/>
      </a:majorFont>
      <a:minorFont>
        <a:latin typeface="Helvetica"/>
        <a:ea typeface="Helvetica"/>
        <a:cs typeface="Helvetica"/>
      </a:minorFont>
    </a:fontScheme>
    <a:fmtScheme name="Präsentationsvorlage_BWL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äsentationsvorlage_BWL9">
  <a:themeElements>
    <a:clrScheme name="Präsentationsvorlage_BWL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räsentationsvorlage_BWL9">
      <a:majorFont>
        <a:latin typeface="Bitstream Charter"/>
        <a:ea typeface="Bitstream Charter"/>
        <a:cs typeface="Bitstream Charter"/>
      </a:majorFont>
      <a:minorFont>
        <a:latin typeface="Helvetica"/>
        <a:ea typeface="Helvetica"/>
        <a:cs typeface="Helvetica"/>
      </a:minorFont>
    </a:fontScheme>
    <a:fmtScheme name="Präsentationsvorlage_BWL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2393</Words>
  <Application>Microsoft Office PowerPoint</Application>
  <PresentationFormat>Bildschirmpräsentation (4:3)</PresentationFormat>
  <Paragraphs>269</Paragraphs>
  <Slides>28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Arial</vt:lpstr>
      <vt:lpstr>Bitstream Charter</vt:lpstr>
      <vt:lpstr>Symbol</vt:lpstr>
      <vt:lpstr>Wingdings</vt:lpstr>
      <vt:lpstr>Präsentationsvorlage_BWL9</vt:lpstr>
      <vt:lpstr>Report on A03</vt:lpstr>
      <vt:lpstr>A03: Regions of Interest </vt:lpstr>
      <vt:lpstr>Charge Radii in the Ca-Ni Region in 2015</vt:lpstr>
      <vt:lpstr>Laser Spectroscopy in A03</vt:lpstr>
      <vt:lpstr>Deliverable: Spectroscopy of 52,53Fe</vt:lpstr>
      <vt:lpstr>On Top: Spectroscopy of 36-39Ca</vt:lpstr>
      <vt:lpstr>Calcium Charge Radii</vt:lpstr>
      <vt:lpstr>Moments of 37,39Ca</vt:lpstr>
      <vt:lpstr>On Top: 56Ni</vt:lpstr>
      <vt:lpstr>Palladium @ CARIBU</vt:lpstr>
      <vt:lpstr>Oxygen-21 at</vt:lpstr>
      <vt:lpstr>Carbon-12 at </vt:lpstr>
      <vt:lpstr>Carbon-16 at </vt:lpstr>
      <vt:lpstr>78Ni, 52Ar: Milestone Nuclei</vt:lpstr>
      <vt:lpstr>Highlight: 78Ni, doubly magic but…</vt:lpstr>
      <vt:lpstr>Highlight: 52Ar, shell closure at N=34</vt:lpstr>
      <vt:lpstr>Highlight: pairing in (p,2p), (p,pn) cross sections</vt:lpstr>
      <vt:lpstr>Two-nucleon removal mechanism</vt:lpstr>
      <vt:lpstr>High resolution with Miniball at the RIBF</vt:lpstr>
      <vt:lpstr>High resolution with Miniball at the RIBF</vt:lpstr>
      <vt:lpstr>A03: Publications</vt:lpstr>
      <vt:lpstr>PowerPoint-Präsentation</vt:lpstr>
      <vt:lpstr>A03: Publications</vt:lpstr>
      <vt:lpstr>A03: Press Releases</vt:lpstr>
      <vt:lpstr>Publication and Talks (M. Petri et al.)</vt:lpstr>
      <vt:lpstr>PowerPoint-Präsentation</vt:lpstr>
      <vt:lpstr>Motivation: 54Ni</vt:lpstr>
      <vt:lpstr>Motivation: 50,51Fe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A03</dc:title>
  <dc:creator>wnoerter</dc:creator>
  <cp:lastModifiedBy>Wilfried Nörtershäuser</cp:lastModifiedBy>
  <cp:revision>4</cp:revision>
  <dcterms:modified xsi:type="dcterms:W3CDTF">2019-03-27T08:27:07Z</dcterms:modified>
</cp:coreProperties>
</file>