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4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296" r:id="rId11"/>
    <p:sldId id="297" r:id="rId12"/>
    <p:sldId id="298" r:id="rId13"/>
    <p:sldId id="299" r:id="rId14"/>
    <p:sldId id="300" r:id="rId15"/>
    <p:sldId id="289" r:id="rId16"/>
    <p:sldId id="290" r:id="rId17"/>
    <p:sldId id="291" r:id="rId18"/>
    <p:sldId id="292" r:id="rId19"/>
    <p:sldId id="293" r:id="rId20"/>
    <p:sldId id="280" r:id="rId21"/>
    <p:sldId id="295" r:id="rId22"/>
    <p:sldId id="286" r:id="rId23"/>
    <p:sldId id="294" r:id="rId24"/>
    <p:sldId id="284" r:id="rId25"/>
    <p:sldId id="310" r:id="rId26"/>
    <p:sldId id="285" r:id="rId27"/>
    <p:sldId id="287" r:id="rId28"/>
    <p:sldId id="301" r:id="rId2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C8C"/>
    <a:srgbClr val="FFFF00"/>
    <a:srgbClr val="F5A300"/>
    <a:srgbClr val="FDCA00"/>
    <a:srgbClr val="9C1C26"/>
    <a:srgbClr val="000000"/>
    <a:srgbClr val="B5B5B5"/>
    <a:srgbClr val="E95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3" autoAdjust="0"/>
    <p:restoredTop sz="91188" autoAdjust="0"/>
  </p:normalViewPr>
  <p:slideViewPr>
    <p:cSldViewPr snapToObjects="1">
      <p:cViewPr varScale="1">
        <p:scale>
          <a:sx n="60" d="100"/>
          <a:sy n="60" d="100"/>
        </p:scale>
        <p:origin x="103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0500" y="387350"/>
            <a:ext cx="5403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 b="1">
                <a:latin typeface="Stafford" pitchFamily="2" charset="0"/>
              </a:defRPr>
            </a:lvl1pPr>
          </a:lstStyle>
          <a:p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90500" y="8567738"/>
            <a:ext cx="13303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fld id="{A32DC80D-291A-4ABB-A78B-0417274A267C}" type="datetime4">
              <a:rPr lang="de-DE"/>
              <a:pPr/>
              <a:t>27. März 2019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20825" y="8567738"/>
            <a:ext cx="4464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99163" y="8567738"/>
            <a:ext cx="669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7CC2173-B0D1-45F1-9D54-E33B7353DA19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50182" name="Picture 6" descr="tu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400" y="360363"/>
            <a:ext cx="928688" cy="417512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90500" y="849630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88913" y="777875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007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tu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2463" y="360363"/>
            <a:ext cx="935037" cy="420687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8913" y="8685213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fld id="{065B079B-E513-489A-8A1B-D7C78493EA86}" type="datetime4">
              <a:rPr lang="de-DE"/>
              <a:pPr/>
              <a:t>27. März 2019</a:t>
            </a:fld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2388" y="923925"/>
            <a:ext cx="4194175" cy="3071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0500" y="4284663"/>
            <a:ext cx="64770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808163" y="8685213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13438" y="8685213"/>
            <a:ext cx="94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36AA9A4-5D0B-4134-89A6-D8B9DAA4F25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90500" y="387350"/>
            <a:ext cx="54038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0" rIns="0" bIns="0" anchor="ctr"/>
          <a:lstStyle/>
          <a:p>
            <a:pPr>
              <a:lnSpc>
                <a:spcPts val="1300"/>
              </a:lnSpc>
            </a:pPr>
            <a:endParaRPr lang="de-DE" sz="1000" b="1">
              <a:latin typeface="Stafford" pitchFamily="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90500" y="78105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" y="8685213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88913" y="4103688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78740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1pPr>
    <a:lvl2pPr marL="4572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2pPr>
    <a:lvl3pPr marL="9144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3pPr>
    <a:lvl4pPr marL="13716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4pPr>
    <a:lvl5pPr marL="18288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Bitstream Charter" pitchFamily="2" charset="0"/>
              <a:ea typeface="+mn-ea"/>
              <a:cs typeface="+mn-cs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27. März 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 </a:t>
            </a:r>
            <a:fld id="{C36AA9A4-5D0B-4134-89A6-D8B9DAA4F25C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6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27. März 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 </a:t>
            </a:r>
            <a:fld id="{C36AA9A4-5D0B-4134-89A6-D8B9DAA4F25C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338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27. März 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 </a:t>
            </a:r>
            <a:fld id="{C36AA9A4-5D0B-4134-89A6-D8B9DAA4F25C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632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27. März 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|  </a:t>
            </a:r>
            <a:fld id="{C36AA9A4-5D0B-4134-89A6-D8B9DAA4F25C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73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9C1C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6642117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87049" name="Picture 9" descr="tud_logo"/>
          <p:cNvPicPr>
            <a:picLocks noChangeAspect="1" noChangeArrowheads="1"/>
          </p:cNvPicPr>
          <p:nvPr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5" name="Fußzeilenplatzhalter 3"/>
          <p:cNvSpPr txBox="1">
            <a:spLocks/>
          </p:cNvSpPr>
          <p:nvPr userDrawn="1"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27.03.2019</a:t>
            </a:fld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  |  Fachbereich Physik |  Institut für Kernphysik |  Prof. Dr. Wilfried Nörtershäuser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| 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394" y="6340905"/>
            <a:ext cx="704606" cy="510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620000"/>
            <a:ext cx="6823569" cy="4479943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421455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42145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592263"/>
            <a:ext cx="4135438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1592263"/>
            <a:ext cx="4105274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20" y="1620000"/>
            <a:ext cx="5000660" cy="45061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8776" y="1620000"/>
            <a:ext cx="3106738" cy="45061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840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28801"/>
            <a:ext cx="5486400" cy="279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6421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620000"/>
            <a:ext cx="66408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pic>
        <p:nvPicPr>
          <p:cNvPr id="1033" name="Picture 9" descr="tud_logo"/>
          <p:cNvPicPr>
            <a:picLocks noChangeAspect="1" noChangeArrowheads="1"/>
          </p:cNvPicPr>
          <p:nvPr/>
        </p:nvPicPr>
        <p:blipFill>
          <a:blip r:embed="rId10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3" name="Fußzeilenplatzhalter 3"/>
          <p:cNvSpPr txBox="1">
            <a:spLocks/>
          </p:cNvSpPr>
          <p:nvPr userDrawn="1"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27.03.2019</a:t>
            </a:fld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 Fachbereich Physik |  Institut für Kernphysik |  Prof. Dr. Wilfried Nörtershäuser  | 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394" y="6340905"/>
            <a:ext cx="704606" cy="5109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None/>
        <a:defRPr sz="200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9388" indent="-177800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Tahoma" pitchFamily="34" charset="0"/>
        </a:defRPr>
      </a:lvl2pPr>
      <a:lvl3pPr marL="538163" indent="-187325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Tahoma" pitchFamily="34" charset="0"/>
        </a:defRPr>
      </a:lvl3pPr>
      <a:lvl4pPr marL="717550" indent="-17303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908050" indent="-188913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ndc.bnl.gov/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3.xml"/><Relationship Id="rId7" Type="http://schemas.openxmlformats.org/officeDocument/2006/relationships/image" Target="../media/image4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8.png"/><Relationship Id="rId4" Type="http://schemas.openxmlformats.org/officeDocument/2006/relationships/tags" Target="../tags/tag4.xml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03/PhysRevA.99.012511" TargetMode="External"/><Relationship Id="rId2" Type="http://schemas.openxmlformats.org/officeDocument/2006/relationships/hyperlink" Target="https://arxiv.org/abs/1901.0632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1016/j.physletb.2018.11.038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Precision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Light Nuclei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Report on A01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99833" y="3405480"/>
            <a:ext cx="35283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Thanks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Udo Gayer, 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Michaela </a:t>
            </a:r>
            <a:r>
              <a:rPr lang="de-DE" sz="2000" dirty="0" err="1" smtClean="0"/>
              <a:t>Hilcker</a:t>
            </a:r>
            <a:r>
              <a:rPr lang="de-DE" sz="2000" dirty="0"/>
              <a:t> </a:t>
            </a:r>
            <a:r>
              <a:rPr lang="de-DE" sz="2000" dirty="0" smtClean="0"/>
              <a:t>&amp;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Bernhard Maaß, </a:t>
            </a:r>
          </a:p>
          <a:p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preparing</a:t>
            </a:r>
            <a:r>
              <a:rPr lang="de-DE" sz="2000" dirty="0" smtClean="0"/>
              <a:t> </a:t>
            </a:r>
            <a:r>
              <a:rPr lang="de-DE" sz="2000" dirty="0" err="1" smtClean="0"/>
              <a:t>slides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pic>
        <p:nvPicPr>
          <p:cNvPr id="5" name="Picture 2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709" r="32952"/>
          <a:stretch/>
        </p:blipFill>
        <p:spPr>
          <a:xfrm>
            <a:off x="179512" y="2787178"/>
            <a:ext cx="5256584" cy="340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2634" r="88978"/>
          <a:stretch/>
        </p:blipFill>
        <p:spPr>
          <a:xfrm>
            <a:off x="3450454" y="4437112"/>
            <a:ext cx="1645338" cy="1751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8E2ACAF-F94D-4E63-8BF5-004598191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 initio calculation of </a:t>
            </a:r>
            <a:r>
              <a:rPr lang="en-US" baseline="30000" dirty="0"/>
              <a:t>4</a:t>
            </a:r>
            <a:r>
              <a:rPr lang="en-US" dirty="0"/>
              <a:t>He</a:t>
            </a:r>
          </a:p>
        </p:txBody>
      </p:sp>
      <p:pic>
        <p:nvPicPr>
          <p:cNvPr id="4" name="Grafik 3" descr="SFB_1245_printed - PDF-XChange Viewer">
            <a:extLst>
              <a:ext uri="{FF2B5EF4-FFF2-40B4-BE49-F238E27FC236}">
                <a16:creationId xmlns="" xmlns:a16="http://schemas.microsoft.com/office/drawing/2014/main" id="{C4CA06B6-97DA-42F8-9FE9-EA020B2FAA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680" y="1523172"/>
            <a:ext cx="5760640" cy="43545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2510C395-53F0-4956-A519-0DE16788ADB7}"/>
              </a:ext>
            </a:extLst>
          </p:cNvPr>
          <p:cNvSpPr txBox="1"/>
          <p:nvPr/>
        </p:nvSpPr>
        <p:spPr>
          <a:xfrm>
            <a:off x="3131840" y="5966938"/>
            <a:ext cx="3591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S. </a:t>
            </a:r>
            <a:r>
              <a:rPr lang="en-US" sz="1400" dirty="0" err="1">
                <a:latin typeface="+mn-lt"/>
              </a:rPr>
              <a:t>Bacca</a:t>
            </a:r>
            <a:r>
              <a:rPr lang="en-US" sz="1400" dirty="0">
                <a:latin typeface="+mn-lt"/>
              </a:rPr>
              <a:t> et al., Phys. Rev. Lett </a:t>
            </a:r>
            <a:r>
              <a:rPr lang="en-US" sz="1400" b="1" dirty="0">
                <a:latin typeface="+mn-lt"/>
              </a:rPr>
              <a:t>110</a:t>
            </a:r>
            <a:r>
              <a:rPr lang="en-US" sz="1400" dirty="0">
                <a:latin typeface="+mn-lt"/>
              </a:rPr>
              <a:t> (2013)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092280" y="641662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M. </a:t>
            </a:r>
            <a:r>
              <a:rPr lang="de-DE" sz="1400" dirty="0" err="1" smtClean="0"/>
              <a:t>Hilcker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812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2788344-8B72-478A-9D7B-E433C5EC4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on Target Chamber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F9C43248-84E3-49CF-92D3-4982564E6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1620000"/>
            <a:ext cx="4932079" cy="44799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Superfluid liquid helium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boiling-bubbles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→ </a:t>
            </a:r>
            <a:r>
              <a:rPr lang="en-US" dirty="0">
                <a:ea typeface="Cambria Math" panose="02040503050406030204" pitchFamily="18" charset="0"/>
              </a:rPr>
              <a:t>control of target thickness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Scattering chamber including cryogenic system for superfluid liquid helium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Pumping unit for cooling below 2 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Vacuum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Cryogenic monitoring system</a:t>
            </a:r>
          </a:p>
        </p:txBody>
      </p:sp>
      <p:pic>
        <p:nvPicPr>
          <p:cNvPr id="4" name="Inhaltsplatzhalter 8" descr="Ein Bild, das Röhre, Elektronik enthält.&#10;&#10;Mit hoher Zuverlässigkeit generierte Beschreibung">
            <a:extLst>
              <a:ext uri="{FF2B5EF4-FFF2-40B4-BE49-F238E27FC236}">
                <a16:creationId xmlns="" xmlns:a16="http://schemas.microsoft.com/office/drawing/2014/main" id="{BC25DCF1-42D7-429A-9885-A7B1AA6BB4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1" r="27553"/>
          <a:stretch/>
        </p:blipFill>
        <p:spPr bwMode="auto">
          <a:xfrm>
            <a:off x="5414916" y="1620001"/>
            <a:ext cx="3104374" cy="4401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40C37778-FFD2-4FCD-858C-605A6762AF9C}"/>
              </a:ext>
            </a:extLst>
          </p:cNvPr>
          <p:cNvSpPr txBox="1"/>
          <p:nvPr/>
        </p:nvSpPr>
        <p:spPr>
          <a:xfrm>
            <a:off x="6288453" y="6070327"/>
            <a:ext cx="1424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+mn-lt"/>
              </a:rPr>
              <a:t>CryoVac (2017)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092280" y="641662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M. </a:t>
            </a:r>
            <a:r>
              <a:rPr lang="de-DE" sz="1400" dirty="0" err="1" smtClean="0"/>
              <a:t>Hilcker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7342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98881616-5D11-4C73-B6AC-3CAC00ECC0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1" r="17037"/>
          <a:stretch/>
        </p:blipFill>
        <p:spPr>
          <a:xfrm rot="5400000">
            <a:off x="2012955" y="1500280"/>
            <a:ext cx="3863304" cy="3860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4E3F76F9-1A7C-4265-B726-294132F1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test at QClam</a:t>
            </a:r>
          </a:p>
        </p:txBody>
      </p:sp>
      <p:pic>
        <p:nvPicPr>
          <p:cNvPr id="17" name="Grafik 16" descr="Ein Bild, das drinnen, Gebäude enthält.&#10;&#10;Automatisch generierte Beschreibung">
            <a:extLst>
              <a:ext uri="{FF2B5EF4-FFF2-40B4-BE49-F238E27FC236}">
                <a16:creationId xmlns="" xmlns:a16="http://schemas.microsoft.com/office/drawing/2014/main" id="{0A5C94B3-CEBD-4FD6-B16B-C0370689E1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3021" y="2543251"/>
            <a:ext cx="4784232" cy="26929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Grafik 23" descr="Ein Bild, das Karte, Screenshot enthält.&#10;&#10;Automatisch generierte Beschreibung">
            <a:extLst>
              <a:ext uri="{FF2B5EF4-FFF2-40B4-BE49-F238E27FC236}">
                <a16:creationId xmlns="" xmlns:a16="http://schemas.microsoft.com/office/drawing/2014/main" id="{1159ECAC-A546-4194-B0AB-B0A673DBDD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6" y="3874991"/>
            <a:ext cx="2592288" cy="2406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feld 21">
            <a:extLst>
              <a:ext uri="{FF2B5EF4-FFF2-40B4-BE49-F238E27FC236}">
                <a16:creationId xmlns="" xmlns:a16="http://schemas.microsoft.com/office/drawing/2014/main" id="{DECD54F8-3364-4146-AC95-252B8E06BD57}"/>
              </a:ext>
            </a:extLst>
          </p:cNvPr>
          <p:cNvSpPr txBox="1"/>
          <p:nvPr/>
        </p:nvSpPr>
        <p:spPr>
          <a:xfrm>
            <a:off x="2010842" y="4051523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liquid in tank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="" xmlns:a16="http://schemas.microsoft.com/office/drawing/2014/main" id="{A172ACF1-F3F0-426B-B1B7-C45A8B47EFAB}"/>
              </a:ext>
            </a:extLst>
          </p:cNvPr>
          <p:cNvSpPr txBox="1"/>
          <p:nvPr/>
        </p:nvSpPr>
        <p:spPr>
          <a:xfrm>
            <a:off x="1058222" y="5318395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superfluidity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="" xmlns:a16="http://schemas.microsoft.com/office/drawing/2014/main" id="{23BC53D1-0A94-49AF-8463-E75FBDEB78D6}"/>
              </a:ext>
            </a:extLst>
          </p:cNvPr>
          <p:cNvSpPr txBox="1"/>
          <p:nvPr/>
        </p:nvSpPr>
        <p:spPr>
          <a:xfrm>
            <a:off x="2219581" y="4439316"/>
            <a:ext cx="1124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Needle valve opened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="" xmlns:a16="http://schemas.microsoft.com/office/drawing/2014/main" id="{65E266F3-CC4C-4A98-9C9C-52D4D9DD522D}"/>
              </a:ext>
            </a:extLst>
          </p:cNvPr>
          <p:cNvCxnSpPr>
            <a:cxnSpLocks/>
          </p:cNvCxnSpPr>
          <p:nvPr/>
        </p:nvCxnSpPr>
        <p:spPr>
          <a:xfrm flipH="1">
            <a:off x="1771652" y="4194175"/>
            <a:ext cx="320673" cy="196851"/>
          </a:xfrm>
          <a:prstGeom prst="straightConnector1">
            <a:avLst/>
          </a:prstGeom>
          <a:ln w="19050">
            <a:solidFill>
              <a:srgbClr val="18B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="" xmlns:a16="http://schemas.microsoft.com/office/drawing/2014/main" id="{8DDC1A99-5295-4711-875B-7E0C986ED787}"/>
              </a:ext>
            </a:extLst>
          </p:cNvPr>
          <p:cNvCxnSpPr>
            <a:cxnSpLocks/>
          </p:cNvCxnSpPr>
          <p:nvPr/>
        </p:nvCxnSpPr>
        <p:spPr>
          <a:xfrm>
            <a:off x="2369820" y="4846320"/>
            <a:ext cx="43181" cy="713105"/>
          </a:xfrm>
          <a:prstGeom prst="straightConnector1">
            <a:avLst/>
          </a:prstGeom>
          <a:ln w="19050">
            <a:solidFill>
              <a:srgbClr val="18B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="" xmlns:a16="http://schemas.microsoft.com/office/drawing/2014/main" id="{3F435D4A-B4B7-4A68-817E-084890CEA0F3}"/>
              </a:ext>
            </a:extLst>
          </p:cNvPr>
          <p:cNvCxnSpPr>
            <a:cxnSpLocks/>
          </p:cNvCxnSpPr>
          <p:nvPr/>
        </p:nvCxnSpPr>
        <p:spPr>
          <a:xfrm>
            <a:off x="1972098" y="5474879"/>
            <a:ext cx="221827" cy="49621"/>
          </a:xfrm>
          <a:prstGeom prst="straightConnector1">
            <a:avLst/>
          </a:prstGeom>
          <a:ln w="19050">
            <a:solidFill>
              <a:srgbClr val="18B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>
            <a:extLst>
              <a:ext uri="{FF2B5EF4-FFF2-40B4-BE49-F238E27FC236}">
                <a16:creationId xmlns="" xmlns:a16="http://schemas.microsoft.com/office/drawing/2014/main" id="{D0386857-1132-4DB1-AFFA-06C15B8B4DBC}"/>
              </a:ext>
            </a:extLst>
          </p:cNvPr>
          <p:cNvSpPr txBox="1"/>
          <p:nvPr/>
        </p:nvSpPr>
        <p:spPr>
          <a:xfrm>
            <a:off x="2489021" y="5098753"/>
            <a:ext cx="103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stable temperature</a:t>
            </a:r>
          </a:p>
        </p:txBody>
      </p:sp>
      <p:cxnSp>
        <p:nvCxnSpPr>
          <p:cNvPr id="50" name="Gerade Verbindung mit Pfeil 49">
            <a:extLst>
              <a:ext uri="{FF2B5EF4-FFF2-40B4-BE49-F238E27FC236}">
                <a16:creationId xmlns="" xmlns:a16="http://schemas.microsoft.com/office/drawing/2014/main" id="{5A83BBBB-FB11-42AA-A572-CC5948052069}"/>
              </a:ext>
            </a:extLst>
          </p:cNvPr>
          <p:cNvCxnSpPr>
            <a:cxnSpLocks/>
          </p:cNvCxnSpPr>
          <p:nvPr/>
        </p:nvCxnSpPr>
        <p:spPr>
          <a:xfrm>
            <a:off x="2635250" y="5499100"/>
            <a:ext cx="133507" cy="222257"/>
          </a:xfrm>
          <a:prstGeom prst="straightConnector1">
            <a:avLst/>
          </a:prstGeom>
          <a:ln w="19050">
            <a:solidFill>
              <a:srgbClr val="18B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7092280" y="641662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M. </a:t>
            </a:r>
            <a:r>
              <a:rPr lang="de-DE" sz="1400" dirty="0" err="1" smtClean="0"/>
              <a:t>Hilcker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6405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088DB80-5619-4168-8B48-8F74BF11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Commissioning Beamtime Fall 2018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04E1944C-7419-470F-B01F-933C2550A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1620000"/>
            <a:ext cx="3491920" cy="44799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/>
              <a:t>19.09.: </a:t>
            </a:r>
            <a:r>
              <a:rPr lang="en-US" dirty="0"/>
              <a:t>Beam tuning to warm target including change of target windows and geometry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/>
              <a:t>29.09.: </a:t>
            </a:r>
            <a:r>
              <a:rPr lang="en-US" dirty="0"/>
              <a:t>Cooling procedure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/>
              <a:t>02.10.: </a:t>
            </a:r>
            <a:r>
              <a:rPr lang="en-US" dirty="0"/>
              <a:t>Measuring cold target (empty-target background and helium)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/>
              <a:t>10.10.: </a:t>
            </a:r>
            <a:r>
              <a:rPr lang="en-US" dirty="0"/>
              <a:t>End of beamtime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31978DD8-7E3C-45FC-BFB9-272F026F4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33" y="2155874"/>
            <a:ext cx="5086496" cy="3960440"/>
          </a:xfrm>
          <a:prstGeom prst="rect">
            <a:avLst/>
          </a:prstGeom>
        </p:spPr>
      </p:pic>
      <p:pic>
        <p:nvPicPr>
          <p:cNvPr id="7" name="Grafik 6" descr="2 Peaks - PDF-XChange Viewer">
            <a:extLst>
              <a:ext uri="{FF2B5EF4-FFF2-40B4-BE49-F238E27FC236}">
                <a16:creationId xmlns="" xmlns:a16="http://schemas.microsoft.com/office/drawing/2014/main" id="{9D8CA9E8-0B49-48F9-9325-AAB00846A1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39529" r="50000" b="14660"/>
          <a:stretch/>
        </p:blipFill>
        <p:spPr>
          <a:xfrm>
            <a:off x="5120506" y="3212976"/>
            <a:ext cx="3629203" cy="22682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FE01A4B9-F0A1-447D-8020-EB01B5001CD7}"/>
              </a:ext>
            </a:extLst>
          </p:cNvPr>
          <p:cNvSpPr txBox="1"/>
          <p:nvPr/>
        </p:nvSpPr>
        <p:spPr>
          <a:xfrm>
            <a:off x="7884368" y="3509059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4</a:t>
            </a:r>
            <a:r>
              <a:rPr lang="en-US" sz="1600" dirty="0"/>
              <a:t>He</a:t>
            </a:r>
            <a:endParaRPr lang="en-US" sz="1600" baseline="30000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="" xmlns:a16="http://schemas.microsoft.com/office/drawing/2014/main" id="{F9213782-73C0-4AFF-86FA-43D6CD2E7078}"/>
              </a:ext>
            </a:extLst>
          </p:cNvPr>
          <p:cNvCxnSpPr>
            <a:cxnSpLocks/>
          </p:cNvCxnSpPr>
          <p:nvPr/>
        </p:nvCxnSpPr>
        <p:spPr>
          <a:xfrm flipH="1">
            <a:off x="7626351" y="3686175"/>
            <a:ext cx="307974" cy="41275"/>
          </a:xfrm>
          <a:prstGeom prst="straightConnector1">
            <a:avLst/>
          </a:prstGeom>
          <a:ln w="19050">
            <a:solidFill>
              <a:srgbClr val="E19C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7092280" y="641662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M. </a:t>
            </a:r>
            <a:r>
              <a:rPr lang="de-DE" sz="1400" dirty="0" err="1" smtClean="0"/>
              <a:t>Hilcker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98076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="" xmlns:a16="http://schemas.microsoft.com/office/drawing/2014/main" id="{EBBCA97A-F831-43DC-96D3-A27A99C32B6C}"/>
              </a:ext>
            </a:extLst>
          </p:cNvPr>
          <p:cNvSpPr/>
          <p:nvPr/>
        </p:nvSpPr>
        <p:spPr>
          <a:xfrm>
            <a:off x="5658581" y="1891843"/>
            <a:ext cx="2279579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127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C8F566E8-E8D0-46C6-9CCE-19B71F915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of Target Thickness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067792BA-4F7A-4DD8-A7BA-53959E49F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5229200"/>
            <a:ext cx="6823569" cy="10867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Expected and measured target thickness agree</a:t>
            </a:r>
          </a:p>
          <a:p>
            <a:pPr marL="0" indent="0"/>
            <a:r>
              <a:rPr lang="en-US" dirty="0"/>
              <a:t>	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→ </a:t>
            </a:r>
            <a:r>
              <a:rPr lang="en-US" dirty="0">
                <a:ea typeface="Cambria Math" panose="02040503050406030204" pitchFamily="18" charset="0"/>
              </a:rPr>
              <a:t>No bubbles thanks to superfluid helium</a:t>
            </a:r>
            <a:endParaRPr lang="en-US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="" xmlns:a16="http://schemas.microsoft.com/office/drawing/2014/main" id="{5DCB7171-A172-43ED-95F3-E1E40AA9C97F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5720197" y="2482300"/>
            <a:ext cx="378998" cy="0"/>
          </a:xfrm>
          <a:prstGeom prst="line">
            <a:avLst/>
          </a:prstGeom>
          <a:ln w="38100">
            <a:solidFill>
              <a:srgbClr val="FF5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="" xmlns:a16="http://schemas.microsoft.com/office/drawing/2014/main" id="{B7EACC41-9B9C-4C72-8727-49B0E2106C99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720197" y="2076509"/>
            <a:ext cx="378998" cy="0"/>
          </a:xfrm>
          <a:prstGeom prst="line">
            <a:avLst/>
          </a:prstGeom>
          <a:ln w="38100">
            <a:solidFill>
              <a:srgbClr val="4B43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80DAA465-68B4-4AAC-833E-C629F6FE75AB}"/>
              </a:ext>
            </a:extLst>
          </p:cNvPr>
          <p:cNvSpPr txBox="1"/>
          <p:nvPr/>
        </p:nvSpPr>
        <p:spPr>
          <a:xfrm>
            <a:off x="6099195" y="1891843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expected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505F96F3-31A3-4142-B5CB-40800841AE0E}"/>
              </a:ext>
            </a:extLst>
          </p:cNvPr>
          <p:cNvSpPr txBox="1"/>
          <p:nvPr/>
        </p:nvSpPr>
        <p:spPr>
          <a:xfrm>
            <a:off x="6099195" y="2297634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peak-ratio He/Al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="" xmlns:a16="http://schemas.microsoft.com/office/drawing/2014/main" id="{0AD29572-A733-497F-A50A-CC2605B00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31145"/>
            <a:ext cx="4495742" cy="374441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063699" y="3356992"/>
            <a:ext cx="3044805" cy="2862322"/>
          </a:xfrm>
          <a:prstGeom prst="rect">
            <a:avLst/>
          </a:prstGeom>
          <a:solidFill>
            <a:srgbClr val="FFFF00"/>
          </a:solidFill>
          <a:ln>
            <a:solidFill>
              <a:srgbClr val="312C8C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Next </a:t>
            </a:r>
            <a:r>
              <a:rPr lang="de-DE" dirty="0" err="1" smtClean="0"/>
              <a:t>Period</a:t>
            </a:r>
            <a:r>
              <a:rPr lang="de-DE" dirty="0" smtClean="0"/>
              <a:t>:</a:t>
            </a:r>
          </a:p>
          <a:p>
            <a:r>
              <a:rPr lang="de-DE" dirty="0" err="1" smtClean="0"/>
              <a:t>Completion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monopole</a:t>
            </a:r>
            <a:r>
              <a:rPr lang="de-DE" dirty="0" smtClean="0"/>
              <a:t> form </a:t>
            </a:r>
            <a:r>
              <a:rPr lang="de-DE" dirty="0" err="1" smtClean="0"/>
              <a:t>factor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0</a:t>
            </a:r>
            <a:r>
              <a:rPr lang="de-DE" baseline="30000" dirty="0" smtClean="0"/>
              <a:t>+</a:t>
            </a:r>
            <a:r>
              <a:rPr lang="de-DE" baseline="-25000" dirty="0" smtClean="0"/>
              <a:t>2</a:t>
            </a:r>
            <a:r>
              <a:rPr lang="de-DE" dirty="0" smtClean="0"/>
              <a:t> in He</a:t>
            </a:r>
          </a:p>
          <a:p>
            <a:endParaRPr lang="de-DE" dirty="0"/>
          </a:p>
          <a:p>
            <a:r>
              <a:rPr lang="de-DE" dirty="0" smtClean="0"/>
              <a:t>RSA </a:t>
            </a:r>
            <a:r>
              <a:rPr lang="de-DE" dirty="0" err="1" smtClean="0"/>
              <a:t>Measurements</a:t>
            </a:r>
            <a:r>
              <a:rPr lang="de-DE" dirty="0" smtClean="0"/>
              <a:t> on</a:t>
            </a:r>
          </a:p>
          <a:p>
            <a:r>
              <a:rPr lang="de-DE" baseline="30000" dirty="0" smtClean="0"/>
              <a:t>11</a:t>
            </a:r>
            <a:r>
              <a:rPr lang="de-DE" dirty="0" smtClean="0"/>
              <a:t>B, </a:t>
            </a:r>
            <a:r>
              <a:rPr lang="de-DE" baseline="30000" dirty="0" smtClean="0"/>
              <a:t>12</a:t>
            </a:r>
            <a:r>
              <a:rPr lang="de-DE" dirty="0" smtClean="0"/>
              <a:t>C</a:t>
            </a:r>
          </a:p>
          <a:p>
            <a:endParaRPr lang="de-DE" dirty="0"/>
          </a:p>
          <a:p>
            <a:r>
              <a:rPr lang="de-DE" dirty="0" smtClean="0"/>
              <a:t>Search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Hoyle</a:t>
            </a:r>
            <a:r>
              <a:rPr lang="de-DE" dirty="0" smtClean="0"/>
              <a:t>-like </a:t>
            </a:r>
            <a:r>
              <a:rPr lang="de-DE" dirty="0" smtClean="0">
                <a:sym typeface="Symbol" panose="05050102010706020507" pitchFamily="18" charset="2"/>
              </a:rPr>
              <a:t>-cluster </a:t>
            </a:r>
            <a:r>
              <a:rPr lang="de-DE" dirty="0" err="1" smtClean="0">
                <a:sym typeface="Symbol" panose="05050102010706020507" pitchFamily="18" charset="2"/>
              </a:rPr>
              <a:t>states</a:t>
            </a:r>
            <a:r>
              <a:rPr lang="de-DE" dirty="0" smtClean="0">
                <a:sym typeface="Symbol" panose="05050102010706020507" pitchFamily="18" charset="2"/>
              </a:rPr>
              <a:t> in </a:t>
            </a:r>
            <a:r>
              <a:rPr lang="de-DE" baseline="30000" dirty="0" smtClean="0">
                <a:sym typeface="Symbol" panose="05050102010706020507" pitchFamily="18" charset="2"/>
              </a:rPr>
              <a:t>12</a:t>
            </a:r>
            <a:r>
              <a:rPr lang="de-DE" dirty="0" smtClean="0">
                <a:sym typeface="Symbol" panose="05050102010706020507" pitchFamily="18" charset="2"/>
              </a:rPr>
              <a:t>C </a:t>
            </a:r>
            <a:r>
              <a:rPr lang="de-DE" dirty="0" err="1" smtClean="0">
                <a:sym typeface="Symbol" panose="05050102010706020507" pitchFamily="18" charset="2"/>
              </a:rPr>
              <a:t>and</a:t>
            </a:r>
            <a:r>
              <a:rPr lang="de-DE" dirty="0" smtClean="0">
                <a:sym typeface="Symbol" panose="05050102010706020507" pitchFamily="18" charset="2"/>
              </a:rPr>
              <a:t> </a:t>
            </a:r>
            <a:r>
              <a:rPr lang="de-DE" baseline="30000" dirty="0" smtClean="0">
                <a:sym typeface="Symbol" panose="05050102010706020507" pitchFamily="18" charset="2"/>
              </a:rPr>
              <a:t>16</a:t>
            </a:r>
            <a:r>
              <a:rPr lang="de-DE" dirty="0" smtClean="0">
                <a:sym typeface="Symbol" panose="05050102010706020507" pitchFamily="18" charset="2"/>
              </a:rPr>
              <a:t>O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092280" y="641662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M. </a:t>
            </a:r>
            <a:r>
              <a:rPr lang="de-DE" sz="1400" dirty="0" err="1" smtClean="0"/>
              <a:t>Hilcker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898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Charge Radius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baseline="30000" dirty="0" smtClean="0"/>
              <a:t>8</a:t>
            </a:r>
            <a:r>
              <a:rPr lang="de-DE" dirty="0" smtClean="0"/>
              <a:t>B: Original </a:t>
            </a:r>
            <a:r>
              <a:rPr lang="de-DE" dirty="0" err="1" smtClean="0"/>
              <a:t>Idea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0112" y="4653136"/>
            <a:ext cx="2376264" cy="156734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846761" y="5302994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000000"/>
                </a:solidFill>
                <a:ea typeface="+mn-ea"/>
                <a:cs typeface="+mn-cs"/>
              </a:rPr>
              <a:t>Correlation</a:t>
            </a:r>
            <a:r>
              <a:rPr lang="de-DE" sz="1400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  <a:p>
            <a:r>
              <a:rPr lang="de-DE" sz="1400" dirty="0" err="1" smtClean="0">
                <a:solidFill>
                  <a:srgbClr val="000000"/>
                </a:solidFill>
                <a:ea typeface="+mn-ea"/>
                <a:cs typeface="+mn-cs"/>
              </a:rPr>
              <a:t>from</a:t>
            </a:r>
            <a:r>
              <a:rPr lang="de-DE" sz="1400" dirty="0" smtClean="0">
                <a:solidFill>
                  <a:srgbClr val="000000"/>
                </a:solidFill>
                <a:ea typeface="+mn-ea"/>
                <a:cs typeface="+mn-cs"/>
              </a:rPr>
              <a:t> Halo-EFT</a:t>
            </a:r>
            <a:endParaRPr lang="de-DE" sz="14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/>
          <a:stretch/>
        </p:blipFill>
        <p:spPr bwMode="auto">
          <a:xfrm>
            <a:off x="3815650" y="1440736"/>
            <a:ext cx="5004822" cy="312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79512" y="2516703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000000"/>
                </a:solidFill>
                <a:ea typeface="+mn-ea"/>
                <a:cs typeface="+mn-cs"/>
              </a:rPr>
              <a:t>Collinear-anticollinear</a:t>
            </a:r>
            <a:r>
              <a:rPr lang="de-DE" sz="1800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de-DE" sz="1800" dirty="0" err="1">
                <a:solidFill>
                  <a:srgbClr val="000000"/>
                </a:solidFill>
                <a:ea typeface="+mn-ea"/>
                <a:cs typeface="+mn-cs"/>
              </a:rPr>
              <a:t>laser</a:t>
            </a:r>
            <a:r>
              <a:rPr lang="de-DE" sz="1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ea typeface="+mn-ea"/>
                <a:cs typeface="+mn-cs"/>
              </a:rPr>
              <a:t>spectroscopy</a:t>
            </a:r>
            <a:r>
              <a:rPr lang="de-DE" sz="1800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ea typeface="+mn-ea"/>
                <a:cs typeface="+mn-cs"/>
              </a:rPr>
              <a:t>using</a:t>
            </a:r>
            <a:r>
              <a:rPr lang="de-DE" sz="1800" dirty="0" smtClean="0">
                <a:solidFill>
                  <a:srgbClr val="000000"/>
                </a:solidFill>
                <a:ea typeface="+mn-ea"/>
                <a:cs typeface="+mn-cs"/>
              </a:rPr>
              <a:t> a </a:t>
            </a:r>
            <a:r>
              <a:rPr lang="de-DE" sz="1800" b="1" dirty="0" err="1" smtClean="0">
                <a:solidFill>
                  <a:srgbClr val="EC6500"/>
                </a:solidFill>
                <a:ea typeface="+mn-ea"/>
                <a:cs typeface="+mn-cs"/>
              </a:rPr>
              <a:t>frequency</a:t>
            </a:r>
            <a:r>
              <a:rPr lang="de-DE" sz="1800" b="1" dirty="0" smtClean="0">
                <a:solidFill>
                  <a:srgbClr val="EC6500"/>
                </a:solidFill>
                <a:ea typeface="+mn-ea"/>
                <a:cs typeface="+mn-cs"/>
              </a:rPr>
              <a:t> </a:t>
            </a:r>
            <a:r>
              <a:rPr lang="de-DE" sz="1800" b="1" dirty="0" err="1" smtClean="0">
                <a:solidFill>
                  <a:srgbClr val="EC6500"/>
                </a:solidFill>
                <a:ea typeface="+mn-ea"/>
                <a:cs typeface="+mn-cs"/>
              </a:rPr>
              <a:t>comb</a:t>
            </a:r>
            <a:r>
              <a:rPr lang="de-DE" sz="1800" b="1" dirty="0" smtClean="0">
                <a:solidFill>
                  <a:srgbClr val="EC6500"/>
                </a:solidFill>
                <a:ea typeface="+mn-ea"/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ea typeface="+mn-ea"/>
                <a:cs typeface="+mn-cs"/>
              </a:rPr>
              <a:t>provides</a:t>
            </a:r>
            <a:r>
              <a:rPr lang="de-DE" sz="1800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ea typeface="+mn-ea"/>
                <a:cs typeface="+mn-cs"/>
              </a:rPr>
              <a:t>accurate</a:t>
            </a:r>
            <a:r>
              <a:rPr lang="de-DE" sz="1800" dirty="0" smtClean="0">
                <a:solidFill>
                  <a:srgbClr val="000000"/>
                </a:solidFill>
                <a:ea typeface="+mn-ea"/>
                <a:cs typeface="+mn-cs"/>
              </a:rPr>
              <a:t> isotope </a:t>
            </a:r>
            <a:r>
              <a:rPr lang="de-DE" sz="1800" dirty="0" err="1" smtClean="0">
                <a:solidFill>
                  <a:srgbClr val="000000"/>
                </a:solidFill>
                <a:ea typeface="+mn-ea"/>
                <a:cs typeface="+mn-cs"/>
              </a:rPr>
              <a:t>shifts</a:t>
            </a:r>
            <a:endParaRPr lang="de-DE" sz="18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Richtungspfeil 3"/>
          <p:cNvSpPr/>
          <p:nvPr/>
        </p:nvSpPr>
        <p:spPr>
          <a:xfrm flipH="1">
            <a:off x="7872513" y="4949150"/>
            <a:ext cx="575999" cy="216000"/>
          </a:xfrm>
          <a:prstGeom prst="homePlate">
            <a:avLst/>
          </a:prstGeom>
          <a:solidFill>
            <a:srgbClr val="EC6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39600" rIns="36000" bIns="39600" rtlCol="0" anchor="ctr"/>
          <a:lstStyle/>
          <a:p>
            <a:pPr algn="ctr"/>
            <a:r>
              <a:rPr lang="de-DE" sz="1600" dirty="0" smtClean="0">
                <a:solidFill>
                  <a:srgbClr val="FFFFFF"/>
                </a:solidFill>
                <a:latin typeface="Arial"/>
              </a:rPr>
              <a:t>A05</a:t>
            </a:r>
            <a:endParaRPr lang="de-DE" sz="16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" name="Bild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02" y="3869680"/>
            <a:ext cx="1104900" cy="27940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01" t="-2377" b="-3001"/>
          <a:stretch/>
        </p:blipFill>
        <p:spPr bwMode="auto">
          <a:xfrm>
            <a:off x="3419872" y="3444546"/>
            <a:ext cx="1728192" cy="2864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/>
        </p:nvSpPr>
        <p:spPr>
          <a:xfrm>
            <a:off x="179512" y="1636057"/>
            <a:ext cx="3311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0000"/>
                </a:solidFill>
                <a:ea typeface="+mn-ea"/>
                <a:cs typeface="+mn-cs"/>
              </a:rPr>
              <a:t>Proton </a:t>
            </a:r>
            <a:r>
              <a:rPr lang="de-DE" sz="1800" dirty="0" err="1" smtClean="0">
                <a:solidFill>
                  <a:srgbClr val="000000"/>
                </a:solidFill>
                <a:ea typeface="+mn-ea"/>
                <a:cs typeface="+mn-cs"/>
              </a:rPr>
              <a:t>halo</a:t>
            </a:r>
            <a:r>
              <a:rPr lang="de-DE" sz="1800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de-DE" sz="1800" baseline="30000" dirty="0" smtClean="0">
                <a:solidFill>
                  <a:srgbClr val="000000"/>
                </a:solidFill>
                <a:ea typeface="+mn-ea"/>
                <a:cs typeface="+mn-cs"/>
              </a:rPr>
              <a:t>8</a:t>
            </a:r>
            <a:r>
              <a:rPr lang="de-DE" sz="1800" dirty="0" smtClean="0">
                <a:solidFill>
                  <a:srgbClr val="000000"/>
                </a:solidFill>
                <a:ea typeface="+mn-ea"/>
                <a:cs typeface="+mn-cs"/>
              </a:rPr>
              <a:t>B: </a:t>
            </a:r>
            <a:r>
              <a:rPr lang="de-DE" sz="1800" dirty="0" err="1" smtClean="0">
                <a:solidFill>
                  <a:srgbClr val="000000"/>
                </a:solidFill>
                <a:ea typeface="+mn-ea"/>
                <a:cs typeface="+mn-cs"/>
              </a:rPr>
              <a:t>direct</a:t>
            </a:r>
            <a:r>
              <a:rPr lang="de-DE" sz="1800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ea typeface="+mn-ea"/>
                <a:cs typeface="+mn-cs"/>
              </a:rPr>
              <a:t>sensitivity</a:t>
            </a:r>
            <a:r>
              <a:rPr lang="de-DE" sz="1800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ea typeface="+mn-ea"/>
                <a:cs typeface="+mn-cs"/>
              </a:rPr>
              <a:t>to</a:t>
            </a:r>
            <a:r>
              <a:rPr lang="de-DE" sz="1800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ea typeface="+mn-ea"/>
                <a:cs typeface="+mn-cs"/>
              </a:rPr>
              <a:t>halo</a:t>
            </a:r>
            <a:r>
              <a:rPr lang="de-DE" sz="1800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ea typeface="+mn-ea"/>
                <a:cs typeface="+mn-cs"/>
              </a:rPr>
              <a:t>nucleon</a:t>
            </a:r>
            <a:endParaRPr lang="de-DE" sz="18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9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Charge Radius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baseline="30000" dirty="0" smtClean="0"/>
              <a:t>8</a:t>
            </a:r>
            <a:r>
              <a:rPr lang="de-DE" dirty="0" smtClean="0"/>
              <a:t>B: New Approach</a:t>
            </a:r>
            <a:endParaRPr lang="de-DE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/>
          <a:stretch/>
        </p:blipFill>
        <p:spPr bwMode="auto">
          <a:xfrm>
            <a:off x="3815650" y="1440736"/>
            <a:ext cx="5004822" cy="312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0" r="77966" b="-1"/>
          <a:stretch/>
        </p:blipFill>
        <p:spPr>
          <a:xfrm>
            <a:off x="532120" y="2258714"/>
            <a:ext cx="2014850" cy="2359168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59162" y="1665674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Neutral B</a:t>
            </a:r>
          </a:p>
          <a:p>
            <a:r>
              <a:rPr lang="de-DE" dirty="0" smtClean="0"/>
              <a:t>5 e</a:t>
            </a:r>
            <a:r>
              <a:rPr lang="de-DE" baseline="30000" dirty="0" smtClean="0"/>
              <a:t>-</a:t>
            </a:r>
            <a:r>
              <a:rPr lang="de-DE" dirty="0" smtClean="0"/>
              <a:t> System</a:t>
            </a:r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0" y="4639060"/>
            <a:ext cx="5102957" cy="1491049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5868145" y="5192325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J"/>
            </a:pP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efficiency</a:t>
            </a:r>
            <a:r>
              <a:rPr lang="de-DE" dirty="0" smtClean="0"/>
              <a:t> </a:t>
            </a:r>
            <a:r>
              <a:rPr lang="de-DE" dirty="0" err="1" smtClean="0"/>
              <a:t>expected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de-DE" dirty="0" err="1" smtClean="0"/>
              <a:t>increased</a:t>
            </a:r>
            <a:r>
              <a:rPr lang="de-DE" dirty="0" smtClean="0"/>
              <a:t> </a:t>
            </a:r>
            <a:r>
              <a:rPr lang="de-DE" dirty="0" err="1" smtClean="0"/>
              <a:t>complexity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34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71" y="1484784"/>
            <a:ext cx="4506630" cy="25148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Experiment at TU Darmstadt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baseline="30000" dirty="0" smtClean="0"/>
              <a:t>10,11</a:t>
            </a:r>
            <a:r>
              <a:rPr lang="de-DE" dirty="0" smtClean="0"/>
              <a:t>B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2411760" y="3667414"/>
            <a:ext cx="1152128" cy="41205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2218723" y="1675170"/>
            <a:ext cx="1345165" cy="519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3571513" y="2464405"/>
            <a:ext cx="1133487" cy="5135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899592" y="6073551"/>
            <a:ext cx="7526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B. Maaß </a:t>
            </a:r>
            <a:r>
              <a:rPr lang="de-DE" sz="1400" i="1" dirty="0" smtClean="0"/>
              <a:t>et al</a:t>
            </a:r>
            <a:r>
              <a:rPr lang="de-DE" sz="1400" dirty="0" smtClean="0"/>
              <a:t>., </a:t>
            </a:r>
            <a:r>
              <a:rPr lang="de-DE" sz="1400" dirty="0" err="1" smtClean="0"/>
              <a:t>Phys</a:t>
            </a:r>
            <a:r>
              <a:rPr lang="de-DE" sz="1400" dirty="0" smtClean="0"/>
              <a:t> </a:t>
            </a:r>
            <a:r>
              <a:rPr lang="de-DE" sz="1400" dirty="0" err="1" smtClean="0"/>
              <a:t>Rev</a:t>
            </a:r>
            <a:r>
              <a:rPr lang="de-DE" sz="1400" dirty="0" smtClean="0"/>
              <a:t>. </a:t>
            </a:r>
            <a:r>
              <a:rPr lang="de-DE" sz="1400" dirty="0" err="1" smtClean="0"/>
              <a:t>Lett</a:t>
            </a:r>
            <a:r>
              <a:rPr lang="de-DE" sz="1400" dirty="0" smtClean="0"/>
              <a:t>., </a:t>
            </a:r>
            <a:r>
              <a:rPr lang="de-DE" sz="1400" dirty="0" err="1" smtClean="0"/>
              <a:t>under</a:t>
            </a:r>
            <a:r>
              <a:rPr lang="de-DE" sz="1400" dirty="0" smtClean="0"/>
              <a:t> Review, </a:t>
            </a:r>
            <a:r>
              <a:rPr lang="de-DE" sz="1400" b="1" dirty="0" smtClean="0"/>
              <a:t>A01 + </a:t>
            </a:r>
            <a:r>
              <a:rPr lang="de-DE" sz="1400" b="1" dirty="0"/>
              <a:t>A02</a:t>
            </a:r>
            <a:r>
              <a:rPr lang="de-DE" sz="1400" dirty="0"/>
              <a:t>, https://arxiv.org/abs/1901.06323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18322"/>
            <a:ext cx="3958290" cy="237497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5" y="4203862"/>
            <a:ext cx="3053656" cy="183219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593" y="1541741"/>
            <a:ext cx="3831753" cy="204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8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Giersch Excellence Award </a:t>
            </a:r>
            <a:br>
              <a:rPr lang="de-DE" dirty="0" smtClean="0"/>
            </a:br>
            <a:r>
              <a:rPr lang="de-DE" dirty="0" err="1" smtClean="0"/>
              <a:t>awarded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Bernhard Maaß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/>
          <a:stretch/>
        </p:blipFill>
        <p:spPr>
          <a:xfrm>
            <a:off x="360363" y="1908239"/>
            <a:ext cx="7668021" cy="438514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39552" y="198884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29.10.2018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6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Progress in </a:t>
            </a:r>
            <a:r>
              <a:rPr lang="de-DE" baseline="30000" dirty="0" smtClean="0"/>
              <a:t>8</a:t>
            </a:r>
            <a:r>
              <a:rPr lang="de-DE" dirty="0" smtClean="0"/>
              <a:t>B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Preparation</a:t>
            </a:r>
            <a:endParaRPr lang="de-D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492" y="1493785"/>
            <a:ext cx="1581129" cy="23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441" y="4168046"/>
            <a:ext cx="172769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58" y="4188830"/>
            <a:ext cx="2937840" cy="94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75" y="3564015"/>
            <a:ext cx="2398393" cy="202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Bernhard\ownCloud\User\Bernhard\plots\atlas_setup\atla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3785"/>
            <a:ext cx="1764507" cy="255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E4908684-0376-48C2-A4E5-A9EC13FE3806}"/>
              </a:ext>
            </a:extLst>
          </p:cNvPr>
          <p:cNvSpPr/>
          <p:nvPr/>
        </p:nvSpPr>
        <p:spPr>
          <a:xfrm>
            <a:off x="2195736" y="1591632"/>
            <a:ext cx="498655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Rates </a:t>
            </a:r>
            <a:r>
              <a:rPr lang="de-DE" dirty="0" err="1">
                <a:latin typeface="+mj-lt"/>
              </a:rPr>
              <a:t>sufficient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for</a:t>
            </a:r>
            <a:r>
              <a:rPr lang="de-DE" dirty="0">
                <a:latin typeface="+mj-lt"/>
              </a:rPr>
              <a:t> Laser </a:t>
            </a:r>
            <a:r>
              <a:rPr lang="de-DE" dirty="0" err="1">
                <a:latin typeface="+mj-lt"/>
              </a:rPr>
              <a:t>Spectroscopy</a:t>
            </a:r>
            <a:r>
              <a:rPr lang="de-DE" dirty="0">
                <a:latin typeface="+mj-lt"/>
              </a:rPr>
              <a:t>: &gt;</a:t>
            </a:r>
            <a:r>
              <a:rPr lang="de-DE" dirty="0" smtClean="0">
                <a:latin typeface="+mj-lt"/>
              </a:rPr>
              <a:t>10k/s</a:t>
            </a:r>
            <a:endParaRPr lang="de-DE" dirty="0"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Formation </a:t>
            </a:r>
            <a:r>
              <a:rPr lang="de-DE" dirty="0" err="1">
                <a:latin typeface="+mj-lt"/>
              </a:rPr>
              <a:t>of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boron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molecules</a:t>
            </a:r>
            <a:r>
              <a:rPr lang="de-DE" dirty="0">
                <a:latin typeface="+mj-lt"/>
              </a:rPr>
              <a:t> in gas </a:t>
            </a:r>
            <a:r>
              <a:rPr lang="de-DE" dirty="0" err="1">
                <a:latin typeface="+mj-lt"/>
              </a:rPr>
              <a:t>catcher</a:t>
            </a:r>
            <a:r>
              <a:rPr lang="de-DE" dirty="0">
                <a:latin typeface="+mj-lt"/>
              </a:rPr>
              <a:t> </a:t>
            </a:r>
            <a:r>
              <a:rPr lang="de-DE" baseline="30000" dirty="0" smtClean="0">
                <a:latin typeface="+mj-lt"/>
              </a:rPr>
              <a:t>8</a:t>
            </a:r>
            <a:r>
              <a:rPr lang="de-DE" dirty="0" smtClean="0">
                <a:latin typeface="+mj-lt"/>
              </a:rPr>
              <a:t>BX</a:t>
            </a:r>
            <a:r>
              <a:rPr lang="de-DE" baseline="30000" dirty="0" smtClean="0">
                <a:latin typeface="+mj-lt"/>
              </a:rPr>
              <a:t>+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+mj-lt"/>
              </a:rPr>
              <a:t>Successful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breakup</a:t>
            </a:r>
            <a:r>
              <a:rPr lang="de-DE" dirty="0" smtClean="0">
                <a:latin typeface="+mj-lt"/>
              </a:rPr>
              <a:t>/</a:t>
            </a:r>
            <a:r>
              <a:rPr lang="de-DE" dirty="0" err="1" smtClean="0">
                <a:latin typeface="+mj-lt"/>
              </a:rPr>
              <a:t>transmission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tests</a:t>
            </a:r>
            <a:r>
              <a:rPr lang="de-DE" dirty="0" smtClean="0">
                <a:latin typeface="+mj-lt"/>
              </a:rPr>
              <a:t> in Nov 2018</a:t>
            </a:r>
            <a:endParaRPr lang="de-DE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Charter" panose="02000503060000020004" pitchFamily="2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21399" y="5678228"/>
            <a:ext cx="7174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+mj-lt"/>
              </a:rPr>
              <a:t>Additional: </a:t>
            </a:r>
            <a:r>
              <a:rPr lang="de-DE" dirty="0" err="1" smtClean="0">
                <a:latin typeface="+mj-lt"/>
              </a:rPr>
              <a:t>Complementary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experiments</a:t>
            </a:r>
            <a:r>
              <a:rPr lang="de-DE" dirty="0" smtClean="0">
                <a:latin typeface="+mj-lt"/>
              </a:rPr>
              <a:t> at GSI </a:t>
            </a:r>
            <a:r>
              <a:rPr lang="de-DE" dirty="0" err="1" smtClean="0">
                <a:latin typeface="+mj-lt"/>
              </a:rPr>
              <a:t>with</a:t>
            </a:r>
            <a:r>
              <a:rPr lang="de-DE" dirty="0" smtClean="0">
                <a:latin typeface="+mj-lt"/>
              </a:rPr>
              <a:t> </a:t>
            </a:r>
            <a:r>
              <a:rPr lang="de-DE" baseline="30000" dirty="0" smtClean="0">
                <a:latin typeface="+mj-lt"/>
              </a:rPr>
              <a:t>10,11</a:t>
            </a:r>
            <a:r>
              <a:rPr lang="de-DE" dirty="0" smtClean="0">
                <a:latin typeface="+mj-lt"/>
              </a:rPr>
              <a:t>B</a:t>
            </a:r>
            <a:r>
              <a:rPr lang="de-DE" baseline="30000" dirty="0" smtClean="0">
                <a:latin typeface="+mj-lt"/>
              </a:rPr>
              <a:t>4+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ions</a:t>
            </a:r>
            <a:r>
              <a:rPr lang="de-DE" dirty="0" smtClean="0">
                <a:latin typeface="+mj-lt"/>
              </a:rPr>
              <a:t> </a:t>
            </a:r>
            <a:r>
              <a:rPr lang="de-DE" dirty="0" smtClean="0">
                <a:latin typeface="+mj-lt"/>
                <a:sym typeface="Wingdings" panose="05000000000000000000" pitchFamily="2" charset="2"/>
              </a:rPr>
              <a:t></a:t>
            </a:r>
            <a:endParaRPr lang="de-DE" dirty="0"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787098" y="6051287"/>
            <a:ext cx="345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ym typeface="Wingdings" panose="05000000000000000000" pitchFamily="2" charset="2"/>
              </a:rPr>
              <a:t>Bachelor </a:t>
            </a:r>
            <a:r>
              <a:rPr lang="de-DE" sz="1200" dirty="0" err="1" smtClean="0">
                <a:sym typeface="Wingdings" panose="05000000000000000000" pitchFamily="2" charset="2"/>
              </a:rPr>
              <a:t>Theses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of</a:t>
            </a:r>
            <a:r>
              <a:rPr lang="de-DE" sz="1200" dirty="0" smtClean="0">
                <a:sym typeface="Wingdings" panose="05000000000000000000" pitchFamily="2" charset="2"/>
              </a:rPr>
              <a:t> Fabian Lenz, Manuel Simon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7092280" y="6416620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B. Maaß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32748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252000" y="534600"/>
            <a:ext cx="6642000" cy="916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2400" b="0" strike="noStrike" spc="-1" baseline="30000" dirty="0" smtClean="0">
                <a:latin typeface="Arial"/>
              </a:rPr>
              <a:t>6</a:t>
            </a:r>
            <a:r>
              <a:rPr lang="de-DE" sz="2400" b="0" strike="noStrike" spc="-1" dirty="0" smtClean="0">
                <a:latin typeface="Arial"/>
              </a:rPr>
              <a:t>Li – Nexus </a:t>
            </a:r>
            <a:r>
              <a:rPr lang="de-DE" sz="2400" b="0" strike="noStrike" spc="-1" dirty="0" err="1" smtClean="0">
                <a:latin typeface="Arial"/>
              </a:rPr>
              <a:t>of</a:t>
            </a:r>
            <a:r>
              <a:rPr lang="de-DE" sz="2400" b="0" strike="noStrike" spc="-1" dirty="0" smtClean="0">
                <a:latin typeface="Arial"/>
              </a:rPr>
              <a:t> </a:t>
            </a:r>
            <a:r>
              <a:rPr lang="de-DE" sz="2400" b="0" strike="noStrike" spc="-1" dirty="0" err="1">
                <a:latin typeface="Arial"/>
              </a:rPr>
              <a:t>theory</a:t>
            </a:r>
            <a:r>
              <a:rPr lang="de-DE" sz="2400" b="0" strike="noStrike" spc="-1" dirty="0">
                <a:latin typeface="Arial"/>
              </a:rPr>
              <a:t> </a:t>
            </a:r>
            <a:r>
              <a:rPr lang="de-DE" sz="2400" b="0" strike="noStrike" spc="-1" dirty="0" err="1">
                <a:latin typeface="Arial"/>
              </a:rPr>
              <a:t>and</a:t>
            </a:r>
            <a:r>
              <a:rPr lang="de-DE" sz="2400" b="0" strike="noStrike" spc="-1" dirty="0">
                <a:latin typeface="Arial"/>
              </a:rPr>
              <a:t> </a:t>
            </a:r>
            <a:r>
              <a:rPr lang="de-DE" sz="2400" b="0" strike="noStrike" spc="-1" dirty="0" err="1" smtClean="0">
                <a:latin typeface="Arial"/>
              </a:rPr>
              <a:t>experiment</a:t>
            </a:r>
            <a:r>
              <a:rPr lang="de-DE" sz="2400" b="0" strike="noStrike" spc="-1" dirty="0" smtClean="0">
                <a:latin typeface="Arial"/>
              </a:rPr>
              <a:t> </a:t>
            </a:r>
            <a:r>
              <a:rPr lang="de-DE" sz="2400" b="0" strike="noStrike" spc="-1" dirty="0">
                <a:latin typeface="Arial"/>
              </a:rPr>
              <a:t>on </a:t>
            </a:r>
            <a:r>
              <a:rPr lang="de-DE" sz="2400" b="0" strike="noStrike" spc="-1" dirty="0" err="1">
                <a:latin typeface="Arial"/>
              </a:rPr>
              <a:t>electromagnetic</a:t>
            </a:r>
            <a:r>
              <a:rPr lang="de-DE" sz="2400" b="0" strike="noStrike" spc="-1" dirty="0">
                <a:latin typeface="Arial"/>
              </a:rPr>
              <a:t> (EM) </a:t>
            </a:r>
            <a:r>
              <a:rPr lang="de-DE" sz="2400" b="0" strike="noStrike" spc="-1" dirty="0" err="1">
                <a:latin typeface="Arial"/>
              </a:rPr>
              <a:t>transitions</a:t>
            </a:r>
            <a:endParaRPr lang="de-DE" sz="2400" b="0" strike="noStrike" spc="-1" dirty="0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512000" y="5105520"/>
            <a:ext cx="720000" cy="720000"/>
          </a:xfrm>
          <a:prstGeom prst="rect">
            <a:avLst/>
          </a:prstGeom>
          <a:solidFill>
            <a:srgbClr val="CCCCCC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de-DE" sz="1800" b="0" strike="noStrike" spc="-1">
                <a:latin typeface="Arial"/>
              </a:rPr>
              <a:t>n</a:t>
            </a:r>
          </a:p>
        </p:txBody>
      </p:sp>
      <p:sp>
        <p:nvSpPr>
          <p:cNvPr id="92" name="CustomShape 3"/>
          <p:cNvSpPr/>
          <p:nvPr/>
        </p:nvSpPr>
        <p:spPr>
          <a:xfrm>
            <a:off x="1512000" y="4392000"/>
            <a:ext cx="720000" cy="720000"/>
          </a:xfrm>
          <a:prstGeom prst="rect">
            <a:avLst/>
          </a:prstGeom>
          <a:solidFill>
            <a:srgbClr val="CCCCCC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de-DE" sz="1800" b="0" strike="noStrike" spc="-1" baseline="101000">
                <a:latin typeface="Arial"/>
              </a:rPr>
              <a:t>2</a:t>
            </a:r>
            <a:r>
              <a:rPr lang="de-DE" sz="1800" b="0" strike="noStrike" spc="-1">
                <a:latin typeface="Arial"/>
              </a:rPr>
              <a:t>H</a:t>
            </a:r>
          </a:p>
        </p:txBody>
      </p:sp>
      <p:sp>
        <p:nvSpPr>
          <p:cNvPr id="93" name="CustomShape 4"/>
          <p:cNvSpPr/>
          <p:nvPr/>
        </p:nvSpPr>
        <p:spPr>
          <a:xfrm>
            <a:off x="792000" y="4392000"/>
            <a:ext cx="720000" cy="720000"/>
          </a:xfrm>
          <a:prstGeom prst="rect">
            <a:avLst/>
          </a:prstGeom>
          <a:solidFill>
            <a:srgbClr val="CCCCCC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de-DE" sz="1800" b="0" strike="noStrike" spc="-1" baseline="101000">
                <a:latin typeface="Arial"/>
              </a:rPr>
              <a:t>1</a:t>
            </a:r>
            <a:r>
              <a:rPr lang="de-DE" sz="1800" b="0" strike="noStrike" spc="-1">
                <a:latin typeface="Arial"/>
              </a:rPr>
              <a:t>H</a:t>
            </a:r>
          </a:p>
        </p:txBody>
      </p:sp>
      <p:sp>
        <p:nvSpPr>
          <p:cNvPr id="94" name="CustomShape 5"/>
          <p:cNvSpPr/>
          <p:nvPr/>
        </p:nvSpPr>
        <p:spPr>
          <a:xfrm>
            <a:off x="2232000" y="4392000"/>
            <a:ext cx="720000" cy="720000"/>
          </a:xfrm>
          <a:prstGeom prst="rect">
            <a:avLst/>
          </a:prstGeom>
          <a:solidFill>
            <a:srgbClr val="CCCCCC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de-DE" sz="1800" b="0" strike="noStrike" spc="-1" baseline="101000">
                <a:latin typeface="Arial"/>
              </a:rPr>
              <a:t>3</a:t>
            </a:r>
            <a:r>
              <a:rPr lang="de-DE" sz="1800" b="0" strike="noStrike" spc="-1">
                <a:latin typeface="Arial"/>
              </a:rPr>
              <a:t>H</a:t>
            </a:r>
          </a:p>
        </p:txBody>
      </p:sp>
      <p:sp>
        <p:nvSpPr>
          <p:cNvPr id="95" name="CustomShape 6"/>
          <p:cNvSpPr/>
          <p:nvPr/>
        </p:nvSpPr>
        <p:spPr>
          <a:xfrm>
            <a:off x="2952000" y="4392000"/>
            <a:ext cx="720000" cy="720000"/>
          </a:xfrm>
          <a:prstGeom prst="rect">
            <a:avLst/>
          </a:prstGeom>
          <a:solidFill>
            <a:srgbClr val="BCE4E5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de-DE" sz="1800" b="0" strike="noStrike" spc="-1" baseline="101000">
                <a:latin typeface="Arial"/>
              </a:rPr>
              <a:t>4</a:t>
            </a:r>
            <a:r>
              <a:rPr lang="de-DE" sz="1800" b="0" strike="noStrike" spc="-1">
                <a:latin typeface="Arial"/>
              </a:rPr>
              <a:t>H</a:t>
            </a:r>
          </a:p>
        </p:txBody>
      </p:sp>
      <p:sp>
        <p:nvSpPr>
          <p:cNvPr id="96" name="CustomShape 7"/>
          <p:cNvSpPr/>
          <p:nvPr/>
        </p:nvSpPr>
        <p:spPr>
          <a:xfrm>
            <a:off x="3672000" y="4392000"/>
            <a:ext cx="720000" cy="720000"/>
          </a:xfrm>
          <a:prstGeom prst="rect">
            <a:avLst/>
          </a:prstGeom>
          <a:solidFill>
            <a:srgbClr val="BCE4E5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de-DE" sz="1800" b="0" strike="noStrike" spc="-1" baseline="101000">
                <a:latin typeface="Arial"/>
              </a:rPr>
              <a:t>5</a:t>
            </a:r>
            <a:r>
              <a:rPr lang="de-DE" sz="1800" b="0" strike="noStrike" spc="-1">
                <a:latin typeface="Arial"/>
              </a:rPr>
              <a:t>H</a:t>
            </a:r>
          </a:p>
        </p:txBody>
      </p:sp>
      <p:sp>
        <p:nvSpPr>
          <p:cNvPr id="97" name="CustomShape 8"/>
          <p:cNvSpPr/>
          <p:nvPr/>
        </p:nvSpPr>
        <p:spPr>
          <a:xfrm>
            <a:off x="4392000" y="4392000"/>
            <a:ext cx="720000" cy="720000"/>
          </a:xfrm>
          <a:prstGeom prst="rect">
            <a:avLst/>
          </a:prstGeom>
          <a:solidFill>
            <a:srgbClr val="BCE4E5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de-DE" sz="1800" b="0" strike="noStrike" spc="-1" baseline="101000">
                <a:latin typeface="Arial"/>
              </a:rPr>
              <a:t>6</a:t>
            </a:r>
            <a:r>
              <a:rPr lang="de-DE" sz="1800" b="0" strike="noStrike" spc="-1">
                <a:latin typeface="Arial"/>
              </a:rPr>
              <a:t>H</a:t>
            </a:r>
          </a:p>
        </p:txBody>
      </p:sp>
      <p:sp>
        <p:nvSpPr>
          <p:cNvPr id="98" name="CustomShape 9"/>
          <p:cNvSpPr/>
          <p:nvPr/>
        </p:nvSpPr>
        <p:spPr>
          <a:xfrm>
            <a:off x="2232000" y="3672000"/>
            <a:ext cx="720000" cy="720000"/>
          </a:xfrm>
          <a:prstGeom prst="rect">
            <a:avLst/>
          </a:prstGeom>
          <a:solidFill>
            <a:srgbClr val="BCE4E5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de-DE" sz="1800" b="0" strike="noStrike" spc="-1" baseline="101000">
                <a:latin typeface="Arial"/>
              </a:rPr>
              <a:t>4</a:t>
            </a:r>
            <a:r>
              <a:rPr lang="de-DE" sz="1800" b="0" strike="noStrike" spc="-1">
                <a:latin typeface="Arial"/>
              </a:rPr>
              <a:t>He</a:t>
            </a:r>
          </a:p>
        </p:txBody>
      </p:sp>
      <p:sp>
        <p:nvSpPr>
          <p:cNvPr id="99" name="CustomShape 10"/>
          <p:cNvSpPr/>
          <p:nvPr/>
        </p:nvSpPr>
        <p:spPr>
          <a:xfrm>
            <a:off x="1512000" y="3672000"/>
            <a:ext cx="720000" cy="720000"/>
          </a:xfrm>
          <a:prstGeom prst="rect">
            <a:avLst/>
          </a:prstGeom>
          <a:solidFill>
            <a:srgbClr val="CCCCCC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de-DE" sz="1800" b="0" strike="noStrike" spc="-1" baseline="101000">
                <a:latin typeface="Arial"/>
              </a:rPr>
              <a:t>3</a:t>
            </a:r>
            <a:r>
              <a:rPr lang="de-DE" sz="1800" b="0" strike="noStrike" spc="-1">
                <a:latin typeface="Arial"/>
              </a:rPr>
              <a:t>He</a:t>
            </a:r>
          </a:p>
        </p:txBody>
      </p:sp>
      <p:sp>
        <p:nvSpPr>
          <p:cNvPr id="100" name="CustomShape 11"/>
          <p:cNvSpPr/>
          <p:nvPr/>
        </p:nvSpPr>
        <p:spPr>
          <a:xfrm>
            <a:off x="2952000" y="3672000"/>
            <a:ext cx="720000" cy="720000"/>
          </a:xfrm>
          <a:prstGeom prst="rect">
            <a:avLst/>
          </a:prstGeom>
          <a:solidFill>
            <a:srgbClr val="CCCCCC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de-DE" sz="1800" b="0" strike="noStrike" spc="-1" baseline="101000">
                <a:latin typeface="Arial"/>
              </a:rPr>
              <a:t>5</a:t>
            </a:r>
            <a:r>
              <a:rPr lang="de-DE" sz="1800" b="0" strike="noStrike" spc="-1">
                <a:latin typeface="Arial"/>
              </a:rPr>
              <a:t>He</a:t>
            </a:r>
          </a:p>
        </p:txBody>
      </p:sp>
      <p:sp>
        <p:nvSpPr>
          <p:cNvPr id="101" name="CustomShape 12"/>
          <p:cNvSpPr/>
          <p:nvPr/>
        </p:nvSpPr>
        <p:spPr>
          <a:xfrm>
            <a:off x="3672000" y="3672000"/>
            <a:ext cx="720000" cy="720000"/>
          </a:xfrm>
          <a:prstGeom prst="rect">
            <a:avLst/>
          </a:prstGeom>
          <a:solidFill>
            <a:srgbClr val="BCE4E5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de-DE" sz="1800" b="0" strike="noStrike" spc="-1" baseline="101000">
                <a:latin typeface="Arial"/>
              </a:rPr>
              <a:t>6</a:t>
            </a:r>
            <a:r>
              <a:rPr lang="de-DE" sz="1800" b="0" strike="noStrike" spc="-1">
                <a:latin typeface="Arial"/>
              </a:rPr>
              <a:t>He</a:t>
            </a:r>
          </a:p>
        </p:txBody>
      </p:sp>
      <p:sp>
        <p:nvSpPr>
          <p:cNvPr id="102" name="CustomShape 13"/>
          <p:cNvSpPr/>
          <p:nvPr/>
        </p:nvSpPr>
        <p:spPr>
          <a:xfrm>
            <a:off x="2232000" y="2952000"/>
            <a:ext cx="720000" cy="720000"/>
          </a:xfrm>
          <a:prstGeom prst="rect">
            <a:avLst/>
          </a:prstGeom>
          <a:solidFill>
            <a:srgbClr val="CCCCCC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de-DE" sz="1800" b="0" strike="noStrike" spc="-1" baseline="101000">
                <a:latin typeface="Arial"/>
              </a:rPr>
              <a:t>5</a:t>
            </a:r>
            <a:r>
              <a:rPr lang="de-DE" sz="1800" b="0" strike="noStrike" spc="-1">
                <a:latin typeface="Arial"/>
              </a:rPr>
              <a:t>Li</a:t>
            </a:r>
          </a:p>
        </p:txBody>
      </p:sp>
      <p:sp>
        <p:nvSpPr>
          <p:cNvPr id="103" name="CustomShape 14"/>
          <p:cNvSpPr/>
          <p:nvPr/>
        </p:nvSpPr>
        <p:spPr>
          <a:xfrm>
            <a:off x="1512000" y="2952000"/>
            <a:ext cx="720000" cy="720000"/>
          </a:xfrm>
          <a:prstGeom prst="rect">
            <a:avLst/>
          </a:prstGeom>
          <a:solidFill>
            <a:srgbClr val="BCE4E5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de-DE" sz="1800" b="0" strike="noStrike" spc="-1" baseline="101000">
                <a:latin typeface="Arial"/>
              </a:rPr>
              <a:t>4</a:t>
            </a:r>
            <a:r>
              <a:rPr lang="de-DE" sz="1800" b="0" strike="noStrike" spc="-1">
                <a:latin typeface="Arial"/>
              </a:rPr>
              <a:t>Li</a:t>
            </a:r>
          </a:p>
        </p:txBody>
      </p:sp>
      <p:sp>
        <p:nvSpPr>
          <p:cNvPr id="104" name="CustomShape 15"/>
          <p:cNvSpPr/>
          <p:nvPr/>
        </p:nvSpPr>
        <p:spPr>
          <a:xfrm>
            <a:off x="2952000" y="2952000"/>
            <a:ext cx="720000" cy="720000"/>
          </a:xfrm>
          <a:prstGeom prst="rect">
            <a:avLst/>
          </a:prstGeom>
          <a:solidFill>
            <a:srgbClr val="FFF200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de-DE" sz="1800" b="0" strike="noStrike" spc="-1" baseline="101000">
                <a:latin typeface="Arial"/>
              </a:rPr>
              <a:t>6</a:t>
            </a:r>
            <a:r>
              <a:rPr lang="de-DE" sz="1800" b="0" strike="noStrike" spc="-1">
                <a:latin typeface="Arial"/>
              </a:rPr>
              <a:t>Li</a:t>
            </a:r>
          </a:p>
        </p:txBody>
      </p:sp>
      <p:sp>
        <p:nvSpPr>
          <p:cNvPr id="105" name="CustomShape 16"/>
          <p:cNvSpPr/>
          <p:nvPr/>
        </p:nvSpPr>
        <p:spPr>
          <a:xfrm>
            <a:off x="2232000" y="2232000"/>
            <a:ext cx="720000" cy="720000"/>
          </a:xfrm>
          <a:prstGeom prst="rect">
            <a:avLst/>
          </a:prstGeom>
          <a:solidFill>
            <a:srgbClr val="BCE4E5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de-DE" sz="1800" b="0" strike="noStrike" spc="-1" baseline="101000">
                <a:latin typeface="Arial"/>
              </a:rPr>
              <a:t>6</a:t>
            </a:r>
            <a:r>
              <a:rPr lang="de-DE" sz="1800" b="0" strike="noStrike" spc="-1">
                <a:latin typeface="Arial"/>
              </a:rPr>
              <a:t>Be</a:t>
            </a:r>
          </a:p>
        </p:txBody>
      </p:sp>
      <p:sp>
        <p:nvSpPr>
          <p:cNvPr id="106" name="CustomShape 17"/>
          <p:cNvSpPr/>
          <p:nvPr/>
        </p:nvSpPr>
        <p:spPr>
          <a:xfrm>
            <a:off x="792000" y="2952000"/>
            <a:ext cx="720000" cy="720000"/>
          </a:xfrm>
          <a:prstGeom prst="rect">
            <a:avLst/>
          </a:prstGeom>
          <a:solidFill>
            <a:srgbClr val="CCCCCC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de-DE" sz="1800" b="0" strike="noStrike" spc="-1" baseline="101000">
                <a:latin typeface="Arial"/>
              </a:rPr>
              <a:t>3</a:t>
            </a:r>
            <a:r>
              <a:rPr lang="de-DE" sz="1800" b="0" strike="noStrike" spc="-1">
                <a:latin typeface="Arial"/>
              </a:rPr>
              <a:t>Li</a:t>
            </a:r>
          </a:p>
        </p:txBody>
      </p:sp>
      <p:sp>
        <p:nvSpPr>
          <p:cNvPr id="107" name="CustomShape 18"/>
          <p:cNvSpPr/>
          <p:nvPr/>
        </p:nvSpPr>
        <p:spPr>
          <a:xfrm>
            <a:off x="5652000" y="2232000"/>
            <a:ext cx="2664000" cy="360000"/>
          </a:xfrm>
          <a:prstGeom prst="rect">
            <a:avLst/>
          </a:prstGeom>
          <a:solidFill>
            <a:srgbClr val="CCCCCC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de-DE" sz="1800" b="0" strike="noStrike" spc="-1">
                <a:latin typeface="Arial"/>
              </a:rPr>
              <a:t>no excited state</a:t>
            </a:r>
          </a:p>
        </p:txBody>
      </p:sp>
      <p:sp>
        <p:nvSpPr>
          <p:cNvPr id="108" name="CustomShape 19"/>
          <p:cNvSpPr/>
          <p:nvPr/>
        </p:nvSpPr>
        <p:spPr>
          <a:xfrm>
            <a:off x="5652000" y="2592000"/>
            <a:ext cx="2664000" cy="360000"/>
          </a:xfrm>
          <a:prstGeom prst="rect">
            <a:avLst/>
          </a:prstGeom>
          <a:solidFill>
            <a:srgbClr val="BCE4E5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de-DE" sz="1800" b="0" strike="noStrike" spc="-1">
                <a:latin typeface="Arial"/>
              </a:rPr>
              <a:t>particle emission</a:t>
            </a:r>
          </a:p>
        </p:txBody>
      </p:sp>
      <p:sp>
        <p:nvSpPr>
          <p:cNvPr id="109" name="CustomShape 20"/>
          <p:cNvSpPr/>
          <p:nvPr/>
        </p:nvSpPr>
        <p:spPr>
          <a:xfrm>
            <a:off x="5652000" y="2952000"/>
            <a:ext cx="2664000" cy="360000"/>
          </a:xfrm>
          <a:prstGeom prst="rect">
            <a:avLst/>
          </a:prstGeom>
          <a:solidFill>
            <a:srgbClr val="FFF200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de-DE" sz="1800" b="0" strike="noStrike" spc="-1">
                <a:latin typeface="Arial"/>
              </a:rPr>
              <a:t>particle + γ emission</a:t>
            </a:r>
          </a:p>
        </p:txBody>
      </p:sp>
      <p:sp>
        <p:nvSpPr>
          <p:cNvPr id="110" name="TextShape 21"/>
          <p:cNvSpPr txBox="1"/>
          <p:nvPr/>
        </p:nvSpPr>
        <p:spPr>
          <a:xfrm>
            <a:off x="360000" y="1584000"/>
            <a:ext cx="6813000" cy="30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800" b="0" strike="noStrike" spc="-1">
                <a:latin typeface="Arial"/>
              </a:rPr>
              <a:t>Predominant decay modes of excited states of known A ≤ 6 nuclei</a:t>
            </a:r>
          </a:p>
        </p:txBody>
      </p:sp>
      <p:sp>
        <p:nvSpPr>
          <p:cNvPr id="111" name="TextShape 22"/>
          <p:cNvSpPr txBox="1"/>
          <p:nvPr/>
        </p:nvSpPr>
        <p:spPr>
          <a:xfrm>
            <a:off x="317880" y="6120000"/>
            <a:ext cx="3362760" cy="207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000" b="0" strike="noStrike" spc="-1">
                <a:latin typeface="Arial"/>
              </a:rPr>
              <a:t>Decay data from: </a:t>
            </a:r>
            <a:r>
              <a:rPr lang="de-DE" sz="1000" b="0" strike="noStrike" spc="-1">
                <a:latin typeface="Arial"/>
                <a:hlinkClick r:id="rId2"/>
              </a:rPr>
              <a:t>https://www.nndc.bnl.gov/</a:t>
            </a:r>
            <a:r>
              <a:rPr lang="de-DE" sz="1000" b="0" strike="noStrike" spc="-1">
                <a:latin typeface="Arial"/>
              </a:rPr>
              <a:t> (03/25/2019)</a:t>
            </a:r>
          </a:p>
        </p:txBody>
      </p:sp>
      <p:sp>
        <p:nvSpPr>
          <p:cNvPr id="112" name="TextShape 23"/>
          <p:cNvSpPr txBox="1"/>
          <p:nvPr/>
        </p:nvSpPr>
        <p:spPr>
          <a:xfrm>
            <a:off x="5400000" y="3658600"/>
            <a:ext cx="3744000" cy="229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spcAft>
                <a:spcPts val="6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de-DE" sz="1800" b="0" strike="noStrike" spc="-1" baseline="30000" dirty="0">
                <a:latin typeface="Arial"/>
              </a:rPr>
              <a:t>6</a:t>
            </a:r>
            <a:r>
              <a:rPr lang="de-DE" sz="1800" b="0" strike="noStrike" spc="-1" dirty="0">
                <a:latin typeface="Arial"/>
              </a:rPr>
              <a:t>Li(3.562 </a:t>
            </a:r>
            <a:r>
              <a:rPr lang="de-DE" sz="1800" b="0" strike="noStrike" spc="-1" dirty="0" err="1">
                <a:latin typeface="Arial"/>
              </a:rPr>
              <a:t>MeV</a:t>
            </a:r>
            <a:r>
              <a:rPr lang="de-DE" sz="1800" b="0" strike="noStrike" spc="-1" dirty="0">
                <a:latin typeface="Arial"/>
              </a:rPr>
              <a:t>) </a:t>
            </a:r>
            <a:r>
              <a:rPr lang="de-DE" sz="1800" b="0" strike="noStrike" spc="-1" dirty="0" err="1">
                <a:latin typeface="Arial"/>
              </a:rPr>
              <a:t>is</a:t>
            </a:r>
            <a:r>
              <a:rPr lang="de-DE" sz="1800" b="0" strike="noStrike" spc="-1" dirty="0">
                <a:latin typeface="Arial"/>
              </a:rPr>
              <a:t> </a:t>
            </a:r>
            <a:r>
              <a:rPr lang="de-DE" sz="1800" b="0" strike="noStrike" spc="-1" dirty="0" err="1">
                <a:latin typeface="Arial"/>
              </a:rPr>
              <a:t>the</a:t>
            </a:r>
            <a:r>
              <a:rPr lang="de-DE" sz="1800" b="0" strike="noStrike" spc="-1" dirty="0">
                <a:latin typeface="Arial"/>
              </a:rPr>
              <a:t> </a:t>
            </a:r>
            <a:r>
              <a:rPr lang="de-DE" sz="1800" b="0" strike="noStrike" spc="-1" dirty="0" err="1">
                <a:latin typeface="Arial"/>
              </a:rPr>
              <a:t>lightest</a:t>
            </a:r>
            <a:r>
              <a:rPr lang="de-DE" sz="1800" b="0" strike="noStrike" spc="-1" dirty="0">
                <a:latin typeface="Arial"/>
              </a:rPr>
              <a:t> </a:t>
            </a:r>
            <a:r>
              <a:rPr lang="de-DE" sz="1800" b="0" strike="noStrike" spc="-1" dirty="0" err="1">
                <a:latin typeface="Arial"/>
              </a:rPr>
              <a:t>system</a:t>
            </a:r>
            <a:r>
              <a:rPr lang="de-DE" sz="1800" b="0" strike="noStrike" spc="-1" dirty="0">
                <a:latin typeface="Arial"/>
              </a:rPr>
              <a:t> </a:t>
            </a:r>
            <a:r>
              <a:rPr lang="de-DE" sz="1800" b="0" strike="noStrike" spc="-1" dirty="0" err="1">
                <a:latin typeface="Arial"/>
              </a:rPr>
              <a:t>that</a:t>
            </a:r>
            <a:r>
              <a:rPr lang="de-DE" sz="1800" b="0" strike="noStrike" spc="-1" dirty="0">
                <a:latin typeface="Arial"/>
              </a:rPr>
              <a:t> </a:t>
            </a:r>
            <a:r>
              <a:rPr lang="de-DE" sz="1800" b="0" strike="noStrike" spc="-1" dirty="0" err="1">
                <a:latin typeface="Arial"/>
              </a:rPr>
              <a:t>decays</a:t>
            </a:r>
            <a:r>
              <a:rPr lang="de-DE" sz="1800" b="0" strike="noStrike" spc="-1" dirty="0">
                <a:latin typeface="Arial"/>
              </a:rPr>
              <a:t> </a:t>
            </a:r>
            <a:r>
              <a:rPr lang="de-DE" sz="1800" b="0" strike="noStrike" spc="-1" dirty="0" smtClean="0">
                <a:latin typeface="Arial"/>
              </a:rPr>
              <a:t>via EM </a:t>
            </a:r>
            <a:r>
              <a:rPr lang="de-DE" sz="1800" b="0" strike="noStrike" spc="-1" dirty="0" err="1" smtClean="0">
                <a:latin typeface="Arial"/>
              </a:rPr>
              <a:t>interaction</a:t>
            </a:r>
            <a:endParaRPr lang="de-DE" sz="1800" b="0" strike="noStrike" spc="-1" dirty="0">
              <a:latin typeface="Arial"/>
            </a:endParaRPr>
          </a:p>
          <a:p>
            <a:pPr marL="285750" indent="-285750">
              <a:spcAft>
                <a:spcPts val="6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de-DE" sz="1800" b="0" strike="noStrike" spc="-1" dirty="0">
                <a:latin typeface="Arial"/>
              </a:rPr>
              <a:t>B(M1; 0</a:t>
            </a:r>
            <a:r>
              <a:rPr lang="de-DE" sz="1800" b="0" strike="noStrike" spc="-1" baseline="30000" dirty="0">
                <a:latin typeface="Arial"/>
              </a:rPr>
              <a:t>+</a:t>
            </a:r>
            <a:r>
              <a:rPr lang="de-DE" sz="1800" b="0" strike="noStrike" spc="-1" dirty="0">
                <a:latin typeface="Arial"/>
              </a:rPr>
              <a:t> → 1</a:t>
            </a:r>
            <a:r>
              <a:rPr lang="de-DE" sz="1800" b="0" strike="noStrike" spc="-1" baseline="30000" dirty="0">
                <a:latin typeface="Arial"/>
              </a:rPr>
              <a:t>+</a:t>
            </a:r>
            <a:r>
              <a:rPr lang="de-DE" sz="1800" b="0" strike="noStrike" spc="-1" dirty="0">
                <a:latin typeface="Arial"/>
              </a:rPr>
              <a:t>) </a:t>
            </a:r>
            <a:r>
              <a:rPr lang="de-DE" sz="1800" b="0" strike="noStrike" spc="-1" dirty="0" err="1">
                <a:latin typeface="Arial"/>
              </a:rPr>
              <a:t>one</a:t>
            </a:r>
            <a:r>
              <a:rPr lang="de-DE" sz="1800" b="0" strike="noStrike" spc="-1" dirty="0">
                <a:latin typeface="Arial"/>
              </a:rPr>
              <a:t> </a:t>
            </a:r>
            <a:r>
              <a:rPr lang="de-DE" sz="1800" b="0" strike="noStrike" spc="-1" dirty="0" err="1">
                <a:latin typeface="Arial"/>
              </a:rPr>
              <a:t>of</a:t>
            </a:r>
            <a:r>
              <a:rPr lang="de-DE" sz="1800" b="0" strike="noStrike" spc="-1" dirty="0">
                <a:latin typeface="Arial"/>
              </a:rPr>
              <a:t> </a:t>
            </a:r>
            <a:r>
              <a:rPr lang="de-DE" sz="1800" b="0" strike="noStrike" spc="-1" dirty="0" err="1">
                <a:latin typeface="Arial"/>
              </a:rPr>
              <a:t>the</a:t>
            </a:r>
            <a:r>
              <a:rPr lang="de-DE" sz="1800" b="0" strike="noStrike" spc="-1" dirty="0">
                <a:latin typeface="Arial"/>
              </a:rPr>
              <a:t> </a:t>
            </a:r>
            <a:r>
              <a:rPr lang="de-DE" sz="1800" b="0" strike="noStrike" spc="-1" dirty="0" err="1">
                <a:latin typeface="Arial"/>
              </a:rPr>
              <a:t>strongest</a:t>
            </a:r>
            <a:r>
              <a:rPr lang="de-DE" sz="1800" b="0" strike="noStrike" spc="-1" dirty="0">
                <a:latin typeface="Arial"/>
              </a:rPr>
              <a:t> </a:t>
            </a:r>
            <a:r>
              <a:rPr lang="de-DE" sz="1800" b="0" strike="noStrike" spc="-1" dirty="0" err="1">
                <a:latin typeface="Arial"/>
              </a:rPr>
              <a:t>known</a:t>
            </a:r>
            <a:r>
              <a:rPr lang="de-DE" sz="1800" b="0" strike="noStrike" spc="-1" dirty="0">
                <a:latin typeface="Arial"/>
              </a:rPr>
              <a:t> M1 </a:t>
            </a:r>
            <a:r>
              <a:rPr lang="de-DE" sz="1800" b="0" strike="noStrike" spc="-1" dirty="0" err="1" smtClean="0">
                <a:latin typeface="Arial"/>
              </a:rPr>
              <a:t>transitions</a:t>
            </a:r>
            <a:endParaRPr lang="de-DE" sz="1800" b="0" strike="noStrike" spc="-1" dirty="0">
              <a:latin typeface="Arial"/>
            </a:endParaRPr>
          </a:p>
          <a:p>
            <a:pPr marL="285750" indent="-285750">
              <a:spcAft>
                <a:spcPts val="6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de-DE" sz="1800" b="0" strike="noStrike" spc="-1" dirty="0" smtClean="0">
                <a:latin typeface="Arial"/>
              </a:rPr>
              <a:t>ideal </a:t>
            </a:r>
            <a:r>
              <a:rPr lang="de-DE" sz="1800" b="0" strike="noStrike" spc="-1" dirty="0" err="1">
                <a:latin typeface="Arial"/>
              </a:rPr>
              <a:t>testing</a:t>
            </a:r>
            <a:r>
              <a:rPr lang="de-DE" sz="1800" b="0" strike="noStrike" spc="-1" dirty="0">
                <a:latin typeface="Arial"/>
              </a:rPr>
              <a:t> </a:t>
            </a:r>
            <a:r>
              <a:rPr lang="de-DE" sz="1800" b="0" strike="noStrike" spc="-1" dirty="0" err="1">
                <a:latin typeface="Arial"/>
              </a:rPr>
              <a:t>ground</a:t>
            </a:r>
            <a:r>
              <a:rPr lang="de-DE" sz="1800" b="0" strike="noStrike" spc="-1" dirty="0">
                <a:latin typeface="Arial"/>
              </a:rPr>
              <a:t> </a:t>
            </a:r>
            <a:r>
              <a:rPr lang="de-DE" sz="1800" b="0" strike="noStrike" spc="-1" dirty="0" err="1" smtClean="0">
                <a:latin typeface="Arial"/>
              </a:rPr>
              <a:t>for</a:t>
            </a:r>
            <a:r>
              <a:rPr lang="de-DE" sz="1800" b="0" strike="noStrike" spc="-1" dirty="0" smtClean="0">
                <a:latin typeface="Arial"/>
              </a:rPr>
              <a:t> ab </a:t>
            </a:r>
            <a:r>
              <a:rPr lang="de-DE" sz="1800" b="0" strike="noStrike" spc="-1" dirty="0" err="1" smtClean="0">
                <a:latin typeface="Arial"/>
              </a:rPr>
              <a:t>initio</a:t>
            </a:r>
            <a:r>
              <a:rPr lang="de-DE" sz="1800" b="0" strike="noStrike" spc="-1" dirty="0" smtClean="0">
                <a:latin typeface="Arial"/>
              </a:rPr>
              <a:t> </a:t>
            </a:r>
            <a:r>
              <a:rPr lang="de-DE" sz="1800" b="0" strike="noStrike" spc="-1" dirty="0" err="1">
                <a:latin typeface="Arial"/>
              </a:rPr>
              <a:t>nuclear</a:t>
            </a:r>
            <a:r>
              <a:rPr lang="de-DE" sz="1800" b="0" strike="noStrike" spc="-1" dirty="0">
                <a:latin typeface="Arial"/>
              </a:rPr>
              <a:t> </a:t>
            </a:r>
            <a:r>
              <a:rPr lang="de-DE" sz="1800" b="0" strike="noStrike" spc="-1" dirty="0" err="1">
                <a:latin typeface="Arial"/>
              </a:rPr>
              <a:t>theory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173000" y="6416620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U. Gayer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6211448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Setup </a:t>
            </a:r>
            <a:r>
              <a:rPr lang="de-DE" dirty="0" err="1" smtClean="0"/>
              <a:t>Collinear</a:t>
            </a:r>
            <a:r>
              <a:rPr lang="de-DE" dirty="0" smtClean="0"/>
              <a:t> </a:t>
            </a:r>
            <a:r>
              <a:rPr lang="de-DE" dirty="0" err="1" smtClean="0"/>
              <a:t>Beamline</a:t>
            </a:r>
            <a:r>
              <a:rPr lang="de-DE" dirty="0" smtClean="0"/>
              <a:t> at </a:t>
            </a:r>
            <a:r>
              <a:rPr lang="de-DE" dirty="0" err="1" smtClean="0"/>
              <a:t>Argonne</a:t>
            </a:r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1995924" y="1531084"/>
            <a:ext cx="1000492" cy="3292634"/>
            <a:chOff x="1699300" y="1504518"/>
            <a:chExt cx="1000492" cy="3364642"/>
          </a:xfrm>
        </p:grpSpPr>
        <p:sp>
          <p:nvSpPr>
            <p:cNvPr id="8" name="Rechteck 7"/>
            <p:cNvSpPr/>
            <p:nvPr/>
          </p:nvSpPr>
          <p:spPr>
            <a:xfrm>
              <a:off x="1699300" y="1504518"/>
              <a:ext cx="802248" cy="33646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2411760" y="1504518"/>
              <a:ext cx="288032" cy="1844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465465" y="1591699"/>
            <a:ext cx="559640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Beamline</a:t>
            </a:r>
            <a:r>
              <a:rPr lang="en-US" dirty="0" smtClean="0"/>
              <a:t> </a:t>
            </a:r>
            <a:r>
              <a:rPr lang="en-US" dirty="0"/>
              <a:t>at Argonne set up for Laser Spectroscopy</a:t>
            </a:r>
          </a:p>
          <a:p>
            <a:r>
              <a:rPr lang="en-US" dirty="0"/>
              <a:t>Nov 2018: Commissioning with Ca</a:t>
            </a:r>
            <a:r>
              <a:rPr lang="en-US" baseline="30000" dirty="0"/>
              <a:t>+</a:t>
            </a:r>
          </a:p>
          <a:p>
            <a:r>
              <a:rPr lang="en-US" dirty="0"/>
              <a:t>Preparation of HV </a:t>
            </a:r>
            <a:r>
              <a:rPr lang="en-US" dirty="0" smtClean="0"/>
              <a:t>System </a:t>
            </a:r>
            <a:r>
              <a:rPr lang="en-US" dirty="0"/>
              <a:t>for </a:t>
            </a:r>
            <a:r>
              <a:rPr lang="en-US" dirty="0" err="1"/>
              <a:t>Pd</a:t>
            </a:r>
            <a:r>
              <a:rPr lang="en-US" dirty="0"/>
              <a:t>, later B</a:t>
            </a:r>
          </a:p>
          <a:p>
            <a:r>
              <a:rPr lang="en-US" dirty="0"/>
              <a:t>Development of </a:t>
            </a:r>
            <a:r>
              <a:rPr lang="en-US" dirty="0" smtClean="0"/>
              <a:t>Universal Ion Source for B, </a:t>
            </a:r>
            <a:r>
              <a:rPr lang="en-US" dirty="0" err="1" smtClean="0"/>
              <a:t>Pd</a:t>
            </a:r>
            <a:r>
              <a:rPr lang="en-US" dirty="0" smtClean="0"/>
              <a:t> (A03)</a:t>
            </a:r>
          </a:p>
          <a:p>
            <a:r>
              <a:rPr lang="en-US" dirty="0" smtClean="0"/>
              <a:t>Charge Exchange Cell developed (</a:t>
            </a:r>
            <a:r>
              <a:rPr lang="en-US" b="1" dirty="0" smtClean="0"/>
              <a:t>A01 + A03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New Detection System developed </a:t>
            </a:r>
            <a:r>
              <a:rPr lang="en-US" dirty="0"/>
              <a:t>(</a:t>
            </a:r>
            <a:r>
              <a:rPr lang="en-US" b="1" dirty="0"/>
              <a:t>A01 + A03</a:t>
            </a:r>
            <a:r>
              <a:rPr lang="en-US" dirty="0"/>
              <a:t>)</a:t>
            </a:r>
          </a:p>
          <a:p>
            <a:endParaRPr lang="en-US" dirty="0" smtClean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5" y="3468103"/>
            <a:ext cx="3805750" cy="276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583" y="1916832"/>
            <a:ext cx="2809913" cy="425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615" y="3356992"/>
            <a:ext cx="2058808" cy="288032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7092280" y="6416620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B. Maaß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9335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Future: All-</a:t>
            </a:r>
            <a:r>
              <a:rPr lang="de-DE" dirty="0" err="1" smtClean="0"/>
              <a:t>optical</a:t>
            </a:r>
            <a:r>
              <a:rPr lang="de-DE" dirty="0" smtClean="0"/>
              <a:t> </a:t>
            </a:r>
            <a:r>
              <a:rPr lang="de-DE" dirty="0"/>
              <a:t>Charge </a:t>
            </a:r>
            <a:r>
              <a:rPr lang="de-DE" dirty="0" err="1"/>
              <a:t>Radii</a:t>
            </a:r>
            <a:r>
              <a:rPr lang="de-DE" dirty="0"/>
              <a:t> 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467544" y="1459676"/>
            <a:ext cx="3033400" cy="3064504"/>
            <a:chOff x="3898296" y="3589274"/>
            <a:chExt cx="3033400" cy="3064504"/>
          </a:xfrm>
        </p:grpSpPr>
        <p:cxnSp>
          <p:nvCxnSpPr>
            <p:cNvPr id="5" name="Gerade Verbindung 59"/>
            <p:cNvCxnSpPr/>
            <p:nvPr/>
          </p:nvCxnSpPr>
          <p:spPr bwMode="auto">
            <a:xfrm>
              <a:off x="4241520" y="4747984"/>
              <a:ext cx="130174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" name="Gruppieren 2265"/>
            <p:cNvGrpSpPr/>
            <p:nvPr/>
          </p:nvGrpSpPr>
          <p:grpSpPr>
            <a:xfrm>
              <a:off x="3898296" y="3589274"/>
              <a:ext cx="3033400" cy="3064504"/>
              <a:chOff x="4173214" y="3501396"/>
              <a:chExt cx="3033400" cy="3064504"/>
            </a:xfrm>
          </p:grpSpPr>
          <p:grpSp>
            <p:nvGrpSpPr>
              <p:cNvPr id="18" name="Gruppieren 2264"/>
              <p:cNvGrpSpPr/>
              <p:nvPr/>
            </p:nvGrpSpPr>
            <p:grpSpPr>
              <a:xfrm>
                <a:off x="4363217" y="3733800"/>
                <a:ext cx="2666216" cy="2832100"/>
                <a:chOff x="4363217" y="3733800"/>
                <a:chExt cx="2666216" cy="2832100"/>
              </a:xfrm>
            </p:grpSpPr>
            <p:pic>
              <p:nvPicPr>
                <p:cNvPr id="21" name="Picture 257 2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3377" b="39639"/>
                <a:stretch/>
              </p:blipFill>
              <p:spPr bwMode="auto">
                <a:xfrm>
                  <a:off x="4484532" y="3907631"/>
                  <a:ext cx="2449514" cy="2605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22" name="Gerade Verbindung 12 2"/>
                <p:cNvCxnSpPr/>
                <p:nvPr/>
              </p:nvCxnSpPr>
              <p:spPr bwMode="auto">
                <a:xfrm flipV="1">
                  <a:off x="4502150" y="3733800"/>
                  <a:ext cx="0" cy="28321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  <p:cxnSp>
              <p:nvCxnSpPr>
                <p:cNvPr id="23" name="Gerade Verbindung 110 2"/>
                <p:cNvCxnSpPr/>
                <p:nvPr/>
              </p:nvCxnSpPr>
              <p:spPr bwMode="auto">
                <a:xfrm>
                  <a:off x="4363217" y="3981291"/>
                  <a:ext cx="2666216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</p:grpSp>
          <p:sp>
            <p:nvSpPr>
              <p:cNvPr id="19" name="Textfeld 2252 2"/>
              <p:cNvSpPr txBox="1"/>
              <p:nvPr/>
            </p:nvSpPr>
            <p:spPr>
              <a:xfrm>
                <a:off x="6911340" y="3666490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 smtClean="0"/>
                  <a:t>r</a:t>
                </a:r>
              </a:p>
            </p:txBody>
          </p:sp>
          <p:sp>
            <p:nvSpPr>
              <p:cNvPr id="20" name="Textfeld 114 2"/>
              <p:cNvSpPr txBox="1"/>
              <p:nvPr/>
            </p:nvSpPr>
            <p:spPr>
              <a:xfrm>
                <a:off x="4173214" y="3501396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 smtClean="0"/>
                  <a:t>E</a:t>
                </a:r>
              </a:p>
            </p:txBody>
          </p:sp>
        </p:grpSp>
        <p:grpSp>
          <p:nvGrpSpPr>
            <p:cNvPr id="7" name="Gruppieren 2266"/>
            <p:cNvGrpSpPr/>
            <p:nvPr/>
          </p:nvGrpSpPr>
          <p:grpSpPr>
            <a:xfrm>
              <a:off x="3940844" y="4521218"/>
              <a:ext cx="1102363" cy="1738860"/>
              <a:chOff x="4215762" y="4433340"/>
              <a:chExt cx="1102363" cy="1738860"/>
            </a:xfrm>
          </p:grpSpPr>
          <p:cxnSp>
            <p:nvCxnSpPr>
              <p:cNvPr id="12" name="Gerade Verbindung 2256 2"/>
              <p:cNvCxnSpPr/>
              <p:nvPr/>
            </p:nvCxnSpPr>
            <p:spPr bwMode="auto">
              <a:xfrm>
                <a:off x="4502150" y="5029200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3" name="Gruppieren 2263"/>
              <p:cNvGrpSpPr/>
              <p:nvPr/>
            </p:nvGrpSpPr>
            <p:grpSpPr>
              <a:xfrm>
                <a:off x="4215762" y="4433340"/>
                <a:ext cx="1102363" cy="1738860"/>
                <a:chOff x="4215762" y="4433340"/>
                <a:chExt cx="1102363" cy="1738860"/>
              </a:xfrm>
            </p:grpSpPr>
            <p:sp>
              <p:nvSpPr>
                <p:cNvPr id="14" name="Ellipse 2253 2"/>
                <p:cNvSpPr/>
                <p:nvPr/>
              </p:nvSpPr>
              <p:spPr bwMode="auto">
                <a:xfrm>
                  <a:off x="4215762" y="5591562"/>
                  <a:ext cx="580638" cy="580638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5" name="Bogen 2254 2"/>
                <p:cNvSpPr/>
                <p:nvPr/>
              </p:nvSpPr>
              <p:spPr bwMode="auto">
                <a:xfrm>
                  <a:off x="4292600" y="5029200"/>
                  <a:ext cx="488952" cy="426720"/>
                </a:xfrm>
                <a:prstGeom prst="arc">
                  <a:avLst>
                    <a:gd name="adj1" fmla="val 740409"/>
                    <a:gd name="adj2" fmla="val 6193853"/>
                  </a:avLst>
                </a:prstGeom>
                <a:noFill/>
                <a:ln w="254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cxnSp>
              <p:nvCxnSpPr>
                <p:cNvPr id="16" name="Gerade Verbindung 122 2"/>
                <p:cNvCxnSpPr/>
                <p:nvPr/>
              </p:nvCxnSpPr>
              <p:spPr bwMode="auto">
                <a:xfrm>
                  <a:off x="4484532" y="4433340"/>
                  <a:ext cx="833593" cy="2019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" name="Gerade Verbindung mit Pfeil 2262 2"/>
                <p:cNvCxnSpPr/>
                <p:nvPr/>
              </p:nvCxnSpPr>
              <p:spPr bwMode="auto">
                <a:xfrm flipV="1">
                  <a:off x="4772033" y="4443500"/>
                  <a:ext cx="0" cy="5857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</p:grpSp>
        <p:sp>
          <p:nvSpPr>
            <p:cNvPr id="8" name="Textfeld 2267 2"/>
            <p:cNvSpPr txBox="1"/>
            <p:nvPr/>
          </p:nvSpPr>
          <p:spPr>
            <a:xfrm>
              <a:off x="4707452" y="5020003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i="1" dirty="0" smtClean="0"/>
                <a:t>s</a:t>
              </a:r>
            </a:p>
          </p:txBody>
        </p:sp>
        <p:sp>
          <p:nvSpPr>
            <p:cNvPr id="9" name="Textfeld 131 2"/>
            <p:cNvSpPr txBox="1"/>
            <p:nvPr/>
          </p:nvSpPr>
          <p:spPr>
            <a:xfrm>
              <a:off x="5147249" y="436246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i="1" dirty="0" smtClean="0"/>
                <a:t>p</a:t>
              </a:r>
            </a:p>
          </p:txBody>
        </p:sp>
        <p:sp>
          <p:nvSpPr>
            <p:cNvPr id="10" name="Ellipse 2253 3"/>
            <p:cNvSpPr/>
            <p:nvPr/>
          </p:nvSpPr>
          <p:spPr bwMode="auto">
            <a:xfrm>
              <a:off x="4002442" y="5734809"/>
              <a:ext cx="469900" cy="469900"/>
            </a:xfrm>
            <a:prstGeom prst="ellipse">
              <a:avLst/>
            </a:prstGeom>
            <a:solidFill>
              <a:srgbClr val="0000FF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1" name="Bogen 2254 3"/>
            <p:cNvSpPr/>
            <p:nvPr/>
          </p:nvSpPr>
          <p:spPr bwMode="auto">
            <a:xfrm>
              <a:off x="3997361" y="5015478"/>
              <a:ext cx="539751" cy="426720"/>
            </a:xfrm>
            <a:prstGeom prst="arc">
              <a:avLst>
                <a:gd name="adj1" fmla="val 252434"/>
                <a:gd name="adj2" fmla="val 6193853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806640" y="2361140"/>
            <a:ext cx="836295" cy="555220"/>
            <a:chOff x="4237392" y="4490738"/>
            <a:chExt cx="836295" cy="555220"/>
          </a:xfrm>
        </p:grpSpPr>
        <p:cxnSp>
          <p:nvCxnSpPr>
            <p:cNvPr id="25" name="Gerade Verbindung 2256 3"/>
            <p:cNvCxnSpPr/>
            <p:nvPr/>
          </p:nvCxnSpPr>
          <p:spPr bwMode="auto">
            <a:xfrm>
              <a:off x="4237392" y="5045958"/>
              <a:ext cx="396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Gerade Verbindung 122 3"/>
            <p:cNvCxnSpPr/>
            <p:nvPr/>
          </p:nvCxnSpPr>
          <p:spPr bwMode="auto">
            <a:xfrm>
              <a:off x="4240094" y="4490738"/>
              <a:ext cx="833593" cy="201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Gerade Verbindung mit Pfeil 2262 3"/>
            <p:cNvCxnSpPr/>
            <p:nvPr/>
          </p:nvCxnSpPr>
          <p:spPr bwMode="auto">
            <a:xfrm flipH="1" flipV="1">
              <a:off x="4582442" y="4490738"/>
              <a:ext cx="0" cy="55522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28" name="Grafik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2" y="4581128"/>
            <a:ext cx="3369371" cy="856988"/>
          </a:xfrm>
          <a:prstGeom prst="rect">
            <a:avLst/>
          </a:prstGeom>
        </p:spPr>
      </p:pic>
      <p:cxnSp>
        <p:nvCxnSpPr>
          <p:cNvPr id="29" name="Gerade Verbindung 23"/>
          <p:cNvCxnSpPr/>
          <p:nvPr/>
        </p:nvCxnSpPr>
        <p:spPr bwMode="auto">
          <a:xfrm>
            <a:off x="5147173" y="2649086"/>
            <a:ext cx="13017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0" name="Gruppieren 2265"/>
          <p:cNvGrpSpPr/>
          <p:nvPr/>
        </p:nvGrpSpPr>
        <p:grpSpPr>
          <a:xfrm>
            <a:off x="4803949" y="1490376"/>
            <a:ext cx="3033400" cy="3064504"/>
            <a:chOff x="4173214" y="3501396"/>
            <a:chExt cx="3033400" cy="3064504"/>
          </a:xfrm>
        </p:grpSpPr>
        <p:grpSp>
          <p:nvGrpSpPr>
            <p:cNvPr id="31" name="Gruppieren 2264"/>
            <p:cNvGrpSpPr/>
            <p:nvPr/>
          </p:nvGrpSpPr>
          <p:grpSpPr>
            <a:xfrm>
              <a:off x="4363217" y="3733800"/>
              <a:ext cx="2666216" cy="2832100"/>
              <a:chOff x="4363217" y="3733800"/>
              <a:chExt cx="2666216" cy="2832100"/>
            </a:xfrm>
          </p:grpSpPr>
          <p:pic>
            <p:nvPicPr>
              <p:cNvPr id="34" name="Picture 257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3377" b="39639"/>
              <a:stretch/>
            </p:blipFill>
            <p:spPr bwMode="auto">
              <a:xfrm>
                <a:off x="4484532" y="3907631"/>
                <a:ext cx="2449514" cy="260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35" name="Gerade Verbindung mit Pfeil 2241"/>
              <p:cNvCxnSpPr/>
              <p:nvPr/>
            </p:nvCxnSpPr>
            <p:spPr bwMode="auto">
              <a:xfrm flipV="1">
                <a:off x="4646612" y="4470083"/>
                <a:ext cx="0" cy="670718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36" name="Gerade Verbindung 12"/>
              <p:cNvCxnSpPr/>
              <p:nvPr/>
            </p:nvCxnSpPr>
            <p:spPr bwMode="auto">
              <a:xfrm flipV="1">
                <a:off x="4502150" y="3733800"/>
                <a:ext cx="0" cy="28321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37" name="Gerade Verbindung 2246"/>
              <p:cNvCxnSpPr/>
              <p:nvPr/>
            </p:nvCxnSpPr>
            <p:spPr bwMode="auto">
              <a:xfrm>
                <a:off x="4502150" y="5140801"/>
                <a:ext cx="3302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Gerade Verbindung 106"/>
              <p:cNvCxnSpPr/>
              <p:nvPr/>
            </p:nvCxnSpPr>
            <p:spPr bwMode="auto">
              <a:xfrm>
                <a:off x="4484532" y="4470083"/>
                <a:ext cx="8320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Gerade Verbindung 110"/>
              <p:cNvCxnSpPr/>
              <p:nvPr/>
            </p:nvCxnSpPr>
            <p:spPr bwMode="auto">
              <a:xfrm>
                <a:off x="4363217" y="3981291"/>
                <a:ext cx="2666216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32" name="Textfeld 2252"/>
            <p:cNvSpPr txBox="1"/>
            <p:nvPr/>
          </p:nvSpPr>
          <p:spPr>
            <a:xfrm>
              <a:off x="6911340" y="366649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dirty="0" smtClean="0"/>
                <a:t>r</a:t>
              </a:r>
            </a:p>
          </p:txBody>
        </p:sp>
        <p:sp>
          <p:nvSpPr>
            <p:cNvPr id="33" name="Textfeld 114"/>
            <p:cNvSpPr txBox="1"/>
            <p:nvPr/>
          </p:nvSpPr>
          <p:spPr>
            <a:xfrm>
              <a:off x="4173214" y="3501396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dirty="0" smtClean="0"/>
                <a:t>E</a:t>
              </a:r>
            </a:p>
          </p:txBody>
        </p:sp>
      </p:grpSp>
      <p:grpSp>
        <p:nvGrpSpPr>
          <p:cNvPr id="40" name="Gruppieren 2266"/>
          <p:cNvGrpSpPr/>
          <p:nvPr/>
        </p:nvGrpSpPr>
        <p:grpSpPr>
          <a:xfrm>
            <a:off x="4923335" y="2422320"/>
            <a:ext cx="1025525" cy="1738860"/>
            <a:chOff x="4292600" y="4433340"/>
            <a:chExt cx="1025525" cy="1738860"/>
          </a:xfrm>
        </p:grpSpPr>
        <p:cxnSp>
          <p:nvCxnSpPr>
            <p:cNvPr id="41" name="Gerade Verbindung 2256"/>
            <p:cNvCxnSpPr/>
            <p:nvPr/>
          </p:nvCxnSpPr>
          <p:spPr bwMode="auto">
            <a:xfrm>
              <a:off x="4502150" y="5029200"/>
              <a:ext cx="360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2" name="Gruppieren 2263"/>
            <p:cNvGrpSpPr/>
            <p:nvPr/>
          </p:nvGrpSpPr>
          <p:grpSpPr>
            <a:xfrm>
              <a:off x="4292600" y="4433340"/>
              <a:ext cx="1025525" cy="1738860"/>
              <a:chOff x="4292600" y="4433340"/>
              <a:chExt cx="1025525" cy="1738860"/>
            </a:xfrm>
          </p:grpSpPr>
          <p:sp>
            <p:nvSpPr>
              <p:cNvPr id="43" name="Ellipse 2253"/>
              <p:cNvSpPr/>
              <p:nvPr/>
            </p:nvSpPr>
            <p:spPr bwMode="auto">
              <a:xfrm>
                <a:off x="4337682" y="5702300"/>
                <a:ext cx="469900" cy="469900"/>
              </a:xfrm>
              <a:prstGeom prst="ellipse">
                <a:avLst/>
              </a:prstGeom>
              <a:solidFill>
                <a:srgbClr val="0000FF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4" name="Bogen 2254"/>
              <p:cNvSpPr/>
              <p:nvPr/>
            </p:nvSpPr>
            <p:spPr bwMode="auto">
              <a:xfrm>
                <a:off x="4292600" y="5029200"/>
                <a:ext cx="488952" cy="426720"/>
              </a:xfrm>
              <a:prstGeom prst="arc">
                <a:avLst>
                  <a:gd name="adj1" fmla="val 740409"/>
                  <a:gd name="adj2" fmla="val 6193853"/>
                </a:avLst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cxnSp>
            <p:nvCxnSpPr>
              <p:cNvPr id="45" name="Gerade Verbindung 122"/>
              <p:cNvCxnSpPr/>
              <p:nvPr/>
            </p:nvCxnSpPr>
            <p:spPr bwMode="auto">
              <a:xfrm>
                <a:off x="4484532" y="4433340"/>
                <a:ext cx="833593" cy="201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Gerade Verbindung mit Pfeil 2262"/>
              <p:cNvCxnSpPr/>
              <p:nvPr/>
            </p:nvCxnSpPr>
            <p:spPr bwMode="auto">
              <a:xfrm flipV="1">
                <a:off x="4772033" y="4443500"/>
                <a:ext cx="0" cy="5857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47" name="Textfeld 2267"/>
          <p:cNvSpPr txBox="1"/>
          <p:nvPr/>
        </p:nvSpPr>
        <p:spPr>
          <a:xfrm>
            <a:off x="5613105" y="292110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i="1" dirty="0" smtClean="0"/>
              <a:t>s</a:t>
            </a:r>
          </a:p>
        </p:txBody>
      </p:sp>
      <p:sp>
        <p:nvSpPr>
          <p:cNvPr id="48" name="Textfeld 131"/>
          <p:cNvSpPr txBox="1"/>
          <p:nvPr/>
        </p:nvSpPr>
        <p:spPr>
          <a:xfrm>
            <a:off x="6052902" y="22635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i="1" dirty="0" smtClean="0"/>
              <a:t>p</a:t>
            </a:r>
          </a:p>
        </p:txBody>
      </p:sp>
      <p:pic>
        <p:nvPicPr>
          <p:cNvPr id="49" name="Grafik 4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65" y="4509120"/>
            <a:ext cx="3745707" cy="560142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98" y="3179635"/>
            <a:ext cx="2067013" cy="510645"/>
          </a:xfrm>
          <a:prstGeom prst="rect">
            <a:avLst/>
          </a:prstGeom>
        </p:spPr>
      </p:pic>
      <p:sp>
        <p:nvSpPr>
          <p:cNvPr id="51" name="Textfeld 50"/>
          <p:cNvSpPr txBox="1"/>
          <p:nvPr/>
        </p:nvSpPr>
        <p:spPr>
          <a:xfrm>
            <a:off x="5501019" y="4091363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CC"/>
                </a:solidFill>
              </a:rPr>
              <a:t>Mean-square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r>
              <a:rPr lang="de-DE" dirty="0" err="1" smtClean="0">
                <a:solidFill>
                  <a:srgbClr val="0000CC"/>
                </a:solidFill>
              </a:rPr>
              <a:t>charge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r>
              <a:rPr lang="de-DE" dirty="0" err="1" smtClean="0">
                <a:solidFill>
                  <a:srgbClr val="0000CC"/>
                </a:solidFill>
              </a:rPr>
              <a:t>radius</a:t>
            </a:r>
            <a:endParaRPr lang="de-DE" dirty="0">
              <a:solidFill>
                <a:srgbClr val="0000CC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755576" y="5573987"/>
            <a:ext cx="428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CC00FF"/>
                </a:solidFill>
              </a:rPr>
              <a:t>Observable: </a:t>
            </a:r>
          </a:p>
          <a:p>
            <a:r>
              <a:rPr lang="de-DE" dirty="0" smtClean="0">
                <a:solidFill>
                  <a:srgbClr val="CC00FF"/>
                </a:solidFill>
              </a:rPr>
              <a:t>Change in </a:t>
            </a:r>
            <a:r>
              <a:rPr lang="de-DE" dirty="0" err="1" smtClean="0">
                <a:solidFill>
                  <a:srgbClr val="CC00FF"/>
                </a:solidFill>
              </a:rPr>
              <a:t>mean-square</a:t>
            </a:r>
            <a:r>
              <a:rPr lang="de-DE" dirty="0" smtClean="0">
                <a:solidFill>
                  <a:srgbClr val="CC00FF"/>
                </a:solidFill>
              </a:rPr>
              <a:t> </a:t>
            </a:r>
            <a:r>
              <a:rPr lang="de-DE" dirty="0" err="1" smtClean="0">
                <a:solidFill>
                  <a:srgbClr val="CC00FF"/>
                </a:solidFill>
              </a:rPr>
              <a:t>charge</a:t>
            </a:r>
            <a:r>
              <a:rPr lang="de-DE" dirty="0" smtClean="0">
                <a:solidFill>
                  <a:srgbClr val="CC00FF"/>
                </a:solidFill>
              </a:rPr>
              <a:t> </a:t>
            </a:r>
            <a:r>
              <a:rPr lang="de-DE" dirty="0" err="1" smtClean="0">
                <a:solidFill>
                  <a:srgbClr val="CC00FF"/>
                </a:solidFill>
              </a:rPr>
              <a:t>radius</a:t>
            </a:r>
            <a:endParaRPr lang="de-DE" dirty="0">
              <a:solidFill>
                <a:srgbClr val="CC00FF"/>
              </a:solidFill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2473452" y="5032840"/>
            <a:ext cx="1027492" cy="461935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4" name="Gerade Verbindung mit Pfeil 53"/>
          <p:cNvCxnSpPr>
            <a:stCxn id="43" idx="3"/>
            <a:endCxn id="43" idx="7"/>
          </p:cNvCxnSpPr>
          <p:nvPr/>
        </p:nvCxnSpPr>
        <p:spPr>
          <a:xfrm flipV="1">
            <a:off x="5037232" y="3760095"/>
            <a:ext cx="332270" cy="33227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7"/>
          <p:cNvSpPr txBox="1"/>
          <p:nvPr/>
        </p:nvSpPr>
        <p:spPr>
          <a:xfrm>
            <a:off x="6228053" y="5282044"/>
            <a:ext cx="1609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9C1C26"/>
                </a:solidFill>
              </a:rPr>
              <a:t>Electronic </a:t>
            </a:r>
            <a:r>
              <a:rPr lang="de-DE" sz="1400" dirty="0" err="1" smtClean="0">
                <a:solidFill>
                  <a:srgbClr val="9C1C26"/>
                </a:solidFill>
              </a:rPr>
              <a:t>Factor</a:t>
            </a:r>
            <a:endParaRPr lang="de-DE" sz="1400" dirty="0" smtClean="0">
              <a:solidFill>
                <a:srgbClr val="9C1C26"/>
              </a:solidFill>
            </a:endParaRPr>
          </a:p>
          <a:p>
            <a:pPr algn="ctr"/>
            <a:r>
              <a:rPr lang="de-DE" sz="1400" dirty="0" smtClean="0">
                <a:solidFill>
                  <a:srgbClr val="9C1C26"/>
                </a:solidFill>
              </a:rPr>
              <a:t>(</a:t>
            </a:r>
            <a:r>
              <a:rPr lang="de-DE" sz="1400" dirty="0" smtClean="0">
                <a:solidFill>
                  <a:srgbClr val="9C1C26"/>
                </a:solidFill>
                <a:sym typeface="Symbol"/>
              </a:rPr>
              <a:t> </a:t>
            </a:r>
            <a:r>
              <a:rPr lang="de-DE" sz="1400" dirty="0" err="1" smtClean="0">
                <a:solidFill>
                  <a:srgbClr val="9C1C26"/>
                </a:solidFill>
              </a:rPr>
              <a:t>Wavefunction</a:t>
            </a:r>
            <a:r>
              <a:rPr lang="de-DE" sz="1400" dirty="0" smtClean="0">
                <a:solidFill>
                  <a:srgbClr val="9C1C26"/>
                </a:solidFill>
              </a:rPr>
              <a:t>)</a:t>
            </a:r>
          </a:p>
        </p:txBody>
      </p:sp>
      <p:sp>
        <p:nvSpPr>
          <p:cNvPr id="56" name="Geschweifte Klammer rechts 55"/>
          <p:cNvSpPr/>
          <p:nvPr/>
        </p:nvSpPr>
        <p:spPr bwMode="auto">
          <a:xfrm rot="5400000">
            <a:off x="6977354" y="4252855"/>
            <a:ext cx="241007" cy="1889399"/>
          </a:xfrm>
          <a:prstGeom prst="rightBrace">
            <a:avLst/>
          </a:prstGeom>
          <a:noFill/>
          <a:ln w="25400" cap="flat" cmpd="sng" algn="ctr">
            <a:solidFill>
              <a:srgbClr val="9C1C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57" name="Grafik 5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219" y="5949280"/>
            <a:ext cx="1319496" cy="293396"/>
          </a:xfrm>
          <a:prstGeom prst="rect">
            <a:avLst/>
          </a:prstGeom>
        </p:spPr>
      </p:pic>
      <p:sp>
        <p:nvSpPr>
          <p:cNvPr id="58" name="Rechteck 57"/>
          <p:cNvSpPr/>
          <p:nvPr/>
        </p:nvSpPr>
        <p:spPr>
          <a:xfrm>
            <a:off x="12232922" y="5451177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0000CC"/>
                </a:solidFill>
              </a:rPr>
              <a:t>Nuclear</a:t>
            </a:r>
            <a:r>
              <a:rPr lang="de-DE" dirty="0">
                <a:solidFill>
                  <a:srgbClr val="0000CC"/>
                </a:solidFill>
              </a:rPr>
              <a:t> </a:t>
            </a:r>
            <a:endParaRPr lang="de-DE" dirty="0" smtClean="0">
              <a:solidFill>
                <a:srgbClr val="0000CC"/>
              </a:solidFill>
            </a:endParaRPr>
          </a:p>
          <a:p>
            <a:r>
              <a:rPr lang="de-DE" dirty="0" smtClean="0">
                <a:solidFill>
                  <a:srgbClr val="0000CC"/>
                </a:solidFill>
              </a:rPr>
              <a:t>Size</a:t>
            </a:r>
            <a:endParaRPr lang="de-DE" dirty="0">
              <a:solidFill>
                <a:srgbClr val="0000CC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622623" y="2568355"/>
            <a:ext cx="3300904" cy="92333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So </a:t>
            </a:r>
            <a:r>
              <a:rPr lang="de-DE" dirty="0" err="1" smtClean="0">
                <a:solidFill>
                  <a:schemeClr val="bg1"/>
                </a:solidFill>
              </a:rPr>
              <a:t>far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theory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only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available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for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H-like Systems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H, p+</a:t>
            </a:r>
            <a:r>
              <a:rPr lang="de-DE" dirty="0" smtClean="0">
                <a:solidFill>
                  <a:schemeClr val="bg1"/>
                </a:solidFill>
                <a:sym typeface="Symbol" panose="05050102010706020507" pitchFamily="18" charset="2"/>
              </a:rPr>
              <a:t></a:t>
            </a:r>
            <a:r>
              <a:rPr lang="de-DE" baseline="30000" dirty="0" smtClean="0">
                <a:solidFill>
                  <a:schemeClr val="bg1"/>
                </a:solidFill>
                <a:sym typeface="Symbol" panose="05050102010706020507" pitchFamily="18" charset="2"/>
              </a:rPr>
              <a:t>−</a:t>
            </a:r>
            <a:r>
              <a:rPr lang="de-DE" dirty="0" smtClean="0">
                <a:solidFill>
                  <a:schemeClr val="bg1"/>
                </a:solidFill>
                <a:sym typeface="Symbol" panose="05050102010706020507" pitchFamily="18" charset="2"/>
              </a:rPr>
              <a:t>, </a:t>
            </a:r>
            <a:r>
              <a:rPr lang="de-DE" dirty="0" smtClean="0">
                <a:solidFill>
                  <a:schemeClr val="bg1"/>
                </a:solidFill>
              </a:rPr>
              <a:t>+</a:t>
            </a:r>
            <a:r>
              <a:rPr lang="de-DE" dirty="0" smtClean="0">
                <a:solidFill>
                  <a:schemeClr val="bg1"/>
                </a:solidFill>
                <a:sym typeface="Symbol" panose="05050102010706020507" pitchFamily="18" charset="2"/>
              </a:rPr>
              <a:t></a:t>
            </a:r>
            <a:r>
              <a:rPr lang="de-DE" baseline="30000" dirty="0" smtClean="0">
                <a:solidFill>
                  <a:schemeClr val="bg1"/>
                </a:solidFill>
                <a:sym typeface="Symbol" panose="05050102010706020507" pitchFamily="18" charset="2"/>
              </a:rPr>
              <a:t>−</a:t>
            </a:r>
            <a:r>
              <a:rPr lang="de-DE" dirty="0" smtClean="0">
                <a:solidFill>
                  <a:schemeClr val="bg1"/>
                </a:solidFill>
                <a:sym typeface="Symbol" panose="05050102010706020507" pitchFamily="18" charset="2"/>
              </a:rPr>
              <a:t> + e</a:t>
            </a:r>
            <a:r>
              <a:rPr lang="de-DE" baseline="30000" dirty="0" smtClean="0">
                <a:solidFill>
                  <a:schemeClr val="bg1"/>
                </a:solidFill>
                <a:sym typeface="Symbol" panose="05050102010706020507" pitchFamily="18" charset="2"/>
              </a:rPr>
              <a:t>−</a:t>
            </a:r>
            <a:endParaRPr lang="de-DE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9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1" grpId="0"/>
      <p:bldP spid="52" grpId="0"/>
      <p:bldP spid="53" grpId="0" animBg="1"/>
      <p:bldP spid="55" grpId="0"/>
      <p:bldP spid="56" grpId="0" animBg="1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Future: </a:t>
            </a:r>
            <a:r>
              <a:rPr lang="de-DE" dirty="0" err="1" smtClean="0"/>
              <a:t>Theory</a:t>
            </a:r>
            <a:r>
              <a:rPr lang="de-DE" dirty="0" smtClean="0"/>
              <a:t> &amp; Setup</a:t>
            </a:r>
            <a:endParaRPr lang="de-DE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01" t="-2377" b="-3001"/>
          <a:stretch/>
        </p:blipFill>
        <p:spPr bwMode="auto">
          <a:xfrm>
            <a:off x="358775" y="1594669"/>
            <a:ext cx="2022652" cy="33523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F5D92F6D-71B3-40CA-8BD4-035CE64E7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818" y="3991230"/>
            <a:ext cx="3436148" cy="229097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79FC88C7-0832-4083-A2A6-F8DC259BA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18" y="5944601"/>
            <a:ext cx="981994" cy="32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1772816"/>
            <a:ext cx="5112568" cy="195597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0" r="17484"/>
          <a:stretch/>
        </p:blipFill>
        <p:spPr>
          <a:xfrm>
            <a:off x="3059832" y="3872717"/>
            <a:ext cx="1992446" cy="240445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268254" y="5496761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Dresden </a:t>
            </a:r>
          </a:p>
          <a:p>
            <a:r>
              <a:rPr lang="de-DE" dirty="0" smtClean="0"/>
              <a:t>EBIS-A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4885075" y="4813550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+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330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D2BD127-9DDB-4A12-AC59-377E7271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Spectroscopy</a:t>
            </a:r>
            <a:r>
              <a:rPr lang="de-DE" dirty="0" smtClean="0"/>
              <a:t> – Proof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Principle</a:t>
            </a:r>
            <a:endParaRPr lang="en-US" dirty="0"/>
          </a:p>
        </p:txBody>
      </p:sp>
      <p:pic>
        <p:nvPicPr>
          <p:cNvPr id="4" name="Grafik 3" descr="Bildschirmausschnitt">
            <a:extLst>
              <a:ext uri="{FF2B5EF4-FFF2-40B4-BE49-F238E27FC236}">
                <a16:creationId xmlns="" xmlns:a16="http://schemas.microsoft.com/office/drawing/2014/main" id="{6B4B6C92-4FE7-4531-9D85-A198785098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1" y="3862762"/>
            <a:ext cx="1538532" cy="2318385"/>
          </a:xfrm>
          <a:prstGeom prst="rect">
            <a:avLst/>
          </a:prstGeom>
        </p:spPr>
      </p:pic>
      <p:pic>
        <p:nvPicPr>
          <p:cNvPr id="6" name="Grafik 5" descr="Bildschirmausschnitt">
            <a:extLst>
              <a:ext uri="{FF2B5EF4-FFF2-40B4-BE49-F238E27FC236}">
                <a16:creationId xmlns="" xmlns:a16="http://schemas.microsoft.com/office/drawing/2014/main" id="{2379A6EF-BA70-4888-8F7F-A7F630A6E8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94" y="4223345"/>
            <a:ext cx="2004956" cy="205920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3DD9A91F-0EF7-469B-92E4-D3759D3A4F52}"/>
              </a:ext>
            </a:extLst>
          </p:cNvPr>
          <p:cNvSpPr txBox="1"/>
          <p:nvPr/>
        </p:nvSpPr>
        <p:spPr>
          <a:xfrm>
            <a:off x="4133566" y="5157192"/>
            <a:ext cx="4242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Collinear</a:t>
            </a:r>
            <a:r>
              <a:rPr lang="de-DE" sz="1400" dirty="0"/>
              <a:t> </a:t>
            </a:r>
            <a:r>
              <a:rPr lang="de-DE" sz="1400" dirty="0" err="1"/>
              <a:t>laser</a:t>
            </a:r>
            <a:r>
              <a:rPr lang="de-DE" sz="1400" dirty="0"/>
              <a:t> </a:t>
            </a:r>
            <a:r>
              <a:rPr lang="de-DE" sz="1400" dirty="0" err="1"/>
              <a:t>spectroscopy</a:t>
            </a:r>
            <a:r>
              <a:rPr lang="de-DE" sz="1400" dirty="0"/>
              <a:t> at KOALA </a:t>
            </a:r>
            <a:r>
              <a:rPr lang="de-DE" sz="1400" dirty="0" err="1"/>
              <a:t>allows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determination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transition</a:t>
            </a:r>
            <a:r>
              <a:rPr lang="de-DE" sz="1400" dirty="0"/>
              <a:t> </a:t>
            </a:r>
            <a:r>
              <a:rPr lang="de-DE" sz="1400" dirty="0" err="1"/>
              <a:t>frequencies</a:t>
            </a:r>
            <a:r>
              <a:rPr lang="de-DE" sz="1400" dirty="0"/>
              <a:t> and isotope </a:t>
            </a:r>
            <a:r>
              <a:rPr lang="de-DE" sz="1400" dirty="0" err="1"/>
              <a:t>shifts</a:t>
            </a:r>
            <a:r>
              <a:rPr lang="de-DE" sz="1400" dirty="0"/>
              <a:t> at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b="1" dirty="0"/>
              <a:t>100-200 kHz</a:t>
            </a:r>
            <a:r>
              <a:rPr lang="de-DE" sz="1400" dirty="0"/>
              <a:t> </a:t>
            </a:r>
            <a:r>
              <a:rPr lang="de-DE" sz="1400" dirty="0" err="1" smtClean="0"/>
              <a:t>level</a:t>
            </a:r>
            <a:r>
              <a:rPr lang="de-DE" sz="1400" dirty="0" smtClean="0"/>
              <a:t>, </a:t>
            </a:r>
            <a:r>
              <a:rPr lang="de-DE" sz="1400" dirty="0" err="1" smtClean="0"/>
              <a:t>comparable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accuracy</a:t>
            </a:r>
            <a:r>
              <a:rPr lang="de-DE" sz="1400" dirty="0" smtClean="0"/>
              <a:t> </a:t>
            </a:r>
            <a:r>
              <a:rPr lang="de-DE" sz="1400" dirty="0" err="1" smtClean="0"/>
              <a:t>reached</a:t>
            </a:r>
            <a:r>
              <a:rPr lang="de-DE" sz="1400" dirty="0" smtClean="0"/>
              <a:t> in </a:t>
            </a:r>
            <a:r>
              <a:rPr lang="de-DE" sz="1400" dirty="0" err="1" smtClean="0"/>
              <a:t>ion</a:t>
            </a:r>
            <a:r>
              <a:rPr lang="de-DE" sz="1400" dirty="0" smtClean="0"/>
              <a:t> traps </a:t>
            </a:r>
            <a:r>
              <a:rPr lang="de-DE" sz="1400" dirty="0" err="1" smtClean="0"/>
              <a:t>for</a:t>
            </a:r>
            <a:r>
              <a:rPr lang="de-DE" sz="1400" dirty="0" smtClean="0"/>
              <a:t> E1 </a:t>
            </a:r>
            <a:r>
              <a:rPr lang="de-DE" sz="1400" dirty="0" err="1" smtClean="0"/>
              <a:t>transitions</a:t>
            </a:r>
            <a:r>
              <a:rPr lang="de-DE" sz="1400" dirty="0" smtClean="0"/>
              <a:t>.</a:t>
            </a:r>
            <a:endParaRPr lang="en-US" sz="14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3032" y="1509387"/>
            <a:ext cx="7618203" cy="217113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/>
          <a:srcRect l="49204" r="14279"/>
          <a:stretch/>
        </p:blipFill>
        <p:spPr>
          <a:xfrm>
            <a:off x="234469" y="1703015"/>
            <a:ext cx="1296144" cy="1917223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8445" y="2446182"/>
            <a:ext cx="9845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 smtClean="0"/>
              <a:t>wide</a:t>
            </a:r>
            <a:r>
              <a:rPr lang="de-DE" sz="1100" dirty="0" smtClean="0"/>
              <a:t> </a:t>
            </a:r>
            <a:r>
              <a:rPr lang="de-DE" sz="1100" dirty="0" err="1" smtClean="0"/>
              <a:t>energy</a:t>
            </a:r>
            <a:r>
              <a:rPr lang="de-DE" sz="1100" dirty="0" smtClean="0"/>
              <a:t> </a:t>
            </a:r>
          </a:p>
          <a:p>
            <a:r>
              <a:rPr lang="de-DE" sz="1100" dirty="0" err="1" smtClean="0"/>
              <a:t>distribution</a:t>
            </a:r>
            <a:endParaRPr lang="de-DE" sz="1100" dirty="0"/>
          </a:p>
        </p:txBody>
      </p:sp>
      <p:sp>
        <p:nvSpPr>
          <p:cNvPr id="16" name="Textfeld 15"/>
          <p:cNvSpPr txBox="1"/>
          <p:nvPr/>
        </p:nvSpPr>
        <p:spPr>
          <a:xfrm>
            <a:off x="1967130" y="3680525"/>
            <a:ext cx="49519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 smtClean="0"/>
              <a:t>Imprinted</a:t>
            </a:r>
            <a:r>
              <a:rPr lang="de-DE" sz="1100" dirty="0" smtClean="0"/>
              <a:t> </a:t>
            </a:r>
            <a:r>
              <a:rPr lang="de-DE" sz="1100" dirty="0" err="1" smtClean="0"/>
              <a:t>narrow</a:t>
            </a:r>
            <a:r>
              <a:rPr lang="de-DE" sz="1100" dirty="0" smtClean="0"/>
              <a:t> </a:t>
            </a:r>
            <a:r>
              <a:rPr lang="de-DE" sz="1100" dirty="0" err="1" smtClean="0"/>
              <a:t>spectral</a:t>
            </a:r>
            <a:r>
              <a:rPr lang="de-DE" sz="1100" dirty="0" smtClean="0"/>
              <a:t> </a:t>
            </a:r>
            <a:r>
              <a:rPr lang="de-DE" sz="1100" dirty="0" err="1" smtClean="0"/>
              <a:t>features</a:t>
            </a:r>
            <a:r>
              <a:rPr lang="de-DE" sz="1100" dirty="0" smtClean="0"/>
              <a:t> ~ 14 MHz </a:t>
            </a:r>
            <a:r>
              <a:rPr lang="de-DE" sz="1100" dirty="0" err="1" smtClean="0"/>
              <a:t>Linewidth</a:t>
            </a:r>
            <a:r>
              <a:rPr lang="de-DE" sz="1100" dirty="0" smtClean="0"/>
              <a:t> </a:t>
            </a:r>
            <a:r>
              <a:rPr lang="de-DE" sz="1100" dirty="0" smtClean="0">
                <a:sym typeface="Wingdings" panose="05000000000000000000" pitchFamily="2" charset="2"/>
              </a:rPr>
              <a:t> 400 kHz </a:t>
            </a:r>
            <a:r>
              <a:rPr lang="de-DE" sz="1100" dirty="0" err="1" smtClean="0">
                <a:sym typeface="Wingdings" panose="05000000000000000000" pitchFamily="2" charset="2"/>
              </a:rPr>
              <a:t>Accuracy</a:t>
            </a:r>
            <a:endParaRPr lang="de-DE" sz="1100" dirty="0" smtClean="0">
              <a:sym typeface="Wingdings" panose="05000000000000000000" pitchFamily="2" charset="2"/>
            </a:endParaRPr>
          </a:p>
          <a:p>
            <a:r>
              <a:rPr lang="de-DE" sz="1100" dirty="0" smtClean="0">
                <a:sym typeface="Wingdings" panose="05000000000000000000" pitchFamily="2" charset="2"/>
              </a:rPr>
              <a:t>Dissertation Kristian König, Dezember 2018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957510" y="4223345"/>
            <a:ext cx="3483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Phillip </a:t>
            </a:r>
            <a:r>
              <a:rPr lang="de-DE" sz="1200" dirty="0" err="1" smtClean="0"/>
              <a:t>Imgram</a:t>
            </a:r>
            <a:r>
              <a:rPr lang="de-DE" sz="1200" dirty="0" smtClean="0"/>
              <a:t>, Master Thesis</a:t>
            </a:r>
          </a:p>
          <a:p>
            <a:r>
              <a:rPr lang="de-DE" sz="1200" dirty="0" smtClean="0"/>
              <a:t>P. </a:t>
            </a:r>
            <a:r>
              <a:rPr lang="de-DE" sz="1200" dirty="0" err="1" smtClean="0"/>
              <a:t>Imgram</a:t>
            </a:r>
            <a:r>
              <a:rPr lang="de-DE" sz="1200" dirty="0" smtClean="0"/>
              <a:t> et al., </a:t>
            </a:r>
            <a:r>
              <a:rPr lang="de-DE" sz="1200" dirty="0" err="1" smtClean="0"/>
              <a:t>Phys</a:t>
            </a:r>
            <a:r>
              <a:rPr lang="de-DE" sz="1200" dirty="0" smtClean="0"/>
              <a:t> </a:t>
            </a:r>
            <a:r>
              <a:rPr lang="de-DE" sz="1200" dirty="0" err="1" smtClean="0"/>
              <a:t>Rev</a:t>
            </a:r>
            <a:r>
              <a:rPr lang="de-DE" sz="1200" dirty="0" smtClean="0"/>
              <a:t>. </a:t>
            </a:r>
            <a:r>
              <a:rPr lang="de-DE" sz="1200" dirty="0"/>
              <a:t>A </a:t>
            </a:r>
            <a:r>
              <a:rPr lang="de-DE" sz="1200" b="1" dirty="0" smtClean="0"/>
              <a:t>99</a:t>
            </a:r>
            <a:r>
              <a:rPr lang="de-DE" sz="1200" dirty="0" smtClean="0"/>
              <a:t>, 012511 </a:t>
            </a:r>
            <a:r>
              <a:rPr lang="de-DE" sz="1200" dirty="0"/>
              <a:t>(</a:t>
            </a:r>
            <a:r>
              <a:rPr lang="de-DE" sz="1200" dirty="0" smtClean="0"/>
              <a:t>2019)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28729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A01: Publications </a:t>
            </a:r>
            <a:endParaRPr lang="de-DE" dirty="0"/>
          </a:p>
        </p:txBody>
      </p:sp>
      <p:sp>
        <p:nvSpPr>
          <p:cNvPr id="4" name="Inhaltsplatzhalter 3"/>
          <p:cNvSpPr txBox="1">
            <a:spLocks noGrp="1"/>
          </p:cNvSpPr>
          <p:nvPr>
            <p:ph idx="1"/>
          </p:nvPr>
        </p:nvSpPr>
        <p:spPr>
          <a:xfrm>
            <a:off x="360001" y="1484784"/>
            <a:ext cx="7524367" cy="4498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DE" sz="1400" dirty="0" smtClean="0"/>
              <a:t>B. Maaß T. </a:t>
            </a:r>
            <a:r>
              <a:rPr lang="de-DE" sz="1400" dirty="0" err="1" smtClean="0"/>
              <a:t>Hüther</a:t>
            </a:r>
            <a:r>
              <a:rPr lang="de-DE" sz="1400" dirty="0"/>
              <a:t>, </a:t>
            </a:r>
            <a:r>
              <a:rPr lang="de-DE" sz="1400" dirty="0" smtClean="0"/>
              <a:t>K. König</a:t>
            </a:r>
            <a:r>
              <a:rPr lang="de-DE" sz="1400" dirty="0"/>
              <a:t>, </a:t>
            </a:r>
            <a:r>
              <a:rPr lang="de-DE" sz="1400" dirty="0" smtClean="0"/>
              <a:t>Jörg Krämer</a:t>
            </a:r>
            <a:r>
              <a:rPr lang="de-DE" sz="1400" dirty="0"/>
              <a:t>, </a:t>
            </a:r>
            <a:r>
              <a:rPr lang="de-DE" sz="1400" dirty="0" smtClean="0"/>
              <a:t>J. </a:t>
            </a:r>
            <a:r>
              <a:rPr lang="de-DE" sz="1400" dirty="0"/>
              <a:t>Krause, </a:t>
            </a:r>
            <a:r>
              <a:rPr lang="de-DE" sz="1400" dirty="0" smtClean="0"/>
              <a:t>A. </a:t>
            </a:r>
            <a:r>
              <a:rPr lang="de-DE" sz="1400" dirty="0" err="1"/>
              <a:t>Lovato</a:t>
            </a:r>
            <a:r>
              <a:rPr lang="de-DE" sz="1400" dirty="0"/>
              <a:t>, </a:t>
            </a:r>
            <a:r>
              <a:rPr lang="de-DE" sz="1400" dirty="0" smtClean="0"/>
              <a:t>P. Müller</a:t>
            </a:r>
            <a:r>
              <a:rPr lang="de-DE" sz="1400" dirty="0"/>
              <a:t>, </a:t>
            </a:r>
            <a:r>
              <a:rPr lang="de-DE" sz="1400" dirty="0" smtClean="0"/>
              <a:t>K. </a:t>
            </a:r>
            <a:r>
              <a:rPr lang="de-DE" sz="1400" dirty="0" err="1" smtClean="0"/>
              <a:t>Pachucki</a:t>
            </a:r>
            <a:r>
              <a:rPr lang="de-DE" sz="1400" dirty="0"/>
              <a:t>, </a:t>
            </a:r>
            <a:r>
              <a:rPr lang="de-DE" sz="1400" dirty="0" smtClean="0"/>
              <a:t>M. </a:t>
            </a:r>
            <a:r>
              <a:rPr lang="de-DE" sz="1400" dirty="0" err="1"/>
              <a:t>Puchalski</a:t>
            </a:r>
            <a:r>
              <a:rPr lang="de-DE" sz="1400" dirty="0"/>
              <a:t>, </a:t>
            </a:r>
            <a:r>
              <a:rPr lang="de-DE" sz="1400" dirty="0" smtClean="0"/>
              <a:t>R. </a:t>
            </a:r>
            <a:r>
              <a:rPr lang="de-DE" sz="1400" dirty="0"/>
              <a:t>Roth, </a:t>
            </a:r>
            <a:r>
              <a:rPr lang="de-DE" sz="1400" dirty="0" smtClean="0"/>
              <a:t>R. Sánchez</a:t>
            </a:r>
            <a:r>
              <a:rPr lang="de-DE" sz="1400" dirty="0"/>
              <a:t>, </a:t>
            </a:r>
            <a:r>
              <a:rPr lang="de-DE" sz="1400" dirty="0" smtClean="0"/>
              <a:t>F. Sommer</a:t>
            </a:r>
            <a:r>
              <a:rPr lang="de-DE" sz="1400" dirty="0"/>
              <a:t>, </a:t>
            </a:r>
            <a:r>
              <a:rPr lang="de-DE" sz="1400" dirty="0" smtClean="0"/>
              <a:t>R</a:t>
            </a:r>
            <a:r>
              <a:rPr lang="de-DE" sz="1400" dirty="0"/>
              <a:t>. B. </a:t>
            </a:r>
            <a:r>
              <a:rPr lang="de-DE" sz="1400" dirty="0" err="1"/>
              <a:t>Wiringa</a:t>
            </a:r>
            <a:r>
              <a:rPr lang="de-DE" sz="1400" dirty="0"/>
              <a:t>, </a:t>
            </a:r>
            <a:r>
              <a:rPr lang="de-DE" sz="1400" dirty="0" err="1" smtClean="0"/>
              <a:t>and</a:t>
            </a:r>
            <a:r>
              <a:rPr lang="de-DE" sz="1400" dirty="0" smtClean="0"/>
              <a:t> W. Nörtershäuser, </a:t>
            </a:r>
            <a:r>
              <a:rPr lang="de-DE" sz="1400" dirty="0" err="1" smtClean="0"/>
              <a:t>Phys</a:t>
            </a:r>
            <a:r>
              <a:rPr lang="de-DE" sz="1400" dirty="0" smtClean="0"/>
              <a:t> </a:t>
            </a:r>
            <a:r>
              <a:rPr lang="de-DE" sz="1400" dirty="0" err="1" smtClean="0"/>
              <a:t>Rev</a:t>
            </a:r>
            <a:r>
              <a:rPr lang="de-DE" sz="1400" dirty="0" smtClean="0"/>
              <a:t>. </a:t>
            </a:r>
            <a:r>
              <a:rPr lang="de-DE" sz="1400" dirty="0" err="1" smtClean="0"/>
              <a:t>Lett</a:t>
            </a:r>
            <a:r>
              <a:rPr lang="de-DE" sz="1400" dirty="0" smtClean="0"/>
              <a:t>., </a:t>
            </a:r>
            <a:r>
              <a:rPr lang="de-DE" sz="1400" dirty="0" err="1" smtClean="0"/>
              <a:t>under</a:t>
            </a:r>
            <a:r>
              <a:rPr lang="de-DE" sz="1400" dirty="0" smtClean="0"/>
              <a:t> Review, </a:t>
            </a:r>
            <a:r>
              <a:rPr lang="de-DE" sz="1400" b="1" dirty="0" smtClean="0"/>
              <a:t>A01 + </a:t>
            </a:r>
            <a:r>
              <a:rPr lang="de-DE" sz="1400" b="1" dirty="0"/>
              <a:t>A02</a:t>
            </a:r>
            <a:r>
              <a:rPr lang="de-DE" sz="1400" dirty="0"/>
              <a:t>, </a:t>
            </a:r>
            <a:r>
              <a:rPr lang="de-DE" sz="1400" dirty="0">
                <a:hlinkClick r:id="rId2"/>
              </a:rPr>
              <a:t>https://</a:t>
            </a:r>
            <a:r>
              <a:rPr lang="de-DE" sz="1400" dirty="0" smtClean="0">
                <a:hlinkClick r:id="rId2"/>
              </a:rPr>
              <a:t>arxiv.org/abs/1901.06323</a:t>
            </a:r>
            <a:endParaRPr lang="de-DE" sz="1400" dirty="0" smtClean="0"/>
          </a:p>
          <a:p>
            <a:pPr marL="0" indent="0"/>
            <a:r>
              <a:rPr lang="de-DE" sz="1400" dirty="0" smtClean="0"/>
              <a:t>P. </a:t>
            </a:r>
            <a:r>
              <a:rPr lang="de-DE" sz="1400" dirty="0" err="1"/>
              <a:t>Imgram</a:t>
            </a:r>
            <a:r>
              <a:rPr lang="de-DE" sz="1400" dirty="0"/>
              <a:t> </a:t>
            </a:r>
            <a:r>
              <a:rPr lang="de-DE" sz="1400" dirty="0" smtClean="0"/>
              <a:t>K. </a:t>
            </a:r>
            <a:r>
              <a:rPr lang="de-DE" sz="1400" dirty="0"/>
              <a:t>König </a:t>
            </a:r>
            <a:r>
              <a:rPr lang="de-DE" sz="1400" dirty="0" smtClean="0"/>
              <a:t>J. </a:t>
            </a:r>
            <a:r>
              <a:rPr lang="de-DE" sz="1400" dirty="0"/>
              <a:t>Krämer </a:t>
            </a:r>
            <a:r>
              <a:rPr lang="de-DE" sz="1400" dirty="0" smtClean="0"/>
              <a:t>T. </a:t>
            </a:r>
            <a:r>
              <a:rPr lang="de-DE" sz="1400" dirty="0" err="1" smtClean="0"/>
              <a:t>Ratajczyk</a:t>
            </a:r>
            <a:r>
              <a:rPr lang="de-DE" sz="1400" dirty="0" smtClean="0"/>
              <a:t>, R. </a:t>
            </a:r>
            <a:r>
              <a:rPr lang="de-DE" sz="1400" dirty="0"/>
              <a:t>A. </a:t>
            </a:r>
            <a:r>
              <a:rPr lang="de-DE" sz="1400" dirty="0" smtClean="0"/>
              <a:t>Müller, A. </a:t>
            </a:r>
            <a:r>
              <a:rPr lang="de-DE" sz="1400" dirty="0" err="1"/>
              <a:t>Surzhykov</a:t>
            </a:r>
            <a:r>
              <a:rPr lang="de-DE" sz="1400" dirty="0"/>
              <a:t> </a:t>
            </a:r>
            <a:r>
              <a:rPr lang="de-DE" sz="1400" dirty="0" smtClean="0"/>
              <a:t>W. </a:t>
            </a:r>
            <a:r>
              <a:rPr lang="de-DE" sz="1400" dirty="0"/>
              <a:t>Nörtershäuser, </a:t>
            </a:r>
            <a:r>
              <a:rPr lang="de-DE" sz="1400" dirty="0" err="1"/>
              <a:t>Collinear</a:t>
            </a:r>
            <a:r>
              <a:rPr lang="de-DE" sz="1400" dirty="0"/>
              <a:t> </a:t>
            </a:r>
            <a:r>
              <a:rPr lang="de-DE" sz="1400" dirty="0" err="1"/>
              <a:t>laser</a:t>
            </a:r>
            <a:r>
              <a:rPr lang="de-DE" sz="1400" dirty="0"/>
              <a:t> </a:t>
            </a:r>
            <a:r>
              <a:rPr lang="de-DE" sz="1400" dirty="0" err="1"/>
              <a:t>spectroscopy</a:t>
            </a:r>
            <a:r>
              <a:rPr lang="de-DE" sz="1400" dirty="0"/>
              <a:t> at </a:t>
            </a:r>
            <a:r>
              <a:rPr lang="de-DE" sz="1400" dirty="0" err="1"/>
              <a:t>ion</a:t>
            </a:r>
            <a:r>
              <a:rPr lang="de-DE" sz="1400" dirty="0"/>
              <a:t>-trap </a:t>
            </a:r>
            <a:r>
              <a:rPr lang="de-DE" sz="1400" dirty="0" err="1"/>
              <a:t>accuracy</a:t>
            </a:r>
            <a:r>
              <a:rPr lang="de-DE" sz="1400" dirty="0"/>
              <a:t>: Transition </a:t>
            </a:r>
            <a:r>
              <a:rPr lang="de-DE" sz="1400" dirty="0" err="1"/>
              <a:t>frequencies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isotope </a:t>
            </a:r>
            <a:r>
              <a:rPr lang="de-DE" sz="1400" dirty="0" err="1"/>
              <a:t>shifts</a:t>
            </a:r>
            <a:r>
              <a:rPr lang="de-DE" sz="1400" dirty="0"/>
              <a:t> in </a:t>
            </a:r>
            <a:r>
              <a:rPr lang="de-DE" sz="1400" dirty="0" err="1"/>
              <a:t>the</a:t>
            </a:r>
            <a:r>
              <a:rPr lang="de-DE" sz="1400" dirty="0"/>
              <a:t> 6s </a:t>
            </a:r>
            <a:r>
              <a:rPr lang="de-DE" sz="1400" baseline="30000" dirty="0"/>
              <a:t>2</a:t>
            </a:r>
            <a:r>
              <a:rPr lang="de-DE" sz="1400" dirty="0"/>
              <a:t>S</a:t>
            </a:r>
            <a:r>
              <a:rPr lang="de-DE" sz="1400" baseline="-25000" dirty="0"/>
              <a:t>1/2</a:t>
            </a:r>
            <a:r>
              <a:rPr lang="de-DE" sz="1400" dirty="0"/>
              <a:t> → 6p </a:t>
            </a:r>
            <a:r>
              <a:rPr lang="de-DE" sz="1400" baseline="30000" dirty="0"/>
              <a:t>2</a:t>
            </a:r>
            <a:r>
              <a:rPr lang="de-DE" sz="1400" dirty="0"/>
              <a:t>P</a:t>
            </a:r>
            <a:r>
              <a:rPr lang="de-DE" sz="1400" baseline="-25000" dirty="0"/>
              <a:t>1/2,3/2</a:t>
            </a:r>
            <a:r>
              <a:rPr lang="de-DE" sz="1400" dirty="0"/>
              <a:t> </a:t>
            </a:r>
            <a:r>
              <a:rPr lang="de-DE" sz="1400" dirty="0" err="1"/>
              <a:t>transitions</a:t>
            </a:r>
            <a:r>
              <a:rPr lang="de-DE" sz="1400" dirty="0"/>
              <a:t> in </a:t>
            </a:r>
            <a:r>
              <a:rPr lang="de-DE" sz="1400" dirty="0" err="1"/>
              <a:t>Ba</a:t>
            </a:r>
            <a:r>
              <a:rPr lang="de-DE" sz="1400" baseline="30000" dirty="0"/>
              <a:t>+</a:t>
            </a:r>
            <a:r>
              <a:rPr lang="de-DE" sz="1400" dirty="0"/>
              <a:t>, </a:t>
            </a:r>
            <a:r>
              <a:rPr lang="de-DE" sz="1400" dirty="0">
                <a:hlinkClick r:id="rId3"/>
              </a:rPr>
              <a:t>Phys. </a:t>
            </a:r>
            <a:r>
              <a:rPr lang="de-DE" sz="1400" dirty="0" err="1">
                <a:hlinkClick r:id="rId3"/>
              </a:rPr>
              <a:t>Rev</a:t>
            </a:r>
            <a:r>
              <a:rPr lang="de-DE" sz="1400" dirty="0">
                <a:hlinkClick r:id="rId3"/>
              </a:rPr>
              <a:t>. A </a:t>
            </a:r>
            <a:r>
              <a:rPr lang="de-DE" sz="1400" b="1" dirty="0">
                <a:hlinkClick r:id="rId3"/>
              </a:rPr>
              <a:t>99</a:t>
            </a:r>
            <a:r>
              <a:rPr lang="de-DE" sz="1400" dirty="0">
                <a:hlinkClick r:id="rId3"/>
              </a:rPr>
              <a:t>, 12511 </a:t>
            </a:r>
            <a:r>
              <a:rPr lang="de-DE" sz="1400" dirty="0"/>
              <a:t>(2019</a:t>
            </a:r>
            <a:r>
              <a:rPr lang="de-DE" sz="1400" dirty="0" smtClean="0"/>
              <a:t>).</a:t>
            </a:r>
          </a:p>
          <a:p>
            <a:pPr marL="0" indent="0"/>
            <a:r>
              <a:rPr lang="de-DE" sz="1400" dirty="0" smtClean="0"/>
              <a:t>J</a:t>
            </a:r>
            <a:r>
              <a:rPr lang="de-DE" sz="1400" dirty="0"/>
              <a:t>. Isaak, D. </a:t>
            </a:r>
            <a:r>
              <a:rPr lang="de-DE" sz="1400" dirty="0" err="1"/>
              <a:t>Savran</a:t>
            </a:r>
            <a:r>
              <a:rPr lang="de-DE" sz="1400" dirty="0"/>
              <a:t>, B. </a:t>
            </a:r>
            <a:r>
              <a:rPr lang="de-DE" sz="1400" dirty="0" err="1"/>
              <a:t>Löher</a:t>
            </a:r>
            <a:r>
              <a:rPr lang="de-DE" sz="1400" dirty="0"/>
              <a:t>, T. Beck, M. </a:t>
            </a:r>
            <a:r>
              <a:rPr lang="de-DE" sz="1400" dirty="0" err="1"/>
              <a:t>Bhike</a:t>
            </a:r>
            <a:r>
              <a:rPr lang="de-DE" sz="1400" dirty="0"/>
              <a:t>, U. Gayer, </a:t>
            </a:r>
            <a:r>
              <a:rPr lang="de-DE" sz="1400" dirty="0" err="1"/>
              <a:t>Krishichayan</a:t>
            </a:r>
            <a:r>
              <a:rPr lang="de-DE" sz="1400" dirty="0"/>
              <a:t>, N. </a:t>
            </a:r>
            <a:r>
              <a:rPr lang="de-DE" sz="1400" dirty="0" err="1"/>
              <a:t>Pietralla</a:t>
            </a:r>
            <a:r>
              <a:rPr lang="de-DE" sz="1400" dirty="0"/>
              <a:t>, M. Scheck, W. Tornow, V. Werner, A. </a:t>
            </a:r>
            <a:r>
              <a:rPr lang="de-DE" sz="1400" dirty="0" err="1"/>
              <a:t>Zilges</a:t>
            </a:r>
            <a:r>
              <a:rPr lang="de-DE" sz="1400" dirty="0"/>
              <a:t>, M. Zweidinger,, The </a:t>
            </a:r>
            <a:r>
              <a:rPr lang="de-DE" sz="1400" dirty="0" err="1"/>
              <a:t>concept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nuclear</a:t>
            </a:r>
            <a:r>
              <a:rPr lang="de-DE" sz="1400" dirty="0"/>
              <a:t> </a:t>
            </a:r>
            <a:r>
              <a:rPr lang="de-DE" sz="1400" dirty="0" err="1"/>
              <a:t>photon</a:t>
            </a:r>
            <a:r>
              <a:rPr lang="de-DE" sz="1400" dirty="0"/>
              <a:t> </a:t>
            </a:r>
            <a:r>
              <a:rPr lang="de-DE" sz="1400" dirty="0" err="1"/>
              <a:t>strength</a:t>
            </a:r>
            <a:r>
              <a:rPr lang="de-DE" sz="1400" dirty="0"/>
              <a:t> </a:t>
            </a:r>
            <a:r>
              <a:rPr lang="de-DE" sz="1400" dirty="0" err="1"/>
              <a:t>functions</a:t>
            </a:r>
            <a:r>
              <a:rPr lang="de-DE" sz="1400" dirty="0"/>
              <a:t>: A model-independent </a:t>
            </a:r>
            <a:r>
              <a:rPr lang="de-DE" sz="1400" dirty="0" err="1"/>
              <a:t>approach</a:t>
            </a:r>
            <a:r>
              <a:rPr lang="de-DE" sz="1400" dirty="0"/>
              <a:t> via (</a:t>
            </a:r>
            <a:r>
              <a:rPr lang="el-GR" sz="1400" dirty="0"/>
              <a:t>γ,γ’γ’’) </a:t>
            </a:r>
            <a:r>
              <a:rPr lang="de-DE" sz="1400" dirty="0" err="1"/>
              <a:t>reactions</a:t>
            </a:r>
            <a:r>
              <a:rPr lang="de-DE" sz="1400" dirty="0"/>
              <a:t>, </a:t>
            </a:r>
            <a:r>
              <a:rPr lang="de-DE" sz="1400" dirty="0">
                <a:hlinkClick r:id="rId4"/>
              </a:rPr>
              <a:t>Phys. </a:t>
            </a:r>
            <a:r>
              <a:rPr lang="de-DE" sz="1400" dirty="0" err="1">
                <a:hlinkClick r:id="rId4"/>
              </a:rPr>
              <a:t>Lett</a:t>
            </a:r>
            <a:r>
              <a:rPr lang="de-DE" sz="1400" dirty="0">
                <a:hlinkClick r:id="rId4"/>
              </a:rPr>
              <a:t>. B </a:t>
            </a:r>
            <a:r>
              <a:rPr lang="de-DE" sz="1400" b="1" dirty="0">
                <a:hlinkClick r:id="rId4"/>
              </a:rPr>
              <a:t>788</a:t>
            </a:r>
            <a:r>
              <a:rPr lang="de-DE" sz="1400" dirty="0">
                <a:hlinkClick r:id="rId4"/>
              </a:rPr>
              <a:t>, 225 </a:t>
            </a:r>
            <a:r>
              <a:rPr lang="de-DE" sz="1400" dirty="0"/>
              <a:t>(2019</a:t>
            </a:r>
            <a:r>
              <a:rPr lang="de-DE" sz="1400" dirty="0" smtClean="0"/>
              <a:t>).</a:t>
            </a:r>
          </a:p>
          <a:p>
            <a:pPr marL="0" indent="0"/>
            <a:r>
              <a:rPr lang="de-DE" sz="1400" dirty="0"/>
              <a:t>J. </a:t>
            </a:r>
            <a:r>
              <a:rPr lang="de-DE" sz="1400" dirty="0" err="1"/>
              <a:t>Birkhan</a:t>
            </a:r>
            <a:r>
              <a:rPr lang="de-DE" sz="1400" dirty="0"/>
              <a:t>, M. </a:t>
            </a:r>
            <a:r>
              <a:rPr lang="de-DE" sz="1400" dirty="0" err="1"/>
              <a:t>Miorelli</a:t>
            </a:r>
            <a:r>
              <a:rPr lang="de-DE" sz="1400" dirty="0"/>
              <a:t>, S. </a:t>
            </a:r>
            <a:r>
              <a:rPr lang="de-DE" sz="1400" dirty="0" err="1"/>
              <a:t>Bacca</a:t>
            </a:r>
            <a:r>
              <a:rPr lang="de-DE" sz="1400" dirty="0"/>
              <a:t>, S. </a:t>
            </a:r>
            <a:r>
              <a:rPr lang="de-DE" sz="1400" dirty="0" err="1"/>
              <a:t>Bassauer</a:t>
            </a:r>
            <a:r>
              <a:rPr lang="de-DE" sz="1400" dirty="0"/>
              <a:t>, C. A. </a:t>
            </a:r>
            <a:r>
              <a:rPr lang="de-DE" sz="1400" dirty="0" err="1"/>
              <a:t>Bertulani</a:t>
            </a:r>
            <a:r>
              <a:rPr lang="de-DE" sz="1400" dirty="0"/>
              <a:t>, G. Hagen, H. </a:t>
            </a:r>
            <a:r>
              <a:rPr lang="de-DE" sz="1400" dirty="0" err="1"/>
              <a:t>Matsubara</a:t>
            </a:r>
            <a:r>
              <a:rPr lang="de-DE" sz="1400" dirty="0"/>
              <a:t>, P. von Neumann-</a:t>
            </a:r>
            <a:r>
              <a:rPr lang="de-DE" sz="1400" dirty="0" err="1"/>
              <a:t>Cosel</a:t>
            </a:r>
            <a:r>
              <a:rPr lang="de-DE" sz="1400" dirty="0"/>
              <a:t>, T. </a:t>
            </a:r>
            <a:r>
              <a:rPr lang="de-DE" sz="1400" dirty="0" err="1"/>
              <a:t>Papenbrock</a:t>
            </a:r>
            <a:r>
              <a:rPr lang="de-DE" sz="1400" dirty="0"/>
              <a:t>, N. </a:t>
            </a:r>
            <a:r>
              <a:rPr lang="de-DE" sz="1400" dirty="0" err="1"/>
              <a:t>Pietralla</a:t>
            </a:r>
            <a:r>
              <a:rPr lang="de-DE" sz="1400" dirty="0"/>
              <a:t>, V. </a:t>
            </a:r>
            <a:r>
              <a:rPr lang="de-DE" sz="1400" dirty="0" err="1"/>
              <a:t>Yu</a:t>
            </a:r>
            <a:r>
              <a:rPr lang="de-DE" sz="1400" dirty="0"/>
              <a:t>. </a:t>
            </a:r>
            <a:r>
              <a:rPr lang="de-DE" sz="1400" dirty="0" err="1"/>
              <a:t>Ponomarev</a:t>
            </a:r>
            <a:r>
              <a:rPr lang="de-DE" sz="1400" dirty="0"/>
              <a:t>, A. Richter, A. Schwenk, </a:t>
            </a:r>
            <a:r>
              <a:rPr lang="de-DE" sz="1400" dirty="0" err="1"/>
              <a:t>and</a:t>
            </a:r>
            <a:r>
              <a:rPr lang="de-DE" sz="1400" dirty="0"/>
              <a:t> A. </a:t>
            </a:r>
            <a:r>
              <a:rPr lang="de-DE" sz="1400" dirty="0" err="1"/>
              <a:t>Tamii</a:t>
            </a:r>
            <a:r>
              <a:rPr lang="de-DE" sz="1400" dirty="0"/>
              <a:t>, </a:t>
            </a:r>
            <a:r>
              <a:rPr lang="de-DE" sz="1400" dirty="0" err="1"/>
              <a:t>Electric</a:t>
            </a:r>
            <a:r>
              <a:rPr lang="de-DE" sz="1400" dirty="0"/>
              <a:t> Dipole </a:t>
            </a:r>
            <a:r>
              <a:rPr lang="de-DE" sz="1400" dirty="0" err="1"/>
              <a:t>Polarizability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baseline="30000" dirty="0"/>
              <a:t>48</a:t>
            </a:r>
            <a:r>
              <a:rPr lang="de-DE" sz="1400" dirty="0"/>
              <a:t>Ca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Implications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Neutron Skin, Phys. </a:t>
            </a:r>
            <a:r>
              <a:rPr lang="de-DE" sz="1400" dirty="0" err="1"/>
              <a:t>Rev</a:t>
            </a:r>
            <a:r>
              <a:rPr lang="de-DE" sz="1400" dirty="0"/>
              <a:t>. </a:t>
            </a:r>
            <a:r>
              <a:rPr lang="de-DE" sz="1400" dirty="0" err="1"/>
              <a:t>Lett</a:t>
            </a:r>
            <a:r>
              <a:rPr lang="de-DE" sz="1400" dirty="0"/>
              <a:t>. </a:t>
            </a:r>
            <a:r>
              <a:rPr lang="de-DE" sz="1400" b="1" dirty="0"/>
              <a:t>118</a:t>
            </a:r>
            <a:r>
              <a:rPr lang="de-DE" sz="1400" dirty="0"/>
              <a:t>, 252501 (2017</a:t>
            </a:r>
            <a:r>
              <a:rPr lang="de-DE" sz="1400" dirty="0" smtClean="0"/>
              <a:t>).</a:t>
            </a:r>
            <a:endParaRPr lang="de-DE" sz="1400" dirty="0"/>
          </a:p>
          <a:p>
            <a:pPr marL="0" indent="0"/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2034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11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A03: Talks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75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A03: Press Releases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33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Setup: Laser System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Stabilization</a:t>
            </a:r>
            <a:endParaRPr lang="de-DE" dirty="0"/>
          </a:p>
        </p:txBody>
      </p:sp>
      <p:pic>
        <p:nvPicPr>
          <p:cNvPr id="223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59" y="1851554"/>
            <a:ext cx="5965620" cy="316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2218" y="3930116"/>
            <a:ext cx="2953680" cy="223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23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6"/>
          <a:stretch/>
        </p:blipFill>
        <p:spPr bwMode="auto">
          <a:xfrm>
            <a:off x="6074578" y="1604661"/>
            <a:ext cx="2926548" cy="23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bgerundetes Rechteck 7"/>
          <p:cNvSpPr/>
          <p:nvPr/>
        </p:nvSpPr>
        <p:spPr>
          <a:xfrm>
            <a:off x="337084" y="5141536"/>
            <a:ext cx="5509369" cy="79208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Long-Term </a:t>
            </a:r>
            <a:r>
              <a:rPr lang="de-DE" dirty="0" err="1" smtClean="0"/>
              <a:t>Stabilization</a:t>
            </a:r>
            <a:r>
              <a:rPr lang="de-DE" dirty="0" smtClean="0"/>
              <a:t> on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Comb</a:t>
            </a:r>
            <a:endParaRPr lang="de-DE" dirty="0" smtClean="0"/>
          </a:p>
          <a:p>
            <a:pPr algn="ctr"/>
            <a:r>
              <a:rPr lang="de-DE" dirty="0" smtClean="0"/>
              <a:t>Standard Deviation &lt; 100 kHz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55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252000" y="534600"/>
            <a:ext cx="6642000" cy="916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2400" b="0" strike="noStrike" spc="-1" baseline="30000" dirty="0" smtClean="0">
                <a:latin typeface="Arial"/>
              </a:rPr>
              <a:t> 6</a:t>
            </a:r>
            <a:r>
              <a:rPr lang="de-DE" sz="2400" b="0" strike="noStrike" spc="-1" dirty="0" smtClean="0">
                <a:latin typeface="Arial"/>
              </a:rPr>
              <a:t>Li</a:t>
            </a:r>
            <a:r>
              <a:rPr lang="de-DE" sz="2400" b="0" strike="noStrike" spc="-1" dirty="0">
                <a:latin typeface="Arial"/>
              </a:rPr>
              <a:t>, 0</a:t>
            </a:r>
            <a:r>
              <a:rPr lang="de-DE" sz="2400" b="0" strike="noStrike" spc="-1" baseline="30000" dirty="0">
                <a:latin typeface="Arial"/>
              </a:rPr>
              <a:t>+</a:t>
            </a:r>
            <a:r>
              <a:rPr lang="de-DE" sz="2400" b="0" strike="noStrike" spc="-1" dirty="0">
                <a:latin typeface="Arial"/>
              </a:rPr>
              <a:t> </a:t>
            </a:r>
            <a:r>
              <a:rPr lang="de-DE" sz="2400" b="0" strike="noStrike" spc="-1" dirty="0" err="1">
                <a:latin typeface="Arial"/>
              </a:rPr>
              <a:t>state</a:t>
            </a:r>
            <a:r>
              <a:rPr lang="de-DE" sz="2400" b="0" strike="noStrike" spc="-1" dirty="0">
                <a:latin typeface="Arial"/>
              </a:rPr>
              <a:t> @ 3.562 </a:t>
            </a:r>
            <a:r>
              <a:rPr lang="de-DE" sz="2400" b="0" strike="noStrike" spc="-1" dirty="0" err="1">
                <a:latin typeface="Arial"/>
              </a:rPr>
              <a:t>MeV</a:t>
            </a:r>
            <a:r>
              <a:rPr lang="de-DE" sz="2400" b="0" strike="noStrike" spc="-1" dirty="0" smtClean="0">
                <a:latin typeface="Arial"/>
              </a:rPr>
              <a:t>: </a:t>
            </a:r>
          </a:p>
          <a:p>
            <a:r>
              <a:rPr lang="de-DE" sz="2400" b="0" strike="noStrike" spc="-1" dirty="0" smtClean="0">
                <a:latin typeface="Arial"/>
              </a:rPr>
              <a:t> Status </a:t>
            </a:r>
            <a:r>
              <a:rPr lang="de-DE" sz="2400" b="0" strike="noStrike" spc="-1" dirty="0" err="1" smtClean="0">
                <a:latin typeface="Arial"/>
              </a:rPr>
              <a:t>experiments</a:t>
            </a:r>
            <a:endParaRPr lang="de-DE" sz="2400" b="0" strike="noStrike" spc="-1" dirty="0">
              <a:latin typeface="Arial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1797040" y="6093360"/>
            <a:ext cx="3240048" cy="207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000" b="0" strike="noStrike" spc="-1" dirty="0">
                <a:latin typeface="Arial"/>
              </a:rPr>
              <a:t>D.R. </a:t>
            </a:r>
            <a:r>
              <a:rPr lang="de-DE" sz="1000" b="0" strike="noStrike" spc="-1" dirty="0" err="1">
                <a:latin typeface="Arial"/>
              </a:rPr>
              <a:t>Tilley</a:t>
            </a:r>
            <a:r>
              <a:rPr lang="de-DE" sz="1000" b="0" strike="noStrike" spc="-1" dirty="0">
                <a:latin typeface="Arial"/>
              </a:rPr>
              <a:t> </a:t>
            </a:r>
            <a:r>
              <a:rPr lang="de-DE" sz="1000" b="0" i="1" strike="noStrike" spc="-1" dirty="0">
                <a:latin typeface="Arial"/>
              </a:rPr>
              <a:t>et al.</a:t>
            </a:r>
            <a:r>
              <a:rPr lang="de-DE" sz="1000" b="0" strike="noStrike" spc="-1" dirty="0">
                <a:latin typeface="Arial"/>
              </a:rPr>
              <a:t>, </a:t>
            </a:r>
            <a:r>
              <a:rPr lang="de-DE" sz="1000" b="0" strike="noStrike" spc="-1" dirty="0" err="1">
                <a:latin typeface="Arial"/>
              </a:rPr>
              <a:t>Nucl</a:t>
            </a:r>
            <a:r>
              <a:rPr lang="de-DE" sz="1000" b="0" strike="noStrike" spc="-1" dirty="0">
                <a:latin typeface="Arial"/>
              </a:rPr>
              <a:t>. Phys. </a:t>
            </a:r>
            <a:r>
              <a:rPr lang="de-DE" sz="1000" b="1" strike="noStrike" spc="-1" dirty="0">
                <a:latin typeface="Arial"/>
              </a:rPr>
              <a:t>A708</a:t>
            </a:r>
            <a:r>
              <a:rPr lang="de-DE" sz="1000" b="0" strike="noStrike" spc="-1" dirty="0">
                <a:latin typeface="Arial"/>
              </a:rPr>
              <a:t> (2002)</a:t>
            </a:r>
          </a:p>
        </p:txBody>
      </p:sp>
      <p:pic>
        <p:nvPicPr>
          <p:cNvPr id="115" name="Grafik 114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5773680" y="1412776"/>
            <a:ext cx="3046320" cy="3588120"/>
          </a:xfrm>
          <a:prstGeom prst="rect">
            <a:avLst/>
          </a:prstGeom>
          <a:ln>
            <a:noFill/>
          </a:ln>
        </p:spPr>
      </p:pic>
      <p:pic>
        <p:nvPicPr>
          <p:cNvPr id="116" name="Grafik 115"/>
          <p:cNvPicPr/>
          <p:nvPr/>
        </p:nvPicPr>
        <p:blipFill>
          <a:blip r:embed="rId3"/>
          <a:stretch/>
        </p:blipFill>
        <p:spPr>
          <a:xfrm>
            <a:off x="144360" y="1512360"/>
            <a:ext cx="5542920" cy="4103640"/>
          </a:xfrm>
          <a:prstGeom prst="rect">
            <a:avLst/>
          </a:prstGeom>
          <a:ln>
            <a:noFill/>
          </a:ln>
        </p:spPr>
      </p:pic>
      <p:sp>
        <p:nvSpPr>
          <p:cNvPr id="117" name="TextShape 3"/>
          <p:cNvSpPr txBox="1"/>
          <p:nvPr/>
        </p:nvSpPr>
        <p:spPr>
          <a:xfrm>
            <a:off x="340200" y="5492880"/>
            <a:ext cx="4987800" cy="66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1600" b="0" strike="noStrike" spc="-1" dirty="0" err="1">
                <a:latin typeface="Arial"/>
              </a:rPr>
              <a:t>Current</a:t>
            </a:r>
            <a:r>
              <a:rPr lang="de-DE" sz="1600" b="0" strike="noStrike" spc="-1" dirty="0">
                <a:latin typeface="Arial"/>
              </a:rPr>
              <a:t> ENSDF </a:t>
            </a:r>
            <a:r>
              <a:rPr lang="de-DE" sz="1600" b="0" strike="noStrike" spc="-1" dirty="0" err="1">
                <a:latin typeface="Arial"/>
              </a:rPr>
              <a:t>literature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value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only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based</a:t>
            </a:r>
            <a:r>
              <a:rPr lang="de-DE" sz="1600" b="0" strike="noStrike" spc="-1" dirty="0">
                <a:latin typeface="Arial"/>
              </a:rPr>
              <a:t> on </a:t>
            </a:r>
            <a:r>
              <a:rPr lang="de-DE" sz="1600" b="0" strike="noStrike" spc="-1" dirty="0" err="1">
                <a:latin typeface="Arial"/>
              </a:rPr>
              <a:t>three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selected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experiments</a:t>
            </a:r>
            <a:r>
              <a:rPr lang="de-DE" sz="1600" b="0" strike="noStrike" spc="-1" dirty="0">
                <a:latin typeface="Arial"/>
              </a:rPr>
              <a:t>, in </a:t>
            </a:r>
            <a:r>
              <a:rPr lang="de-DE" sz="1600" b="0" strike="noStrike" spc="-1" dirty="0" err="1">
                <a:latin typeface="Arial"/>
              </a:rPr>
              <a:t>conflict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with</a:t>
            </a:r>
            <a:r>
              <a:rPr lang="de-DE" sz="1600" b="0" strike="noStrike" spc="-1" dirty="0">
                <a:latin typeface="Arial"/>
              </a:rPr>
              <a:t> global </a:t>
            </a:r>
            <a:r>
              <a:rPr lang="de-DE" sz="1600" b="0" strike="noStrike" spc="-1" dirty="0" err="1">
                <a:latin typeface="Arial"/>
              </a:rPr>
              <a:t>average</a:t>
            </a:r>
            <a:endParaRPr lang="de-DE" sz="1600" b="0" strike="noStrike" spc="-1" dirty="0">
              <a:latin typeface="Arial"/>
            </a:endParaRPr>
          </a:p>
        </p:txBody>
      </p:sp>
      <p:sp>
        <p:nvSpPr>
          <p:cNvPr id="118" name="TextShape 4"/>
          <p:cNvSpPr txBox="1"/>
          <p:nvPr/>
        </p:nvSpPr>
        <p:spPr>
          <a:xfrm>
            <a:off x="5580000" y="5013176"/>
            <a:ext cx="3384000" cy="107045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1600" b="0" strike="noStrike" spc="-1" dirty="0">
                <a:latin typeface="Arial"/>
              </a:rPr>
              <a:t>Most </a:t>
            </a:r>
            <a:r>
              <a:rPr lang="de-DE" sz="1600" b="0" strike="noStrike" spc="-1" dirty="0" err="1">
                <a:latin typeface="Arial"/>
              </a:rPr>
              <a:t>precise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value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 smtClean="0">
                <a:latin typeface="Arial"/>
              </a:rPr>
              <a:t>of</a:t>
            </a:r>
            <a:r>
              <a:rPr lang="de-DE" sz="1600" b="0" strike="noStrike" spc="-1" dirty="0" smtClean="0">
                <a:latin typeface="Arial"/>
              </a:rPr>
              <a:t> B(M1</a:t>
            </a:r>
            <a:r>
              <a:rPr lang="de-DE" sz="1600" b="0" strike="noStrike" spc="-1" dirty="0">
                <a:latin typeface="Arial"/>
              </a:rPr>
              <a:t>) = 15.6(4) </a:t>
            </a:r>
            <a:r>
              <a:rPr lang="de-DE" sz="1600" b="0" strike="noStrike" spc="-1" dirty="0" smtClean="0">
                <a:latin typeface="Arial"/>
              </a:rPr>
              <a:t>μ</a:t>
            </a:r>
            <a:r>
              <a:rPr lang="de-DE" sz="1600" b="0" strike="noStrike" spc="-1" baseline="-25000" dirty="0" smtClean="0">
                <a:latin typeface="Arial"/>
              </a:rPr>
              <a:t>N</a:t>
            </a:r>
            <a:r>
              <a:rPr lang="de-DE" sz="1600" b="0" strike="noStrike" spc="-1" baseline="30000" dirty="0" smtClean="0">
                <a:latin typeface="Arial"/>
              </a:rPr>
              <a:t>2</a:t>
            </a:r>
            <a:r>
              <a:rPr lang="de-DE" sz="1600" b="0" strike="noStrike" spc="-1" dirty="0" smtClean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from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extrapolation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of</a:t>
            </a:r>
            <a:r>
              <a:rPr lang="de-DE" sz="1600" b="0" strike="noStrike" spc="-1" dirty="0">
                <a:latin typeface="Arial"/>
              </a:rPr>
              <a:t> (</a:t>
            </a:r>
            <a:r>
              <a:rPr lang="de-DE" sz="1600" b="0" strike="noStrike" spc="-1" dirty="0" err="1">
                <a:latin typeface="Arial"/>
              </a:rPr>
              <a:t>e,e</a:t>
            </a:r>
            <a:r>
              <a:rPr lang="de-DE" sz="1600" b="0" strike="noStrike" spc="-1" dirty="0">
                <a:latin typeface="Arial"/>
              </a:rPr>
              <a:t>‘) form </a:t>
            </a:r>
            <a:r>
              <a:rPr lang="de-DE" sz="1600" b="0" strike="noStrike" spc="-1" dirty="0" err="1">
                <a:latin typeface="Arial"/>
              </a:rPr>
              <a:t>factor</a:t>
            </a:r>
            <a:endParaRPr lang="de-DE" sz="1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1600" b="0" strike="noStrike" spc="-1" dirty="0" smtClean="0">
                <a:latin typeface="Arial"/>
              </a:rPr>
              <a:t>Model </a:t>
            </a:r>
            <a:r>
              <a:rPr lang="de-DE" sz="1600" b="0" strike="noStrike" spc="-1" dirty="0" err="1" smtClean="0">
                <a:latin typeface="Arial"/>
              </a:rPr>
              <a:t>dependent</a:t>
            </a:r>
            <a:r>
              <a:rPr lang="de-DE" sz="1600" b="0" strike="noStrike" spc="-1" dirty="0" smtClean="0">
                <a:latin typeface="Arial"/>
              </a:rPr>
              <a:t> !</a:t>
            </a:r>
            <a:endParaRPr lang="de-DE" sz="1600" b="0" strike="noStrike" spc="-1" dirty="0">
              <a:latin typeface="Arial"/>
            </a:endParaRPr>
          </a:p>
        </p:txBody>
      </p:sp>
      <p:sp>
        <p:nvSpPr>
          <p:cNvPr id="119" name="TextShape 5"/>
          <p:cNvSpPr txBox="1"/>
          <p:nvPr/>
        </p:nvSpPr>
        <p:spPr>
          <a:xfrm>
            <a:off x="5328000" y="6121440"/>
            <a:ext cx="3816000" cy="325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000" b="0" strike="noStrike" spc="-1" dirty="0">
                <a:latin typeface="Arial"/>
              </a:rPr>
              <a:t>J.C. Bergstrom, I.P. Auer, R.S. Hicks, </a:t>
            </a:r>
            <a:r>
              <a:rPr lang="de-DE" sz="1000" b="0" strike="noStrike" spc="-1" dirty="0" err="1">
                <a:latin typeface="Arial"/>
              </a:rPr>
              <a:t>Nucl</a:t>
            </a:r>
            <a:r>
              <a:rPr lang="de-DE" sz="1000" b="0" strike="noStrike" spc="-1" dirty="0">
                <a:latin typeface="Arial"/>
              </a:rPr>
              <a:t>. Phys.</a:t>
            </a:r>
            <a:r>
              <a:rPr lang="de-DE" sz="1000" b="1" strike="noStrike" spc="-1" dirty="0">
                <a:latin typeface="Arial"/>
              </a:rPr>
              <a:t> A251</a:t>
            </a:r>
            <a:r>
              <a:rPr lang="de-DE" sz="1000" b="0" strike="noStrike" spc="-1" dirty="0">
                <a:latin typeface="Arial"/>
              </a:rPr>
              <a:t> (1975)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173000" y="6416620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U. Gayer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7706831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252000" y="534600"/>
            <a:ext cx="6642000" cy="916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2400" b="0" strike="noStrike" spc="-1" baseline="101000" dirty="0">
                <a:latin typeface="Arial"/>
              </a:rPr>
              <a:t>6</a:t>
            </a:r>
            <a:r>
              <a:rPr lang="de-DE" sz="2400" b="0" strike="noStrike" spc="-1" dirty="0">
                <a:latin typeface="Arial"/>
              </a:rPr>
              <a:t>Li, 0</a:t>
            </a:r>
            <a:r>
              <a:rPr lang="de-DE" sz="2400" b="0" strike="noStrike" spc="-1" baseline="30000" dirty="0">
                <a:latin typeface="Arial"/>
              </a:rPr>
              <a:t>+</a:t>
            </a:r>
            <a:r>
              <a:rPr lang="de-DE" sz="2400" b="0" strike="noStrike" spc="-1" dirty="0">
                <a:latin typeface="Arial"/>
              </a:rPr>
              <a:t> </a:t>
            </a:r>
            <a:r>
              <a:rPr lang="de-DE" sz="2400" b="0" strike="noStrike" spc="-1" dirty="0" err="1">
                <a:latin typeface="Arial"/>
              </a:rPr>
              <a:t>state</a:t>
            </a:r>
            <a:r>
              <a:rPr lang="de-DE" sz="2400" b="0" strike="noStrike" spc="-1" dirty="0">
                <a:latin typeface="Arial"/>
              </a:rPr>
              <a:t> @ 3.562 </a:t>
            </a:r>
            <a:r>
              <a:rPr lang="de-DE" sz="2400" b="0" strike="noStrike" spc="-1" dirty="0" err="1">
                <a:latin typeface="Arial"/>
              </a:rPr>
              <a:t>MeV</a:t>
            </a:r>
            <a:r>
              <a:rPr lang="de-DE" sz="2400" b="0" strike="noStrike" spc="-1" dirty="0" smtClean="0">
                <a:latin typeface="Arial"/>
              </a:rPr>
              <a:t>: </a:t>
            </a:r>
            <a:r>
              <a:rPr dirty="0"/>
              <a:t/>
            </a:r>
            <a:br>
              <a:rPr dirty="0"/>
            </a:br>
            <a:r>
              <a:rPr lang="de-DE" dirty="0" smtClean="0"/>
              <a:t> </a:t>
            </a:r>
            <a:r>
              <a:rPr lang="de-DE" sz="2400" b="0" strike="noStrike" spc="-1" dirty="0" smtClean="0">
                <a:latin typeface="Arial"/>
              </a:rPr>
              <a:t>Status ab </a:t>
            </a:r>
            <a:r>
              <a:rPr lang="de-DE" sz="2400" b="0" strike="noStrike" spc="-1" dirty="0" err="1" smtClean="0">
                <a:latin typeface="Arial"/>
              </a:rPr>
              <a:t>initio</a:t>
            </a:r>
            <a:r>
              <a:rPr lang="de-DE" sz="2400" b="0" strike="noStrike" spc="-1" dirty="0" smtClean="0">
                <a:latin typeface="Arial"/>
              </a:rPr>
              <a:t> </a:t>
            </a:r>
            <a:r>
              <a:rPr lang="de-DE" sz="2400" b="0" strike="noStrike" spc="-1" dirty="0" err="1" smtClean="0">
                <a:latin typeface="Arial"/>
              </a:rPr>
              <a:t>theory</a:t>
            </a:r>
            <a:endParaRPr lang="de-DE" sz="2400" b="0" strike="noStrike" spc="-1" dirty="0">
              <a:latin typeface="Arial"/>
            </a:endParaRPr>
          </a:p>
        </p:txBody>
      </p:sp>
      <p:pic>
        <p:nvPicPr>
          <p:cNvPr id="121" name="Grafik 120"/>
          <p:cNvPicPr/>
          <p:nvPr/>
        </p:nvPicPr>
        <p:blipFill>
          <a:blip r:embed="rId2"/>
          <a:srcRect t="7139" r="4021"/>
          <a:stretch/>
        </p:blipFill>
        <p:spPr>
          <a:xfrm>
            <a:off x="240120" y="1548000"/>
            <a:ext cx="5159520" cy="3744000"/>
          </a:xfrm>
          <a:prstGeom prst="rect">
            <a:avLst/>
          </a:prstGeom>
          <a:ln>
            <a:noFill/>
          </a:ln>
        </p:spPr>
      </p:pic>
      <p:sp>
        <p:nvSpPr>
          <p:cNvPr id="122" name="TextShape 2"/>
          <p:cNvSpPr txBox="1"/>
          <p:nvPr/>
        </p:nvSpPr>
        <p:spPr>
          <a:xfrm>
            <a:off x="5399640" y="1720800"/>
            <a:ext cx="3384000" cy="2975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1600" b="0" strike="noStrike" spc="-1" dirty="0" err="1">
                <a:latin typeface="Arial"/>
                <a:ea typeface="Microsoft YaHei"/>
              </a:rPr>
              <a:t>Recent</a:t>
            </a:r>
            <a:r>
              <a:rPr lang="de-DE" sz="1600" b="0" strike="noStrike" spc="-1" dirty="0">
                <a:latin typeface="Arial"/>
                <a:ea typeface="Microsoft YaHei"/>
              </a:rPr>
              <a:t> </a:t>
            </a:r>
            <a:r>
              <a:rPr lang="de-DE" sz="1600" b="0" strike="noStrike" spc="-1" dirty="0" err="1">
                <a:latin typeface="Arial"/>
                <a:ea typeface="Microsoft YaHei"/>
              </a:rPr>
              <a:t>progress</a:t>
            </a:r>
            <a:r>
              <a:rPr lang="de-DE" sz="1600" b="0" strike="noStrike" spc="-1" dirty="0">
                <a:latin typeface="Arial"/>
                <a:ea typeface="Microsoft YaHei"/>
              </a:rPr>
              <a:t> in </a:t>
            </a:r>
            <a:r>
              <a:rPr lang="de-DE" sz="1600" b="0" strike="noStrike" spc="-1" dirty="0" err="1">
                <a:latin typeface="Arial"/>
                <a:ea typeface="Microsoft YaHei"/>
              </a:rPr>
              <a:t>the</a:t>
            </a:r>
            <a:r>
              <a:rPr lang="de-DE" sz="1600" b="0" strike="noStrike" spc="-1" dirty="0">
                <a:latin typeface="Arial"/>
                <a:ea typeface="Microsoft YaHei"/>
              </a:rPr>
              <a:t> </a:t>
            </a:r>
            <a:r>
              <a:rPr lang="de-DE" sz="1600" b="0" strike="noStrike" spc="-1" dirty="0" err="1">
                <a:latin typeface="Arial"/>
                <a:ea typeface="Microsoft YaHei"/>
              </a:rPr>
              <a:t>consistent</a:t>
            </a:r>
            <a:r>
              <a:rPr lang="de-DE" sz="1600" b="0" strike="noStrike" spc="-1" dirty="0">
                <a:latin typeface="Arial"/>
                <a:ea typeface="Microsoft YaHei"/>
              </a:rPr>
              <a:t> SRG </a:t>
            </a:r>
            <a:r>
              <a:rPr lang="de-DE" sz="1600" b="0" strike="noStrike" spc="-1" dirty="0" err="1">
                <a:latin typeface="Arial"/>
                <a:ea typeface="Microsoft YaHei"/>
              </a:rPr>
              <a:t>evolution</a:t>
            </a:r>
            <a:r>
              <a:rPr lang="de-DE" sz="1600" b="0" strike="noStrike" spc="-1" dirty="0">
                <a:latin typeface="Arial"/>
                <a:ea typeface="Microsoft YaHei"/>
              </a:rPr>
              <a:t> </a:t>
            </a:r>
            <a:r>
              <a:rPr lang="de-DE" sz="1600" b="0" strike="noStrike" spc="-1" dirty="0" err="1">
                <a:latin typeface="Arial"/>
                <a:ea typeface="Microsoft YaHei"/>
              </a:rPr>
              <a:t>of</a:t>
            </a:r>
            <a:r>
              <a:rPr lang="de-DE" sz="1600" b="0" strike="noStrike" spc="-1" dirty="0">
                <a:latin typeface="Arial"/>
                <a:ea typeface="Microsoft YaHei"/>
              </a:rPr>
              <a:t> EM </a:t>
            </a:r>
            <a:r>
              <a:rPr lang="de-DE" sz="1600" b="0" strike="noStrike" spc="-1" dirty="0" err="1">
                <a:latin typeface="Arial"/>
                <a:ea typeface="Microsoft YaHei"/>
              </a:rPr>
              <a:t>operators</a:t>
            </a:r>
            <a:r>
              <a:rPr lang="de-DE" sz="1600" b="0" strike="noStrike" spc="-1" dirty="0">
                <a:latin typeface="Arial"/>
              </a:rPr>
              <a:t> (</a:t>
            </a:r>
            <a:r>
              <a:rPr lang="de-DE" sz="1600" b="1" strike="noStrike" spc="-1" dirty="0">
                <a:latin typeface="Arial"/>
              </a:rPr>
              <a:t>B01</a:t>
            </a:r>
            <a:r>
              <a:rPr lang="de-DE" sz="1600" b="0" strike="noStrike" spc="-1" dirty="0">
                <a:latin typeface="Arial"/>
              </a:rPr>
              <a:t>, </a:t>
            </a:r>
            <a:r>
              <a:rPr lang="de-DE" sz="1600" b="1" strike="noStrike" spc="-1" dirty="0">
                <a:latin typeface="Arial"/>
              </a:rPr>
              <a:t>A02</a:t>
            </a:r>
            <a:r>
              <a:rPr lang="de-DE" sz="1600" b="0" strike="noStrike" spc="-1" dirty="0">
                <a:latin typeface="Arial"/>
              </a:rPr>
              <a:t>)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endParaRPr lang="de-DE" sz="1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1600" b="0" strike="noStrike" spc="-1" dirty="0">
                <a:latin typeface="Arial"/>
              </a:rPr>
              <a:t>First-time </a:t>
            </a:r>
            <a:r>
              <a:rPr lang="de-DE" sz="1600" b="0" strike="noStrike" spc="-1" dirty="0" err="1">
                <a:latin typeface="Arial"/>
              </a:rPr>
              <a:t>inclusion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of</a:t>
            </a:r>
            <a:r>
              <a:rPr lang="de-DE" sz="1600" b="0" strike="noStrike" spc="-1" dirty="0">
                <a:latin typeface="Arial"/>
              </a:rPr>
              <a:t> NLO-M1 </a:t>
            </a:r>
            <a:r>
              <a:rPr lang="de-DE" sz="1600" b="0" strike="noStrike" spc="-1" dirty="0" err="1">
                <a:latin typeface="Arial"/>
              </a:rPr>
              <a:t>operator</a:t>
            </a:r>
            <a:r>
              <a:rPr lang="de-DE" sz="1600" b="0" strike="noStrike" spc="-1" dirty="0">
                <a:latin typeface="Arial"/>
              </a:rPr>
              <a:t> (</a:t>
            </a:r>
            <a:r>
              <a:rPr lang="de-DE" sz="1600" b="1" strike="noStrike" spc="-1" dirty="0">
                <a:latin typeface="Arial"/>
              </a:rPr>
              <a:t>B01</a:t>
            </a:r>
            <a:r>
              <a:rPr lang="de-DE" sz="1600" b="0" strike="noStrike" spc="-1" dirty="0">
                <a:latin typeface="Arial"/>
              </a:rPr>
              <a:t>, </a:t>
            </a:r>
            <a:r>
              <a:rPr lang="de-DE" sz="1600" b="1" strike="noStrike" spc="-1" dirty="0">
                <a:latin typeface="Arial"/>
              </a:rPr>
              <a:t>A02</a:t>
            </a:r>
            <a:r>
              <a:rPr lang="de-DE" sz="1600" b="0" strike="noStrike" spc="-1" dirty="0">
                <a:latin typeface="Arial"/>
              </a:rPr>
              <a:t>), </a:t>
            </a:r>
            <a:r>
              <a:rPr lang="de-DE" sz="1600" b="0" strike="noStrike" spc="-1" dirty="0" err="1">
                <a:latin typeface="Arial"/>
              </a:rPr>
              <a:t>emergence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of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two</a:t>
            </a:r>
            <a:r>
              <a:rPr lang="de-DE" sz="1600" b="0" strike="noStrike" spc="-1" dirty="0">
                <a:latin typeface="Arial"/>
              </a:rPr>
              <a:t>-body </a:t>
            </a:r>
            <a:r>
              <a:rPr lang="de-DE" sz="1600" b="0" strike="noStrike" spc="-1" dirty="0" err="1">
                <a:latin typeface="Arial"/>
              </a:rPr>
              <a:t>currents</a:t>
            </a:r>
            <a:endParaRPr lang="de-DE" sz="1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endParaRPr lang="de-DE" sz="1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1600" b="0" strike="noStrike" spc="-1" dirty="0" err="1">
                <a:latin typeface="Arial"/>
              </a:rPr>
              <a:t>Excellent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agreement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with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ground-state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magnetic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moment</a:t>
            </a:r>
            <a:endParaRPr lang="de-DE" sz="1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endParaRPr lang="de-DE" sz="1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1600" b="0" strike="noStrike" spc="-1" dirty="0">
                <a:latin typeface="Arial"/>
              </a:rPr>
              <a:t>Experimental </a:t>
            </a:r>
            <a:r>
              <a:rPr lang="de-DE" sz="1600" b="0" strike="noStrike" spc="-1" dirty="0" err="1">
                <a:latin typeface="Arial"/>
              </a:rPr>
              <a:t>data</a:t>
            </a:r>
            <a:r>
              <a:rPr lang="de-DE" sz="1600" b="0" strike="noStrike" spc="-1" dirty="0">
                <a:latin typeface="Arial"/>
              </a:rPr>
              <a:t> on </a:t>
            </a:r>
          </a:p>
          <a:p>
            <a:pPr marL="177800">
              <a:buClr>
                <a:srgbClr val="000000"/>
              </a:buClr>
              <a:buSzPct val="45000"/>
            </a:pPr>
            <a:r>
              <a:rPr lang="de-DE" sz="1600" b="0" strike="noStrike" spc="-1" dirty="0" smtClean="0">
                <a:latin typeface="Arial"/>
              </a:rPr>
              <a:t> B(M1</a:t>
            </a:r>
            <a:r>
              <a:rPr lang="de-DE" sz="1600" b="0" strike="noStrike" spc="-1" dirty="0">
                <a:latin typeface="Arial"/>
              </a:rPr>
              <a:t>; 0</a:t>
            </a:r>
            <a:r>
              <a:rPr lang="de-DE" sz="1600" b="0" strike="noStrike" spc="-1" baseline="30000" dirty="0">
                <a:latin typeface="Arial"/>
              </a:rPr>
              <a:t>+</a:t>
            </a:r>
            <a:r>
              <a:rPr lang="de-DE" sz="1600" b="0" strike="noStrike" spc="-1" dirty="0">
                <a:latin typeface="Arial"/>
              </a:rPr>
              <a:t>→1</a:t>
            </a:r>
            <a:r>
              <a:rPr lang="de-DE" sz="1600" b="0" strike="noStrike" spc="-1" baseline="30000" dirty="0">
                <a:latin typeface="Arial"/>
              </a:rPr>
              <a:t>+</a:t>
            </a:r>
            <a:r>
              <a:rPr lang="de-DE" sz="1600" b="0" strike="noStrike" spc="-1" dirty="0">
                <a:latin typeface="Arial"/>
              </a:rPr>
              <a:t>)</a:t>
            </a:r>
          </a:p>
          <a:p>
            <a:pPr marL="177800">
              <a:buClr>
                <a:srgbClr val="000000"/>
              </a:buClr>
              <a:buSzPct val="45000"/>
            </a:pPr>
            <a:r>
              <a:rPr lang="de-DE" sz="1600" b="0" strike="noStrike" spc="-1" dirty="0" smtClean="0">
                <a:latin typeface="Arial"/>
              </a:rPr>
              <a:t> </a:t>
            </a:r>
            <a:r>
              <a:rPr lang="de-DE" sz="1600" b="0" strike="noStrike" spc="-1" dirty="0" err="1" smtClean="0">
                <a:latin typeface="Arial"/>
              </a:rPr>
              <a:t>too</a:t>
            </a:r>
            <a:r>
              <a:rPr lang="de-DE" sz="1600" b="0" strike="noStrike" spc="-1" dirty="0" smtClean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ambiguous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to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assess</a:t>
            </a:r>
            <a:r>
              <a:rPr lang="de-DE" sz="1600" b="0" strike="noStrike" spc="-1" dirty="0">
                <a:latin typeface="Arial"/>
              </a:rPr>
              <a:t> </a:t>
            </a:r>
            <a:endParaRPr lang="de-DE" sz="1600" b="0" strike="noStrike" spc="-1" dirty="0" smtClean="0">
              <a:latin typeface="Arial"/>
            </a:endParaRPr>
          </a:p>
          <a:p>
            <a:pPr marL="177800">
              <a:buClr>
                <a:srgbClr val="000000"/>
              </a:buClr>
              <a:buSzPct val="45000"/>
            </a:pPr>
            <a:r>
              <a:rPr lang="de-DE" sz="1600" b="0" strike="noStrike" spc="-1" dirty="0" smtClean="0">
                <a:latin typeface="Arial"/>
              </a:rPr>
              <a:t> </a:t>
            </a:r>
            <a:r>
              <a:rPr lang="de-DE" sz="1600" b="0" strike="noStrike" spc="-1" dirty="0" err="1" smtClean="0">
                <a:latin typeface="Arial"/>
              </a:rPr>
              <a:t>influence</a:t>
            </a:r>
            <a:r>
              <a:rPr lang="de-DE" sz="1600" b="0" strike="noStrike" spc="-1" dirty="0" smtClean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of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two</a:t>
            </a:r>
            <a:r>
              <a:rPr lang="de-DE" sz="1600" b="0" strike="noStrike" spc="-1" dirty="0">
                <a:latin typeface="Arial"/>
              </a:rPr>
              <a:t>-body </a:t>
            </a:r>
            <a:r>
              <a:rPr lang="de-DE" sz="1600" b="0" strike="noStrike" spc="-1" dirty="0" err="1">
                <a:latin typeface="Arial"/>
              </a:rPr>
              <a:t>currents</a:t>
            </a:r>
            <a:endParaRPr lang="de-DE" sz="1600" b="0" strike="noStrike" spc="-1" dirty="0">
              <a:latin typeface="Arial"/>
            </a:endParaRPr>
          </a:p>
        </p:txBody>
      </p:sp>
      <p:sp>
        <p:nvSpPr>
          <p:cNvPr id="123" name="TextShape 3"/>
          <p:cNvSpPr txBox="1"/>
          <p:nvPr/>
        </p:nvSpPr>
        <p:spPr>
          <a:xfrm>
            <a:off x="396000" y="5328000"/>
            <a:ext cx="4860000" cy="876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1600" b="0" strike="noStrike" spc="-1">
                <a:latin typeface="Arial"/>
              </a:rPr>
              <a:t>No-core shell model calculations of magnetic observables using NLO-M1 operator by collaboration of CRC 1245 theory groups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173000" y="6416620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U. Gayer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1175606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252000" y="534600"/>
            <a:ext cx="6642000" cy="916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2400" b="0" strike="noStrike" spc="-1">
                <a:latin typeface="Arial"/>
              </a:rPr>
              <a:t>Precision test of magnetic dipole excitations:</a:t>
            </a:r>
            <a:r>
              <a:t/>
            </a:r>
            <a:br/>
            <a:r>
              <a:rPr lang="de-DE" sz="2400" b="0" strike="noStrike" spc="-1">
                <a:latin typeface="Arial"/>
              </a:rPr>
              <a:t>Relative self-absorption technique</a:t>
            </a:r>
          </a:p>
        </p:txBody>
      </p:sp>
      <p:pic>
        <p:nvPicPr>
          <p:cNvPr id="125" name="Grafik 124"/>
          <p:cNvPicPr/>
          <p:nvPr/>
        </p:nvPicPr>
        <p:blipFill>
          <a:blip r:embed="rId2"/>
          <a:stretch/>
        </p:blipFill>
        <p:spPr>
          <a:xfrm>
            <a:off x="483480" y="1692000"/>
            <a:ext cx="5600520" cy="4381200"/>
          </a:xfrm>
          <a:prstGeom prst="rect">
            <a:avLst/>
          </a:prstGeom>
          <a:ln>
            <a:noFill/>
          </a:ln>
        </p:spPr>
      </p:pic>
      <p:pic>
        <p:nvPicPr>
          <p:cNvPr id="126" name="Grafik 125"/>
          <p:cNvPicPr/>
          <p:nvPr/>
        </p:nvPicPr>
        <p:blipFill>
          <a:blip r:embed="rId3"/>
          <a:stretch/>
        </p:blipFill>
        <p:spPr>
          <a:xfrm>
            <a:off x="432000" y="3330000"/>
            <a:ext cx="4032000" cy="2880000"/>
          </a:xfrm>
          <a:prstGeom prst="rect">
            <a:avLst/>
          </a:prstGeom>
          <a:ln>
            <a:noFill/>
          </a:ln>
        </p:spPr>
      </p:pic>
      <p:sp>
        <p:nvSpPr>
          <p:cNvPr id="127" name="Line 2"/>
          <p:cNvSpPr/>
          <p:nvPr/>
        </p:nvSpPr>
        <p:spPr>
          <a:xfrm flipH="1" flipV="1">
            <a:off x="4176000" y="4896000"/>
            <a:ext cx="1080000" cy="504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TextShape 3"/>
          <p:cNvSpPr txBox="1"/>
          <p:nvPr/>
        </p:nvSpPr>
        <p:spPr>
          <a:xfrm>
            <a:off x="6228000" y="1656360"/>
            <a:ext cx="2916000" cy="2952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de-DE" sz="1600" b="0" strike="noStrike" spc="-1" dirty="0" err="1">
                <a:latin typeface="Arial"/>
              </a:rPr>
              <a:t>Self</a:t>
            </a:r>
            <a:r>
              <a:rPr lang="de-DE" sz="1600" b="0" strike="noStrike" spc="-1" dirty="0">
                <a:latin typeface="Arial"/>
              </a:rPr>
              <a:t>-absorption (SA</a:t>
            </a:r>
            <a:r>
              <a:rPr lang="de-DE" sz="1600" b="0" strike="noStrike" spc="-1" dirty="0" smtClean="0">
                <a:latin typeface="Arial"/>
              </a:rPr>
              <a:t>)     </a:t>
            </a:r>
            <a:r>
              <a:rPr lang="de-DE" sz="1600" b="0" strike="noStrike" spc="-1" dirty="0" err="1" smtClean="0">
                <a:latin typeface="Arial"/>
              </a:rPr>
              <a:t>method</a:t>
            </a:r>
            <a:r>
              <a:rPr lang="de-DE" sz="1600" b="0" strike="noStrike" spc="-1" dirty="0" smtClean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based</a:t>
            </a:r>
            <a:r>
              <a:rPr lang="de-DE" sz="1600" b="0" strike="noStrike" spc="-1" dirty="0">
                <a:latin typeface="Arial"/>
              </a:rPr>
              <a:t> on </a:t>
            </a:r>
            <a:r>
              <a:rPr lang="de-DE" sz="1600" b="0" strike="noStrike" spc="-1" dirty="0" err="1" smtClean="0">
                <a:latin typeface="Arial"/>
              </a:rPr>
              <a:t>nuclear</a:t>
            </a:r>
            <a:r>
              <a:rPr lang="de-DE" sz="1600" b="0" strike="noStrike" spc="-1" dirty="0" smtClean="0">
                <a:latin typeface="Arial"/>
              </a:rPr>
              <a:t>     </a:t>
            </a:r>
            <a:r>
              <a:rPr lang="de-DE" sz="1600" b="0" strike="noStrike" spc="-1" dirty="0" err="1" smtClean="0">
                <a:latin typeface="Arial"/>
              </a:rPr>
              <a:t>resonance</a:t>
            </a:r>
            <a:r>
              <a:rPr lang="de-DE" sz="1600" b="0" strike="noStrike" spc="-1" dirty="0" smtClean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fluorescence</a:t>
            </a:r>
            <a:endParaRPr lang="de-DE" sz="1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de-DE" sz="1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endParaRPr lang="de-DE" sz="1600" b="0" strike="noStrike" spc="-1" dirty="0">
              <a:latin typeface="Arial"/>
            </a:endParaRPr>
          </a:p>
          <a:p>
            <a:pPr marL="285750" indent="-285750"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de-DE" sz="1600" b="0" i="1" strike="noStrike" spc="-1" dirty="0">
                <a:latin typeface="Arial"/>
              </a:rPr>
              <a:t>Relative </a:t>
            </a:r>
            <a:r>
              <a:rPr lang="de-DE" sz="1600" b="0" strike="noStrike" spc="-1" dirty="0" err="1">
                <a:latin typeface="Arial"/>
              </a:rPr>
              <a:t>self</a:t>
            </a:r>
            <a:r>
              <a:rPr lang="de-DE" sz="1600" b="0" strike="noStrike" spc="-1" dirty="0">
                <a:latin typeface="Arial"/>
              </a:rPr>
              <a:t>-absorption</a:t>
            </a:r>
            <a:r>
              <a:rPr lang="de-DE" sz="1600" b="0" i="1" strike="noStrike" spc="-1" dirty="0">
                <a:latin typeface="Arial"/>
              </a:rPr>
              <a:t> </a:t>
            </a:r>
            <a:r>
              <a:rPr lang="de-DE" sz="1600" b="0" strike="noStrike" spc="-1" dirty="0">
                <a:latin typeface="Arial"/>
              </a:rPr>
              <a:t>(RSA) </a:t>
            </a:r>
            <a:r>
              <a:rPr lang="de-DE" sz="1600" b="0" strike="noStrike" spc="-1" dirty="0" err="1">
                <a:latin typeface="Arial"/>
              </a:rPr>
              <a:t>uses</a:t>
            </a:r>
            <a:r>
              <a:rPr lang="de-DE" sz="1600" b="0" strike="noStrike" spc="-1" dirty="0">
                <a:latin typeface="Arial"/>
              </a:rPr>
              <a:t> ‚</a:t>
            </a:r>
            <a:r>
              <a:rPr lang="de-DE" sz="1600" b="0" strike="noStrike" spc="-1" dirty="0" err="1">
                <a:latin typeface="Arial"/>
              </a:rPr>
              <a:t>monitor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target</a:t>
            </a:r>
            <a:r>
              <a:rPr lang="de-DE" sz="1600" b="0" strike="noStrike" spc="-1" dirty="0" smtClean="0">
                <a:latin typeface="Arial"/>
              </a:rPr>
              <a:t>‘ </a:t>
            </a:r>
            <a:r>
              <a:rPr lang="de-DE" sz="1600" b="0" strike="noStrike" spc="-1" dirty="0" err="1" smtClean="0">
                <a:latin typeface="Arial"/>
              </a:rPr>
              <a:t>to</a:t>
            </a:r>
            <a:r>
              <a:rPr lang="de-DE" sz="1600" b="0" strike="noStrike" spc="-1" dirty="0" smtClean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correct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for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 smtClean="0">
                <a:latin typeface="Arial"/>
              </a:rPr>
              <a:t>nonresonant</a:t>
            </a:r>
            <a:r>
              <a:rPr lang="de-DE" sz="1600" b="0" strike="noStrike" spc="-1" dirty="0" smtClean="0">
                <a:latin typeface="Arial"/>
              </a:rPr>
              <a:t> </a:t>
            </a:r>
            <a:r>
              <a:rPr lang="de-DE" sz="1600" b="0" strike="noStrike" spc="-1" dirty="0" err="1" smtClean="0">
                <a:latin typeface="Arial"/>
              </a:rPr>
              <a:t>absorption</a:t>
            </a:r>
            <a:r>
              <a:rPr lang="de-DE" sz="1600" b="0" strike="noStrike" spc="-1" dirty="0" smtClean="0">
                <a:latin typeface="Arial"/>
              </a:rPr>
              <a:t> </a:t>
            </a:r>
            <a:r>
              <a:rPr lang="de-DE" sz="1600" b="0" strike="noStrike" spc="-1" dirty="0">
                <a:latin typeface="Arial"/>
              </a:rPr>
              <a:t>in </a:t>
            </a:r>
            <a:r>
              <a:rPr lang="de-DE" sz="1600" b="0" strike="noStrike" spc="-1" dirty="0" err="1">
                <a:latin typeface="Arial"/>
              </a:rPr>
              <a:t>the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 smtClean="0">
                <a:latin typeface="Arial"/>
              </a:rPr>
              <a:t>absorber</a:t>
            </a:r>
            <a:r>
              <a:rPr lang="de-DE" sz="1600" b="0" strike="noStrike" spc="-1" dirty="0" smtClean="0">
                <a:latin typeface="Arial"/>
              </a:rPr>
              <a:t>    </a:t>
            </a:r>
            <a:r>
              <a:rPr lang="de-DE" sz="1600" b="0" strike="noStrike" spc="-1" dirty="0" err="1" smtClean="0">
                <a:latin typeface="Arial"/>
              </a:rPr>
              <a:t>target</a:t>
            </a:r>
            <a:endParaRPr lang="de-DE" sz="1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endParaRPr lang="de-DE" sz="1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endParaRPr lang="de-DE" sz="1600" b="0" strike="noStrike" spc="-1" dirty="0">
              <a:latin typeface="Arial"/>
            </a:endParaRPr>
          </a:p>
          <a:p>
            <a:pPr marL="285750" indent="-285750"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de-DE" sz="1600" b="0" strike="noStrike" spc="-1" dirty="0">
                <a:latin typeface="Arial"/>
              </a:rPr>
              <a:t>High </a:t>
            </a:r>
            <a:r>
              <a:rPr lang="de-DE" sz="1600" b="0" strike="noStrike" spc="-1" dirty="0" err="1">
                <a:latin typeface="Arial"/>
              </a:rPr>
              <a:t>degree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of</a:t>
            </a:r>
            <a:r>
              <a:rPr lang="de-DE" sz="1600" b="0" strike="noStrike" spc="-1" dirty="0">
                <a:latin typeface="Arial"/>
              </a:rPr>
              <a:t> model-</a:t>
            </a:r>
            <a:r>
              <a:rPr lang="de-DE" sz="1600" b="0" strike="noStrike" spc="-1" dirty="0" err="1">
                <a:latin typeface="Arial"/>
              </a:rPr>
              <a:t>independence</a:t>
            </a:r>
            <a:endParaRPr lang="de-DE" sz="1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endParaRPr lang="de-DE" sz="1600" b="0" strike="noStrike" spc="-1" dirty="0">
              <a:latin typeface="Arial"/>
            </a:endParaRPr>
          </a:p>
        </p:txBody>
      </p:sp>
      <p:sp>
        <p:nvSpPr>
          <p:cNvPr id="129" name="TextShape 4"/>
          <p:cNvSpPr txBox="1"/>
          <p:nvPr/>
        </p:nvSpPr>
        <p:spPr>
          <a:xfrm>
            <a:off x="6516216" y="2492896"/>
            <a:ext cx="2680200" cy="207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000" b="0" strike="noStrike" spc="-1" dirty="0">
                <a:latin typeface="Arial"/>
              </a:rPr>
              <a:t>F.R. Metzger, </a:t>
            </a:r>
            <a:r>
              <a:rPr lang="de-DE" sz="1000" b="0" strike="noStrike" spc="-1" dirty="0" err="1">
                <a:latin typeface="Arial"/>
              </a:rPr>
              <a:t>Prog</a:t>
            </a:r>
            <a:r>
              <a:rPr lang="de-DE" sz="1000" b="0" strike="noStrike" spc="-1" dirty="0">
                <a:latin typeface="Arial"/>
              </a:rPr>
              <a:t>. </a:t>
            </a:r>
            <a:r>
              <a:rPr lang="de-DE" sz="1000" b="0" strike="noStrike" spc="-1" dirty="0" err="1">
                <a:latin typeface="Arial"/>
              </a:rPr>
              <a:t>Nucl</a:t>
            </a:r>
            <a:r>
              <a:rPr lang="de-DE" sz="1000" b="0" strike="noStrike" spc="-1" dirty="0">
                <a:latin typeface="Arial"/>
              </a:rPr>
              <a:t>. Phys. </a:t>
            </a:r>
            <a:r>
              <a:rPr lang="de-DE" sz="1000" b="1" strike="noStrike" spc="-1" dirty="0">
                <a:latin typeface="Arial"/>
              </a:rPr>
              <a:t>7</a:t>
            </a:r>
            <a:r>
              <a:rPr lang="de-DE" sz="1000" b="0" strike="noStrike" spc="-1" dirty="0">
                <a:latin typeface="Arial"/>
              </a:rPr>
              <a:t> (1959)</a:t>
            </a:r>
          </a:p>
        </p:txBody>
      </p:sp>
      <p:sp>
        <p:nvSpPr>
          <p:cNvPr id="130" name="TextShape 5"/>
          <p:cNvSpPr txBox="1"/>
          <p:nvPr/>
        </p:nvSpPr>
        <p:spPr>
          <a:xfrm>
            <a:off x="6516216" y="4158587"/>
            <a:ext cx="2680200" cy="325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000" b="0" strike="noStrike" spc="-1" dirty="0">
                <a:latin typeface="Arial"/>
              </a:rPr>
              <a:t>C. </a:t>
            </a:r>
            <a:r>
              <a:rPr lang="de-DE" sz="1000" b="0" strike="noStrike" spc="-1" dirty="0" err="1">
                <a:latin typeface="Arial"/>
              </a:rPr>
              <a:t>Romig</a:t>
            </a:r>
            <a:r>
              <a:rPr lang="de-DE" sz="1000" b="0" strike="noStrike" spc="-1" dirty="0">
                <a:latin typeface="Arial"/>
              </a:rPr>
              <a:t> </a:t>
            </a:r>
            <a:r>
              <a:rPr lang="de-DE" sz="1000" b="0" i="1" strike="noStrike" spc="-1" dirty="0">
                <a:latin typeface="Arial"/>
              </a:rPr>
              <a:t>et al.</a:t>
            </a:r>
            <a:r>
              <a:rPr lang="de-DE" sz="1000" b="0" strike="noStrike" spc="-1" dirty="0">
                <a:latin typeface="Arial"/>
              </a:rPr>
              <a:t>, Phys. </a:t>
            </a:r>
            <a:r>
              <a:rPr lang="de-DE" sz="1000" b="0" strike="noStrike" spc="-1" dirty="0" err="1">
                <a:latin typeface="Arial"/>
              </a:rPr>
              <a:t>Lett</a:t>
            </a:r>
            <a:r>
              <a:rPr lang="de-DE" sz="1000" b="0" strike="noStrike" spc="-1" dirty="0">
                <a:latin typeface="Arial"/>
              </a:rPr>
              <a:t>. B 744 (2015)</a:t>
            </a:r>
          </a:p>
          <a:p>
            <a:r>
              <a:rPr lang="de-DE" sz="1000" b="0" strike="noStrike" spc="-1" dirty="0">
                <a:latin typeface="Arial"/>
              </a:rPr>
              <a:t>C. </a:t>
            </a:r>
            <a:r>
              <a:rPr lang="de-DE" sz="1000" b="0" strike="noStrike" spc="-1" dirty="0" err="1">
                <a:latin typeface="Arial"/>
              </a:rPr>
              <a:t>Romig</a:t>
            </a:r>
            <a:r>
              <a:rPr lang="de-DE" sz="1000" b="0" strike="noStrike" spc="-1" dirty="0">
                <a:latin typeface="Arial"/>
              </a:rPr>
              <a:t>, </a:t>
            </a:r>
            <a:r>
              <a:rPr lang="de-DE" sz="1000" b="0" strike="noStrike" spc="-1" dirty="0" err="1">
                <a:latin typeface="Arial"/>
              </a:rPr>
              <a:t>dissertation</a:t>
            </a:r>
            <a:r>
              <a:rPr lang="de-DE" sz="1000" b="0" strike="noStrike" spc="-1" dirty="0">
                <a:latin typeface="Arial"/>
              </a:rPr>
              <a:t>, TU Darmstadt (2015)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173000" y="6416620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U. Gayer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1387077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rafik 130"/>
          <p:cNvPicPr/>
          <p:nvPr/>
        </p:nvPicPr>
        <p:blipFill>
          <a:blip r:embed="rId2"/>
          <a:stretch/>
        </p:blipFill>
        <p:spPr>
          <a:xfrm>
            <a:off x="483840" y="1692360"/>
            <a:ext cx="5599800" cy="4380480"/>
          </a:xfrm>
          <a:prstGeom prst="rect">
            <a:avLst/>
          </a:prstGeom>
          <a:ln>
            <a:noFill/>
          </a:ln>
        </p:spPr>
      </p:pic>
      <p:sp>
        <p:nvSpPr>
          <p:cNvPr id="132" name="TextShape 1"/>
          <p:cNvSpPr txBox="1"/>
          <p:nvPr/>
        </p:nvSpPr>
        <p:spPr>
          <a:xfrm>
            <a:off x="252000" y="534600"/>
            <a:ext cx="6642000" cy="916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2400" b="0" strike="noStrike" spc="-1">
                <a:latin typeface="Arial"/>
              </a:rPr>
              <a:t>Precision test of magnetic dipole excitations:</a:t>
            </a:r>
            <a:r>
              <a:t/>
            </a:r>
            <a:br/>
            <a:r>
              <a:rPr lang="de-DE" sz="2400" b="0" strike="noStrike" spc="-1">
                <a:latin typeface="Arial"/>
              </a:rPr>
              <a:t>Relative self-absorption technique</a:t>
            </a:r>
          </a:p>
        </p:txBody>
      </p:sp>
      <p:pic>
        <p:nvPicPr>
          <p:cNvPr id="134" name="Grafik 133"/>
          <p:cNvPicPr/>
          <p:nvPr/>
        </p:nvPicPr>
        <p:blipFill>
          <a:blip r:embed="rId3"/>
          <a:stretch/>
        </p:blipFill>
        <p:spPr>
          <a:xfrm>
            <a:off x="432360" y="3330360"/>
            <a:ext cx="4031640" cy="2879640"/>
          </a:xfrm>
          <a:prstGeom prst="rect">
            <a:avLst/>
          </a:prstGeom>
          <a:ln>
            <a:noFill/>
          </a:ln>
        </p:spPr>
      </p:pic>
      <p:sp>
        <p:nvSpPr>
          <p:cNvPr id="135" name="Line 3"/>
          <p:cNvSpPr/>
          <p:nvPr/>
        </p:nvSpPr>
        <p:spPr>
          <a:xfrm flipH="1" flipV="1">
            <a:off x="4176000" y="4896000"/>
            <a:ext cx="1080000" cy="504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TextShape 3"/>
          <p:cNvSpPr txBox="1"/>
          <p:nvPr/>
        </p:nvSpPr>
        <p:spPr>
          <a:xfrm>
            <a:off x="6228000" y="1656360"/>
            <a:ext cx="2916000" cy="374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de-DE" sz="1600" b="0" strike="noStrike" spc="-1" dirty="0" err="1">
                <a:latin typeface="Arial"/>
              </a:rPr>
              <a:t>Self</a:t>
            </a:r>
            <a:r>
              <a:rPr lang="de-DE" sz="1600" b="0" strike="noStrike" spc="-1" dirty="0">
                <a:latin typeface="Arial"/>
              </a:rPr>
              <a:t>-absorption (SA</a:t>
            </a:r>
            <a:r>
              <a:rPr lang="de-DE" sz="1600" b="0" strike="noStrike" spc="-1" dirty="0" smtClean="0">
                <a:latin typeface="Arial"/>
              </a:rPr>
              <a:t>)     </a:t>
            </a:r>
            <a:r>
              <a:rPr lang="de-DE" sz="1600" b="0" strike="noStrike" spc="-1" dirty="0" err="1" smtClean="0">
                <a:latin typeface="Arial"/>
              </a:rPr>
              <a:t>method</a:t>
            </a:r>
            <a:r>
              <a:rPr lang="de-DE" sz="1600" b="0" strike="noStrike" spc="-1" dirty="0" smtClean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based</a:t>
            </a:r>
            <a:r>
              <a:rPr lang="de-DE" sz="1600" b="0" strike="noStrike" spc="-1" dirty="0">
                <a:latin typeface="Arial"/>
              </a:rPr>
              <a:t> on </a:t>
            </a:r>
            <a:r>
              <a:rPr lang="de-DE" sz="1600" b="0" strike="noStrike" spc="-1" dirty="0" err="1" smtClean="0">
                <a:latin typeface="Arial"/>
              </a:rPr>
              <a:t>nuclear</a:t>
            </a:r>
            <a:r>
              <a:rPr lang="de-DE" sz="1600" b="0" strike="noStrike" spc="-1" dirty="0" smtClean="0">
                <a:latin typeface="Arial"/>
              </a:rPr>
              <a:t>     </a:t>
            </a:r>
            <a:r>
              <a:rPr lang="de-DE" sz="1600" b="0" strike="noStrike" spc="-1" dirty="0" err="1" smtClean="0">
                <a:latin typeface="Arial"/>
              </a:rPr>
              <a:t>resonance</a:t>
            </a:r>
            <a:r>
              <a:rPr lang="de-DE" sz="1600" b="0" strike="noStrike" spc="-1" dirty="0" smtClean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fluorescence</a:t>
            </a:r>
            <a:endParaRPr lang="de-DE" sz="1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de-DE" sz="1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endParaRPr lang="de-DE" sz="1600" b="0" strike="noStrike" spc="-1" dirty="0">
              <a:latin typeface="Arial"/>
            </a:endParaRPr>
          </a:p>
          <a:p>
            <a:pPr marL="285750" indent="-285750"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de-DE" sz="1600" b="0" i="1" strike="noStrike" spc="-1" dirty="0">
                <a:latin typeface="Arial"/>
              </a:rPr>
              <a:t>Relative </a:t>
            </a:r>
            <a:r>
              <a:rPr lang="de-DE" sz="1600" b="0" strike="noStrike" spc="-1" dirty="0" err="1">
                <a:latin typeface="Arial"/>
              </a:rPr>
              <a:t>self</a:t>
            </a:r>
            <a:r>
              <a:rPr lang="de-DE" sz="1600" b="0" strike="noStrike" spc="-1" dirty="0">
                <a:latin typeface="Arial"/>
              </a:rPr>
              <a:t>-absorption</a:t>
            </a:r>
            <a:r>
              <a:rPr lang="de-DE" sz="1600" b="0" i="1" strike="noStrike" spc="-1" dirty="0">
                <a:latin typeface="Arial"/>
              </a:rPr>
              <a:t> </a:t>
            </a:r>
            <a:r>
              <a:rPr lang="de-DE" sz="1600" b="0" strike="noStrike" spc="-1" dirty="0">
                <a:latin typeface="Arial"/>
              </a:rPr>
              <a:t>(RSA) </a:t>
            </a:r>
            <a:r>
              <a:rPr lang="de-DE" sz="1600" b="0" strike="noStrike" spc="-1" dirty="0" err="1">
                <a:latin typeface="Arial"/>
              </a:rPr>
              <a:t>uses</a:t>
            </a:r>
            <a:r>
              <a:rPr lang="de-DE" sz="1600" b="0" strike="noStrike" spc="-1" dirty="0">
                <a:latin typeface="Arial"/>
              </a:rPr>
              <a:t> ‚</a:t>
            </a:r>
            <a:r>
              <a:rPr lang="de-DE" sz="1600" b="0" strike="noStrike" spc="-1" dirty="0" err="1">
                <a:latin typeface="Arial"/>
              </a:rPr>
              <a:t>monitor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target</a:t>
            </a:r>
            <a:r>
              <a:rPr lang="de-DE" sz="1600" b="0" strike="noStrike" spc="-1" dirty="0" smtClean="0">
                <a:latin typeface="Arial"/>
              </a:rPr>
              <a:t>‘ </a:t>
            </a:r>
            <a:r>
              <a:rPr lang="de-DE" sz="1600" b="0" strike="noStrike" spc="-1" dirty="0" err="1" smtClean="0">
                <a:latin typeface="Arial"/>
              </a:rPr>
              <a:t>to</a:t>
            </a:r>
            <a:r>
              <a:rPr lang="de-DE" sz="1600" b="0" strike="noStrike" spc="-1" dirty="0" smtClean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correct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for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 smtClean="0">
                <a:latin typeface="Arial"/>
              </a:rPr>
              <a:t>nonresonant</a:t>
            </a:r>
            <a:r>
              <a:rPr lang="de-DE" sz="1600" b="0" strike="noStrike" spc="-1" dirty="0" smtClean="0">
                <a:latin typeface="Arial"/>
              </a:rPr>
              <a:t> </a:t>
            </a:r>
            <a:r>
              <a:rPr lang="de-DE" sz="1600" b="0" strike="noStrike" spc="-1" dirty="0" err="1" smtClean="0">
                <a:latin typeface="Arial"/>
              </a:rPr>
              <a:t>absorption</a:t>
            </a:r>
            <a:r>
              <a:rPr lang="de-DE" sz="1600" b="0" strike="noStrike" spc="-1" dirty="0" smtClean="0">
                <a:latin typeface="Arial"/>
              </a:rPr>
              <a:t> </a:t>
            </a:r>
            <a:r>
              <a:rPr lang="de-DE" sz="1600" b="0" strike="noStrike" spc="-1" dirty="0">
                <a:latin typeface="Arial"/>
              </a:rPr>
              <a:t>in </a:t>
            </a:r>
            <a:r>
              <a:rPr lang="de-DE" sz="1600" b="0" strike="noStrike" spc="-1" dirty="0" err="1">
                <a:latin typeface="Arial"/>
              </a:rPr>
              <a:t>the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 smtClean="0">
                <a:latin typeface="Arial"/>
              </a:rPr>
              <a:t>absorber</a:t>
            </a:r>
            <a:r>
              <a:rPr lang="de-DE" sz="1600" b="0" strike="noStrike" spc="-1" dirty="0" smtClean="0">
                <a:latin typeface="Arial"/>
              </a:rPr>
              <a:t>    </a:t>
            </a:r>
            <a:r>
              <a:rPr lang="de-DE" sz="1600" b="0" strike="noStrike" spc="-1" dirty="0" err="1" smtClean="0">
                <a:latin typeface="Arial"/>
              </a:rPr>
              <a:t>target</a:t>
            </a:r>
            <a:endParaRPr lang="de-DE" sz="1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endParaRPr lang="de-DE" sz="1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endParaRPr lang="de-DE" sz="1600" b="0" strike="noStrike" spc="-1" dirty="0">
              <a:latin typeface="Arial"/>
            </a:endParaRPr>
          </a:p>
          <a:p>
            <a:pPr marL="285750" indent="-285750"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de-DE" sz="1600" b="0" strike="noStrike" spc="-1" dirty="0">
                <a:latin typeface="Arial"/>
              </a:rPr>
              <a:t>High </a:t>
            </a:r>
            <a:r>
              <a:rPr lang="de-DE" sz="1600" b="0" strike="noStrike" spc="-1" dirty="0" err="1">
                <a:latin typeface="Arial"/>
              </a:rPr>
              <a:t>degree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of</a:t>
            </a:r>
            <a:r>
              <a:rPr lang="de-DE" sz="1600" b="0" strike="noStrike" spc="-1" dirty="0">
                <a:latin typeface="Arial"/>
              </a:rPr>
              <a:t> model-</a:t>
            </a:r>
            <a:r>
              <a:rPr lang="de-DE" sz="1600" b="0" strike="noStrike" spc="-1" dirty="0" err="1">
                <a:latin typeface="Arial"/>
              </a:rPr>
              <a:t>independence</a:t>
            </a:r>
            <a:endParaRPr lang="de-DE" sz="1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endParaRPr lang="de-DE" sz="1600" b="0" strike="noStrike" spc="-1" dirty="0">
              <a:latin typeface="Arial"/>
            </a:endParaRPr>
          </a:p>
        </p:txBody>
      </p:sp>
      <p:sp>
        <p:nvSpPr>
          <p:cNvPr id="10" name="TextShape 4"/>
          <p:cNvSpPr txBox="1"/>
          <p:nvPr/>
        </p:nvSpPr>
        <p:spPr>
          <a:xfrm>
            <a:off x="6516216" y="2492896"/>
            <a:ext cx="2680200" cy="207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000" b="0" strike="noStrike" spc="-1" dirty="0">
                <a:latin typeface="Arial"/>
              </a:rPr>
              <a:t>F.R. Metzger, </a:t>
            </a:r>
            <a:r>
              <a:rPr lang="de-DE" sz="1000" b="0" strike="noStrike" spc="-1" dirty="0" err="1">
                <a:latin typeface="Arial"/>
              </a:rPr>
              <a:t>Prog</a:t>
            </a:r>
            <a:r>
              <a:rPr lang="de-DE" sz="1000" b="0" strike="noStrike" spc="-1" dirty="0">
                <a:latin typeface="Arial"/>
              </a:rPr>
              <a:t>. </a:t>
            </a:r>
            <a:r>
              <a:rPr lang="de-DE" sz="1000" b="0" strike="noStrike" spc="-1" dirty="0" err="1">
                <a:latin typeface="Arial"/>
              </a:rPr>
              <a:t>Nucl</a:t>
            </a:r>
            <a:r>
              <a:rPr lang="de-DE" sz="1000" b="0" strike="noStrike" spc="-1" dirty="0">
                <a:latin typeface="Arial"/>
              </a:rPr>
              <a:t>. Phys. </a:t>
            </a:r>
            <a:r>
              <a:rPr lang="de-DE" sz="1000" b="1" strike="noStrike" spc="-1" dirty="0">
                <a:latin typeface="Arial"/>
              </a:rPr>
              <a:t>7</a:t>
            </a:r>
            <a:r>
              <a:rPr lang="de-DE" sz="1000" b="0" strike="noStrike" spc="-1" dirty="0">
                <a:latin typeface="Arial"/>
              </a:rPr>
              <a:t> (1959)</a:t>
            </a:r>
          </a:p>
        </p:txBody>
      </p:sp>
      <p:sp>
        <p:nvSpPr>
          <p:cNvPr id="11" name="TextShape 5"/>
          <p:cNvSpPr txBox="1"/>
          <p:nvPr/>
        </p:nvSpPr>
        <p:spPr>
          <a:xfrm>
            <a:off x="6516216" y="4158587"/>
            <a:ext cx="2680200" cy="325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000" b="0" strike="noStrike" spc="-1" dirty="0">
                <a:latin typeface="Arial"/>
              </a:rPr>
              <a:t>C. </a:t>
            </a:r>
            <a:r>
              <a:rPr lang="de-DE" sz="1000" b="0" strike="noStrike" spc="-1" dirty="0" err="1">
                <a:latin typeface="Arial"/>
              </a:rPr>
              <a:t>Romig</a:t>
            </a:r>
            <a:r>
              <a:rPr lang="de-DE" sz="1000" b="0" strike="noStrike" spc="-1" dirty="0">
                <a:latin typeface="Arial"/>
              </a:rPr>
              <a:t> </a:t>
            </a:r>
            <a:r>
              <a:rPr lang="de-DE" sz="1000" b="0" i="1" strike="noStrike" spc="-1" dirty="0">
                <a:latin typeface="Arial"/>
              </a:rPr>
              <a:t>et al.</a:t>
            </a:r>
            <a:r>
              <a:rPr lang="de-DE" sz="1000" b="0" strike="noStrike" spc="-1" dirty="0">
                <a:latin typeface="Arial"/>
              </a:rPr>
              <a:t>, Phys. </a:t>
            </a:r>
            <a:r>
              <a:rPr lang="de-DE" sz="1000" b="0" strike="noStrike" spc="-1" dirty="0" err="1">
                <a:latin typeface="Arial"/>
              </a:rPr>
              <a:t>Lett</a:t>
            </a:r>
            <a:r>
              <a:rPr lang="de-DE" sz="1000" b="0" strike="noStrike" spc="-1" dirty="0">
                <a:latin typeface="Arial"/>
              </a:rPr>
              <a:t>. B 744 (2015)</a:t>
            </a:r>
          </a:p>
          <a:p>
            <a:r>
              <a:rPr lang="de-DE" sz="1000" b="0" strike="noStrike" spc="-1" dirty="0">
                <a:latin typeface="Arial"/>
              </a:rPr>
              <a:t>C. </a:t>
            </a:r>
            <a:r>
              <a:rPr lang="de-DE" sz="1000" b="0" strike="noStrike" spc="-1" dirty="0" err="1">
                <a:latin typeface="Arial"/>
              </a:rPr>
              <a:t>Romig</a:t>
            </a:r>
            <a:r>
              <a:rPr lang="de-DE" sz="1000" b="0" strike="noStrike" spc="-1" dirty="0">
                <a:latin typeface="Arial"/>
              </a:rPr>
              <a:t>, </a:t>
            </a:r>
            <a:r>
              <a:rPr lang="de-DE" sz="1000" b="0" strike="noStrike" spc="-1" dirty="0" err="1">
                <a:latin typeface="Arial"/>
              </a:rPr>
              <a:t>dissertation</a:t>
            </a:r>
            <a:r>
              <a:rPr lang="de-DE" sz="1000" b="0" strike="noStrike" spc="-1" dirty="0">
                <a:latin typeface="Arial"/>
              </a:rPr>
              <a:t>, TU Darmstadt (2015)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173000" y="6416620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U. Gayer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760164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rafik 137"/>
          <p:cNvPicPr/>
          <p:nvPr/>
        </p:nvPicPr>
        <p:blipFill>
          <a:blip r:embed="rId2"/>
          <a:stretch/>
        </p:blipFill>
        <p:spPr>
          <a:xfrm>
            <a:off x="483840" y="1692360"/>
            <a:ext cx="5599800" cy="4380480"/>
          </a:xfrm>
          <a:prstGeom prst="rect">
            <a:avLst/>
          </a:prstGeom>
          <a:ln>
            <a:noFill/>
          </a:ln>
        </p:spPr>
      </p:pic>
      <p:sp>
        <p:nvSpPr>
          <p:cNvPr id="139" name="TextShape 1"/>
          <p:cNvSpPr txBox="1"/>
          <p:nvPr/>
        </p:nvSpPr>
        <p:spPr>
          <a:xfrm>
            <a:off x="252000" y="534600"/>
            <a:ext cx="6642000" cy="916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2400" b="0" strike="noStrike" spc="-1">
                <a:latin typeface="Arial"/>
              </a:rPr>
              <a:t>Precision test of magnetic dipole excitations:</a:t>
            </a:r>
            <a:r>
              <a:t/>
            </a:r>
            <a:br/>
            <a:r>
              <a:rPr lang="de-DE" sz="2400" b="0" strike="noStrike" spc="-1">
                <a:latin typeface="Arial"/>
              </a:rPr>
              <a:t>Relative self-absorption technique</a:t>
            </a:r>
          </a:p>
        </p:txBody>
      </p:sp>
      <p:pic>
        <p:nvPicPr>
          <p:cNvPr id="143" name="Grafik 142"/>
          <p:cNvPicPr/>
          <p:nvPr/>
        </p:nvPicPr>
        <p:blipFill>
          <a:blip r:embed="rId3"/>
          <a:stretch/>
        </p:blipFill>
        <p:spPr>
          <a:xfrm>
            <a:off x="432720" y="3330720"/>
            <a:ext cx="4031280" cy="2879280"/>
          </a:xfrm>
          <a:prstGeom prst="rect">
            <a:avLst/>
          </a:prstGeom>
          <a:ln>
            <a:noFill/>
          </a:ln>
        </p:spPr>
      </p:pic>
      <p:sp>
        <p:nvSpPr>
          <p:cNvPr id="144" name="Line 5"/>
          <p:cNvSpPr/>
          <p:nvPr/>
        </p:nvSpPr>
        <p:spPr>
          <a:xfrm flipH="1" flipV="1">
            <a:off x="4176000" y="4896000"/>
            <a:ext cx="1080000" cy="504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Formula 6"/>
              <p:cNvSpPr txBox="1"/>
              <p:nvPr/>
            </p:nvSpPr>
            <p:spPr>
              <a:xfrm>
                <a:off x="6336000" y="5157192"/>
                <a:ext cx="2522520" cy="1079344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ar-AE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𝑁𝑅𝐹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𝑅𝑆𝐴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𝑁𝑅𝐹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45" name="Formula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000" y="5157192"/>
                <a:ext cx="2522520" cy="10793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Shape 3"/>
          <p:cNvSpPr txBox="1"/>
          <p:nvPr/>
        </p:nvSpPr>
        <p:spPr>
          <a:xfrm>
            <a:off x="6228000" y="1656360"/>
            <a:ext cx="2916000" cy="374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de-DE" sz="1600" b="0" strike="noStrike" spc="-1" dirty="0" err="1">
                <a:latin typeface="Arial"/>
              </a:rPr>
              <a:t>Self</a:t>
            </a:r>
            <a:r>
              <a:rPr lang="de-DE" sz="1600" b="0" strike="noStrike" spc="-1" dirty="0">
                <a:latin typeface="Arial"/>
              </a:rPr>
              <a:t>-absorption (SA</a:t>
            </a:r>
            <a:r>
              <a:rPr lang="de-DE" sz="1600" b="0" strike="noStrike" spc="-1" dirty="0" smtClean="0">
                <a:latin typeface="Arial"/>
              </a:rPr>
              <a:t>)     </a:t>
            </a:r>
            <a:r>
              <a:rPr lang="de-DE" sz="1600" b="0" strike="noStrike" spc="-1" dirty="0" err="1" smtClean="0">
                <a:latin typeface="Arial"/>
              </a:rPr>
              <a:t>method</a:t>
            </a:r>
            <a:r>
              <a:rPr lang="de-DE" sz="1600" b="0" strike="noStrike" spc="-1" dirty="0" smtClean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based</a:t>
            </a:r>
            <a:r>
              <a:rPr lang="de-DE" sz="1600" b="0" strike="noStrike" spc="-1" dirty="0">
                <a:latin typeface="Arial"/>
              </a:rPr>
              <a:t> on </a:t>
            </a:r>
            <a:r>
              <a:rPr lang="de-DE" sz="1600" b="0" strike="noStrike" spc="-1" dirty="0" err="1" smtClean="0">
                <a:latin typeface="Arial"/>
              </a:rPr>
              <a:t>nuclear</a:t>
            </a:r>
            <a:r>
              <a:rPr lang="de-DE" sz="1600" b="0" strike="noStrike" spc="-1" dirty="0" smtClean="0">
                <a:latin typeface="Arial"/>
              </a:rPr>
              <a:t>     </a:t>
            </a:r>
            <a:r>
              <a:rPr lang="de-DE" sz="1600" b="0" strike="noStrike" spc="-1" dirty="0" err="1" smtClean="0">
                <a:latin typeface="Arial"/>
              </a:rPr>
              <a:t>resonance</a:t>
            </a:r>
            <a:r>
              <a:rPr lang="de-DE" sz="1600" b="0" strike="noStrike" spc="-1" dirty="0" smtClean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fluorescence</a:t>
            </a:r>
            <a:endParaRPr lang="de-DE" sz="1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de-DE" sz="1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endParaRPr lang="de-DE" sz="1600" b="0" strike="noStrike" spc="-1" dirty="0">
              <a:latin typeface="Arial"/>
            </a:endParaRPr>
          </a:p>
          <a:p>
            <a:pPr marL="285750" indent="-285750"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de-DE" sz="1600" b="0" i="1" strike="noStrike" spc="-1" dirty="0">
                <a:latin typeface="Arial"/>
              </a:rPr>
              <a:t>Relative </a:t>
            </a:r>
            <a:r>
              <a:rPr lang="de-DE" sz="1600" b="0" strike="noStrike" spc="-1" dirty="0" err="1">
                <a:latin typeface="Arial"/>
              </a:rPr>
              <a:t>self</a:t>
            </a:r>
            <a:r>
              <a:rPr lang="de-DE" sz="1600" b="0" strike="noStrike" spc="-1" dirty="0">
                <a:latin typeface="Arial"/>
              </a:rPr>
              <a:t>-absorption</a:t>
            </a:r>
            <a:r>
              <a:rPr lang="de-DE" sz="1600" b="0" i="1" strike="noStrike" spc="-1" dirty="0">
                <a:latin typeface="Arial"/>
              </a:rPr>
              <a:t> </a:t>
            </a:r>
            <a:r>
              <a:rPr lang="de-DE" sz="1600" b="0" strike="noStrike" spc="-1" dirty="0">
                <a:latin typeface="Arial"/>
              </a:rPr>
              <a:t>(RSA) </a:t>
            </a:r>
            <a:r>
              <a:rPr lang="de-DE" sz="1600" b="0" strike="noStrike" spc="-1" dirty="0" err="1">
                <a:latin typeface="Arial"/>
              </a:rPr>
              <a:t>uses</a:t>
            </a:r>
            <a:r>
              <a:rPr lang="de-DE" sz="1600" b="0" strike="noStrike" spc="-1" dirty="0">
                <a:latin typeface="Arial"/>
              </a:rPr>
              <a:t> ‚</a:t>
            </a:r>
            <a:r>
              <a:rPr lang="de-DE" sz="1600" b="0" strike="noStrike" spc="-1" dirty="0" err="1">
                <a:latin typeface="Arial"/>
              </a:rPr>
              <a:t>monitor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target</a:t>
            </a:r>
            <a:r>
              <a:rPr lang="de-DE" sz="1600" b="0" strike="noStrike" spc="-1" dirty="0" smtClean="0">
                <a:latin typeface="Arial"/>
              </a:rPr>
              <a:t>‘ </a:t>
            </a:r>
            <a:r>
              <a:rPr lang="de-DE" sz="1600" b="0" strike="noStrike" spc="-1" dirty="0" err="1" smtClean="0">
                <a:latin typeface="Arial"/>
              </a:rPr>
              <a:t>to</a:t>
            </a:r>
            <a:r>
              <a:rPr lang="de-DE" sz="1600" b="0" strike="noStrike" spc="-1" dirty="0" smtClean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correct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for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 smtClean="0">
                <a:latin typeface="Arial"/>
              </a:rPr>
              <a:t>nonresonant</a:t>
            </a:r>
            <a:r>
              <a:rPr lang="de-DE" sz="1600" b="0" strike="noStrike" spc="-1" dirty="0" smtClean="0">
                <a:latin typeface="Arial"/>
              </a:rPr>
              <a:t> </a:t>
            </a:r>
            <a:r>
              <a:rPr lang="de-DE" sz="1600" b="0" strike="noStrike" spc="-1" dirty="0" err="1" smtClean="0">
                <a:latin typeface="Arial"/>
              </a:rPr>
              <a:t>absorption</a:t>
            </a:r>
            <a:r>
              <a:rPr lang="de-DE" sz="1600" b="0" strike="noStrike" spc="-1" dirty="0" smtClean="0">
                <a:latin typeface="Arial"/>
              </a:rPr>
              <a:t> </a:t>
            </a:r>
            <a:r>
              <a:rPr lang="de-DE" sz="1600" b="0" strike="noStrike" spc="-1" dirty="0">
                <a:latin typeface="Arial"/>
              </a:rPr>
              <a:t>in </a:t>
            </a:r>
            <a:r>
              <a:rPr lang="de-DE" sz="1600" b="0" strike="noStrike" spc="-1" dirty="0" err="1">
                <a:latin typeface="Arial"/>
              </a:rPr>
              <a:t>the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 smtClean="0">
                <a:latin typeface="Arial"/>
              </a:rPr>
              <a:t>absorber</a:t>
            </a:r>
            <a:r>
              <a:rPr lang="de-DE" sz="1600" b="0" strike="noStrike" spc="-1" dirty="0" smtClean="0">
                <a:latin typeface="Arial"/>
              </a:rPr>
              <a:t>    </a:t>
            </a:r>
            <a:r>
              <a:rPr lang="de-DE" sz="1600" b="0" strike="noStrike" spc="-1" dirty="0" err="1" smtClean="0">
                <a:latin typeface="Arial"/>
              </a:rPr>
              <a:t>target</a:t>
            </a:r>
            <a:endParaRPr lang="de-DE" sz="1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endParaRPr lang="de-DE" sz="1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endParaRPr lang="de-DE" sz="1600" b="0" strike="noStrike" spc="-1" dirty="0">
              <a:latin typeface="Arial"/>
            </a:endParaRPr>
          </a:p>
          <a:p>
            <a:pPr marL="285750" indent="-285750"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de-DE" sz="1600" b="0" strike="noStrike" spc="-1" dirty="0">
                <a:latin typeface="Arial"/>
              </a:rPr>
              <a:t>High </a:t>
            </a:r>
            <a:r>
              <a:rPr lang="de-DE" sz="1600" b="0" strike="noStrike" spc="-1" dirty="0" err="1">
                <a:latin typeface="Arial"/>
              </a:rPr>
              <a:t>degree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of</a:t>
            </a:r>
            <a:r>
              <a:rPr lang="de-DE" sz="1600" b="0" strike="noStrike" spc="-1" dirty="0">
                <a:latin typeface="Arial"/>
              </a:rPr>
              <a:t> model-</a:t>
            </a:r>
            <a:r>
              <a:rPr lang="de-DE" sz="1600" b="0" strike="noStrike" spc="-1" dirty="0" err="1">
                <a:latin typeface="Arial"/>
              </a:rPr>
              <a:t>independence</a:t>
            </a:r>
            <a:endParaRPr lang="de-DE" sz="1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endParaRPr lang="de-DE" sz="1600" b="0" strike="noStrike" spc="-1" dirty="0">
              <a:latin typeface="Arial"/>
            </a:endParaRPr>
          </a:p>
        </p:txBody>
      </p:sp>
      <p:sp>
        <p:nvSpPr>
          <p:cNvPr id="11" name="TextShape 4"/>
          <p:cNvSpPr txBox="1"/>
          <p:nvPr/>
        </p:nvSpPr>
        <p:spPr>
          <a:xfrm>
            <a:off x="6516216" y="2492896"/>
            <a:ext cx="2680200" cy="207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000" b="0" strike="noStrike" spc="-1" dirty="0">
                <a:latin typeface="Arial"/>
              </a:rPr>
              <a:t>F.R. Metzger, </a:t>
            </a:r>
            <a:r>
              <a:rPr lang="de-DE" sz="1000" b="0" strike="noStrike" spc="-1" dirty="0" err="1">
                <a:latin typeface="Arial"/>
              </a:rPr>
              <a:t>Prog</a:t>
            </a:r>
            <a:r>
              <a:rPr lang="de-DE" sz="1000" b="0" strike="noStrike" spc="-1" dirty="0">
                <a:latin typeface="Arial"/>
              </a:rPr>
              <a:t>. </a:t>
            </a:r>
            <a:r>
              <a:rPr lang="de-DE" sz="1000" b="0" strike="noStrike" spc="-1" dirty="0" err="1">
                <a:latin typeface="Arial"/>
              </a:rPr>
              <a:t>Nucl</a:t>
            </a:r>
            <a:r>
              <a:rPr lang="de-DE" sz="1000" b="0" strike="noStrike" spc="-1" dirty="0">
                <a:latin typeface="Arial"/>
              </a:rPr>
              <a:t>. Phys. </a:t>
            </a:r>
            <a:r>
              <a:rPr lang="de-DE" sz="1000" b="1" strike="noStrike" spc="-1" dirty="0">
                <a:latin typeface="Arial"/>
              </a:rPr>
              <a:t>7</a:t>
            </a:r>
            <a:r>
              <a:rPr lang="de-DE" sz="1000" b="0" strike="noStrike" spc="-1" dirty="0">
                <a:latin typeface="Arial"/>
              </a:rPr>
              <a:t> (1959)</a:t>
            </a:r>
          </a:p>
        </p:txBody>
      </p:sp>
      <p:sp>
        <p:nvSpPr>
          <p:cNvPr id="12" name="TextShape 5"/>
          <p:cNvSpPr txBox="1"/>
          <p:nvPr/>
        </p:nvSpPr>
        <p:spPr>
          <a:xfrm>
            <a:off x="6516216" y="4158587"/>
            <a:ext cx="2680200" cy="325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000" b="0" strike="noStrike" spc="-1" dirty="0">
                <a:latin typeface="Arial"/>
              </a:rPr>
              <a:t>C. </a:t>
            </a:r>
            <a:r>
              <a:rPr lang="de-DE" sz="1000" b="0" strike="noStrike" spc="-1" dirty="0" err="1">
                <a:latin typeface="Arial"/>
              </a:rPr>
              <a:t>Romig</a:t>
            </a:r>
            <a:r>
              <a:rPr lang="de-DE" sz="1000" b="0" strike="noStrike" spc="-1" dirty="0">
                <a:latin typeface="Arial"/>
              </a:rPr>
              <a:t> </a:t>
            </a:r>
            <a:r>
              <a:rPr lang="de-DE" sz="1000" b="0" i="1" strike="noStrike" spc="-1" dirty="0">
                <a:latin typeface="Arial"/>
              </a:rPr>
              <a:t>et al.</a:t>
            </a:r>
            <a:r>
              <a:rPr lang="de-DE" sz="1000" b="0" strike="noStrike" spc="-1" dirty="0">
                <a:latin typeface="Arial"/>
              </a:rPr>
              <a:t>, Phys. </a:t>
            </a:r>
            <a:r>
              <a:rPr lang="de-DE" sz="1000" b="0" strike="noStrike" spc="-1" dirty="0" err="1">
                <a:latin typeface="Arial"/>
              </a:rPr>
              <a:t>Lett</a:t>
            </a:r>
            <a:r>
              <a:rPr lang="de-DE" sz="1000" b="0" strike="noStrike" spc="-1" dirty="0">
                <a:latin typeface="Arial"/>
              </a:rPr>
              <a:t>. B 744 (2015)</a:t>
            </a:r>
          </a:p>
          <a:p>
            <a:r>
              <a:rPr lang="de-DE" sz="1000" b="0" strike="noStrike" spc="-1" dirty="0">
                <a:latin typeface="Arial"/>
              </a:rPr>
              <a:t>C. </a:t>
            </a:r>
            <a:r>
              <a:rPr lang="de-DE" sz="1000" b="0" strike="noStrike" spc="-1" dirty="0" err="1">
                <a:latin typeface="Arial"/>
              </a:rPr>
              <a:t>Romig</a:t>
            </a:r>
            <a:r>
              <a:rPr lang="de-DE" sz="1000" b="0" strike="noStrike" spc="-1" dirty="0">
                <a:latin typeface="Arial"/>
              </a:rPr>
              <a:t>, </a:t>
            </a:r>
            <a:r>
              <a:rPr lang="de-DE" sz="1000" b="0" strike="noStrike" spc="-1" dirty="0" err="1">
                <a:latin typeface="Arial"/>
              </a:rPr>
              <a:t>dissertation</a:t>
            </a:r>
            <a:r>
              <a:rPr lang="de-DE" sz="1000" b="0" strike="noStrike" spc="-1" dirty="0">
                <a:latin typeface="Arial"/>
              </a:rPr>
              <a:t>, TU Darmstadt (2015)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173000" y="6416620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U. Gayer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5206485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252000" y="534600"/>
            <a:ext cx="6642000" cy="916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2400" b="0" strike="noStrike" spc="-1">
                <a:latin typeface="Arial"/>
              </a:rPr>
              <a:t>Precision test of magnetic dipole excitations:</a:t>
            </a:r>
            <a:r>
              <a:t/>
            </a:r>
            <a:br/>
            <a:r>
              <a:rPr lang="de-DE" sz="2400" b="0" strike="noStrike" spc="-1">
                <a:latin typeface="Arial"/>
              </a:rPr>
              <a:t>Relative self-absorption technique</a:t>
            </a:r>
          </a:p>
        </p:txBody>
      </p:sp>
      <p:pic>
        <p:nvPicPr>
          <p:cNvPr id="150" name="Grafik 149"/>
          <p:cNvPicPr/>
          <p:nvPr/>
        </p:nvPicPr>
        <p:blipFill>
          <a:blip r:embed="rId2"/>
          <a:srcRect t="8443" r="3694"/>
          <a:stretch/>
        </p:blipFill>
        <p:spPr>
          <a:xfrm>
            <a:off x="417960" y="1584000"/>
            <a:ext cx="5629680" cy="4014000"/>
          </a:xfrm>
          <a:prstGeom prst="rect">
            <a:avLst/>
          </a:prstGeom>
          <a:ln>
            <a:noFill/>
          </a:ln>
        </p:spPr>
      </p:pic>
      <p:sp>
        <p:nvSpPr>
          <p:cNvPr id="151" name="TextShape 5"/>
          <p:cNvSpPr txBox="1"/>
          <p:nvPr/>
        </p:nvSpPr>
        <p:spPr>
          <a:xfrm>
            <a:off x="576000" y="5868000"/>
            <a:ext cx="4684320" cy="30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800" b="0" strike="noStrike" spc="-1">
                <a:latin typeface="Arial"/>
              </a:rPr>
              <a:t>Statistical uncertainty of 0.3% achieved in 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Formula 6"/>
              <p:cNvSpPr txBox="1"/>
              <p:nvPr/>
            </p:nvSpPr>
            <p:spPr>
              <a:xfrm>
                <a:off x="6336000" y="5157192"/>
                <a:ext cx="2522520" cy="1079344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ar-AE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𝑁𝑅𝐹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𝑅𝑆𝐴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𝑁𝑅𝐹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9" name="Formula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000" y="5157192"/>
                <a:ext cx="2522520" cy="10793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Shape 3"/>
          <p:cNvSpPr txBox="1"/>
          <p:nvPr/>
        </p:nvSpPr>
        <p:spPr>
          <a:xfrm>
            <a:off x="6228000" y="1656360"/>
            <a:ext cx="2916000" cy="374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de-DE" sz="1600" b="0" strike="noStrike" spc="-1" dirty="0" err="1">
                <a:latin typeface="Arial"/>
              </a:rPr>
              <a:t>Self</a:t>
            </a:r>
            <a:r>
              <a:rPr lang="de-DE" sz="1600" b="0" strike="noStrike" spc="-1" dirty="0">
                <a:latin typeface="Arial"/>
              </a:rPr>
              <a:t>-absorption (SA</a:t>
            </a:r>
            <a:r>
              <a:rPr lang="de-DE" sz="1600" b="0" strike="noStrike" spc="-1" dirty="0" smtClean="0">
                <a:latin typeface="Arial"/>
              </a:rPr>
              <a:t>)     </a:t>
            </a:r>
            <a:r>
              <a:rPr lang="de-DE" sz="1600" b="0" strike="noStrike" spc="-1" dirty="0" err="1" smtClean="0">
                <a:latin typeface="Arial"/>
              </a:rPr>
              <a:t>method</a:t>
            </a:r>
            <a:r>
              <a:rPr lang="de-DE" sz="1600" b="0" strike="noStrike" spc="-1" dirty="0" smtClean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based</a:t>
            </a:r>
            <a:r>
              <a:rPr lang="de-DE" sz="1600" b="0" strike="noStrike" spc="-1" dirty="0">
                <a:latin typeface="Arial"/>
              </a:rPr>
              <a:t> on </a:t>
            </a:r>
            <a:r>
              <a:rPr lang="de-DE" sz="1600" b="0" strike="noStrike" spc="-1" dirty="0" err="1" smtClean="0">
                <a:latin typeface="Arial"/>
              </a:rPr>
              <a:t>nuclear</a:t>
            </a:r>
            <a:r>
              <a:rPr lang="de-DE" sz="1600" b="0" strike="noStrike" spc="-1" dirty="0" smtClean="0">
                <a:latin typeface="Arial"/>
              </a:rPr>
              <a:t>     </a:t>
            </a:r>
            <a:r>
              <a:rPr lang="de-DE" sz="1600" b="0" strike="noStrike" spc="-1" dirty="0" err="1" smtClean="0">
                <a:latin typeface="Arial"/>
              </a:rPr>
              <a:t>resonance</a:t>
            </a:r>
            <a:r>
              <a:rPr lang="de-DE" sz="1600" b="0" strike="noStrike" spc="-1" dirty="0" smtClean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fluorescence</a:t>
            </a:r>
            <a:endParaRPr lang="de-DE" sz="1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de-DE" sz="1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endParaRPr lang="de-DE" sz="1600" b="0" strike="noStrike" spc="-1" dirty="0">
              <a:latin typeface="Arial"/>
            </a:endParaRPr>
          </a:p>
          <a:p>
            <a:pPr marL="285750" indent="-285750"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de-DE" sz="1600" b="0" i="1" strike="noStrike" spc="-1" dirty="0">
                <a:latin typeface="Arial"/>
              </a:rPr>
              <a:t>Relative </a:t>
            </a:r>
            <a:r>
              <a:rPr lang="de-DE" sz="1600" b="0" strike="noStrike" spc="-1" dirty="0" err="1">
                <a:latin typeface="Arial"/>
              </a:rPr>
              <a:t>self</a:t>
            </a:r>
            <a:r>
              <a:rPr lang="de-DE" sz="1600" b="0" strike="noStrike" spc="-1" dirty="0">
                <a:latin typeface="Arial"/>
              </a:rPr>
              <a:t>-absorption</a:t>
            </a:r>
            <a:r>
              <a:rPr lang="de-DE" sz="1600" b="0" i="1" strike="noStrike" spc="-1" dirty="0">
                <a:latin typeface="Arial"/>
              </a:rPr>
              <a:t> </a:t>
            </a:r>
            <a:r>
              <a:rPr lang="de-DE" sz="1600" b="0" strike="noStrike" spc="-1" dirty="0">
                <a:latin typeface="Arial"/>
              </a:rPr>
              <a:t>(RSA) </a:t>
            </a:r>
            <a:r>
              <a:rPr lang="de-DE" sz="1600" b="0" strike="noStrike" spc="-1" dirty="0" err="1">
                <a:latin typeface="Arial"/>
              </a:rPr>
              <a:t>uses</a:t>
            </a:r>
            <a:r>
              <a:rPr lang="de-DE" sz="1600" b="0" strike="noStrike" spc="-1" dirty="0">
                <a:latin typeface="Arial"/>
              </a:rPr>
              <a:t> ‚</a:t>
            </a:r>
            <a:r>
              <a:rPr lang="de-DE" sz="1600" b="0" strike="noStrike" spc="-1" dirty="0" err="1">
                <a:latin typeface="Arial"/>
              </a:rPr>
              <a:t>monitor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target</a:t>
            </a:r>
            <a:r>
              <a:rPr lang="de-DE" sz="1600" b="0" strike="noStrike" spc="-1" dirty="0" smtClean="0">
                <a:latin typeface="Arial"/>
              </a:rPr>
              <a:t>‘ </a:t>
            </a:r>
            <a:r>
              <a:rPr lang="de-DE" sz="1600" b="0" strike="noStrike" spc="-1" dirty="0" err="1" smtClean="0">
                <a:latin typeface="Arial"/>
              </a:rPr>
              <a:t>to</a:t>
            </a:r>
            <a:r>
              <a:rPr lang="de-DE" sz="1600" b="0" strike="noStrike" spc="-1" dirty="0" smtClean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correct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for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 smtClean="0">
                <a:latin typeface="Arial"/>
              </a:rPr>
              <a:t>nonresonant</a:t>
            </a:r>
            <a:r>
              <a:rPr lang="de-DE" sz="1600" b="0" strike="noStrike" spc="-1" dirty="0" smtClean="0">
                <a:latin typeface="Arial"/>
              </a:rPr>
              <a:t> </a:t>
            </a:r>
            <a:r>
              <a:rPr lang="de-DE" sz="1600" b="0" strike="noStrike" spc="-1" dirty="0" err="1" smtClean="0">
                <a:latin typeface="Arial"/>
              </a:rPr>
              <a:t>absorption</a:t>
            </a:r>
            <a:r>
              <a:rPr lang="de-DE" sz="1600" b="0" strike="noStrike" spc="-1" dirty="0" smtClean="0">
                <a:latin typeface="Arial"/>
              </a:rPr>
              <a:t> </a:t>
            </a:r>
            <a:r>
              <a:rPr lang="de-DE" sz="1600" b="0" strike="noStrike" spc="-1" dirty="0">
                <a:latin typeface="Arial"/>
              </a:rPr>
              <a:t>in </a:t>
            </a:r>
            <a:r>
              <a:rPr lang="de-DE" sz="1600" b="0" strike="noStrike" spc="-1" dirty="0" err="1">
                <a:latin typeface="Arial"/>
              </a:rPr>
              <a:t>the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 smtClean="0">
                <a:latin typeface="Arial"/>
              </a:rPr>
              <a:t>absorber</a:t>
            </a:r>
            <a:r>
              <a:rPr lang="de-DE" sz="1600" b="0" strike="noStrike" spc="-1" dirty="0" smtClean="0">
                <a:latin typeface="Arial"/>
              </a:rPr>
              <a:t>    </a:t>
            </a:r>
            <a:r>
              <a:rPr lang="de-DE" sz="1600" b="0" strike="noStrike" spc="-1" dirty="0" err="1" smtClean="0">
                <a:latin typeface="Arial"/>
              </a:rPr>
              <a:t>target</a:t>
            </a:r>
            <a:endParaRPr lang="de-DE" sz="1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endParaRPr lang="de-DE" sz="1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endParaRPr lang="de-DE" sz="1600" b="0" strike="noStrike" spc="-1" dirty="0">
              <a:latin typeface="Arial"/>
            </a:endParaRPr>
          </a:p>
          <a:p>
            <a:pPr marL="285750" indent="-285750"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de-DE" sz="1600" b="0" strike="noStrike" spc="-1" dirty="0">
                <a:latin typeface="Arial"/>
              </a:rPr>
              <a:t>High </a:t>
            </a:r>
            <a:r>
              <a:rPr lang="de-DE" sz="1600" b="0" strike="noStrike" spc="-1" dirty="0" err="1">
                <a:latin typeface="Arial"/>
              </a:rPr>
              <a:t>degree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of</a:t>
            </a:r>
            <a:r>
              <a:rPr lang="de-DE" sz="1600" b="0" strike="noStrike" spc="-1" dirty="0">
                <a:latin typeface="Arial"/>
              </a:rPr>
              <a:t> model-</a:t>
            </a:r>
            <a:r>
              <a:rPr lang="de-DE" sz="1600" b="0" strike="noStrike" spc="-1" dirty="0" err="1">
                <a:latin typeface="Arial"/>
              </a:rPr>
              <a:t>independence</a:t>
            </a:r>
            <a:endParaRPr lang="de-DE" sz="1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endParaRPr lang="de-DE" sz="1600" b="0" strike="noStrike" spc="-1" dirty="0">
              <a:latin typeface="Arial"/>
            </a:endParaRPr>
          </a:p>
        </p:txBody>
      </p:sp>
      <p:sp>
        <p:nvSpPr>
          <p:cNvPr id="11" name="TextShape 4"/>
          <p:cNvSpPr txBox="1"/>
          <p:nvPr/>
        </p:nvSpPr>
        <p:spPr>
          <a:xfrm>
            <a:off x="6516216" y="2492896"/>
            <a:ext cx="2680200" cy="207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000" b="0" strike="noStrike" spc="-1" dirty="0">
                <a:latin typeface="Arial"/>
              </a:rPr>
              <a:t>F.R. Metzger, </a:t>
            </a:r>
            <a:r>
              <a:rPr lang="de-DE" sz="1000" b="0" strike="noStrike" spc="-1" dirty="0" err="1">
                <a:latin typeface="Arial"/>
              </a:rPr>
              <a:t>Prog</a:t>
            </a:r>
            <a:r>
              <a:rPr lang="de-DE" sz="1000" b="0" strike="noStrike" spc="-1" dirty="0">
                <a:latin typeface="Arial"/>
              </a:rPr>
              <a:t>. </a:t>
            </a:r>
            <a:r>
              <a:rPr lang="de-DE" sz="1000" b="0" strike="noStrike" spc="-1" dirty="0" err="1">
                <a:latin typeface="Arial"/>
              </a:rPr>
              <a:t>Nucl</a:t>
            </a:r>
            <a:r>
              <a:rPr lang="de-DE" sz="1000" b="0" strike="noStrike" spc="-1" dirty="0">
                <a:latin typeface="Arial"/>
              </a:rPr>
              <a:t>. Phys. </a:t>
            </a:r>
            <a:r>
              <a:rPr lang="de-DE" sz="1000" b="1" strike="noStrike" spc="-1" dirty="0">
                <a:latin typeface="Arial"/>
              </a:rPr>
              <a:t>7</a:t>
            </a:r>
            <a:r>
              <a:rPr lang="de-DE" sz="1000" b="0" strike="noStrike" spc="-1" dirty="0">
                <a:latin typeface="Arial"/>
              </a:rPr>
              <a:t> (1959)</a:t>
            </a:r>
          </a:p>
        </p:txBody>
      </p:sp>
      <p:sp>
        <p:nvSpPr>
          <p:cNvPr id="12" name="TextShape 5"/>
          <p:cNvSpPr txBox="1"/>
          <p:nvPr/>
        </p:nvSpPr>
        <p:spPr>
          <a:xfrm>
            <a:off x="6516216" y="4158587"/>
            <a:ext cx="2680200" cy="325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000" b="0" strike="noStrike" spc="-1" dirty="0">
                <a:latin typeface="Arial"/>
              </a:rPr>
              <a:t>C. </a:t>
            </a:r>
            <a:r>
              <a:rPr lang="de-DE" sz="1000" b="0" strike="noStrike" spc="-1" dirty="0" err="1">
                <a:latin typeface="Arial"/>
              </a:rPr>
              <a:t>Romig</a:t>
            </a:r>
            <a:r>
              <a:rPr lang="de-DE" sz="1000" b="0" strike="noStrike" spc="-1" dirty="0">
                <a:latin typeface="Arial"/>
              </a:rPr>
              <a:t> </a:t>
            </a:r>
            <a:r>
              <a:rPr lang="de-DE" sz="1000" b="0" i="1" strike="noStrike" spc="-1" dirty="0">
                <a:latin typeface="Arial"/>
              </a:rPr>
              <a:t>et al.</a:t>
            </a:r>
            <a:r>
              <a:rPr lang="de-DE" sz="1000" b="0" strike="noStrike" spc="-1" dirty="0">
                <a:latin typeface="Arial"/>
              </a:rPr>
              <a:t>, Phys. </a:t>
            </a:r>
            <a:r>
              <a:rPr lang="de-DE" sz="1000" b="0" strike="noStrike" spc="-1" dirty="0" err="1">
                <a:latin typeface="Arial"/>
              </a:rPr>
              <a:t>Lett</a:t>
            </a:r>
            <a:r>
              <a:rPr lang="de-DE" sz="1000" b="0" strike="noStrike" spc="-1" dirty="0">
                <a:latin typeface="Arial"/>
              </a:rPr>
              <a:t>. B 744 (2015)</a:t>
            </a:r>
          </a:p>
          <a:p>
            <a:r>
              <a:rPr lang="de-DE" sz="1000" b="0" strike="noStrike" spc="-1" dirty="0">
                <a:latin typeface="Arial"/>
              </a:rPr>
              <a:t>C. </a:t>
            </a:r>
            <a:r>
              <a:rPr lang="de-DE" sz="1000" b="0" strike="noStrike" spc="-1" dirty="0" err="1">
                <a:latin typeface="Arial"/>
              </a:rPr>
              <a:t>Romig</a:t>
            </a:r>
            <a:r>
              <a:rPr lang="de-DE" sz="1000" b="0" strike="noStrike" spc="-1" dirty="0">
                <a:latin typeface="Arial"/>
              </a:rPr>
              <a:t>, </a:t>
            </a:r>
            <a:r>
              <a:rPr lang="de-DE" sz="1000" b="0" strike="noStrike" spc="-1" dirty="0" err="1">
                <a:latin typeface="Arial"/>
              </a:rPr>
              <a:t>dissertation</a:t>
            </a:r>
            <a:r>
              <a:rPr lang="de-DE" sz="1000" b="0" strike="noStrike" spc="-1" dirty="0">
                <a:latin typeface="Arial"/>
              </a:rPr>
              <a:t>, TU Darmstadt (2015)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173000" y="6416620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U. Gayer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1784253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rafik 152"/>
          <p:cNvPicPr/>
          <p:nvPr/>
        </p:nvPicPr>
        <p:blipFill>
          <a:blip r:embed="rId2"/>
          <a:stretch/>
        </p:blipFill>
        <p:spPr>
          <a:xfrm>
            <a:off x="4608000" y="3312000"/>
            <a:ext cx="4021560" cy="3016080"/>
          </a:xfrm>
          <a:prstGeom prst="rect">
            <a:avLst/>
          </a:prstGeom>
          <a:ln>
            <a:noFill/>
          </a:ln>
        </p:spPr>
      </p:pic>
      <p:sp>
        <p:nvSpPr>
          <p:cNvPr id="154" name="TextShape 1"/>
          <p:cNvSpPr txBox="1"/>
          <p:nvPr/>
        </p:nvSpPr>
        <p:spPr>
          <a:xfrm>
            <a:off x="252000" y="534600"/>
            <a:ext cx="6642000" cy="916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2400" b="0" strike="noStrike" spc="-1" baseline="30000" dirty="0">
                <a:latin typeface="Arial"/>
              </a:rPr>
              <a:t>6</a:t>
            </a:r>
            <a:r>
              <a:rPr lang="de-DE" sz="2400" b="0" strike="noStrike" spc="-1" dirty="0">
                <a:latin typeface="Arial"/>
              </a:rPr>
              <a:t>Li, 0+ </a:t>
            </a:r>
            <a:r>
              <a:rPr lang="de-DE" sz="2400" b="0" strike="noStrike" spc="-1" dirty="0" err="1">
                <a:latin typeface="Arial"/>
              </a:rPr>
              <a:t>state</a:t>
            </a:r>
            <a:r>
              <a:rPr lang="de-DE" sz="2400" b="0" strike="noStrike" spc="-1" dirty="0">
                <a:latin typeface="Arial"/>
              </a:rPr>
              <a:t> @ 3.562 </a:t>
            </a:r>
            <a:r>
              <a:rPr lang="de-DE" sz="2400" b="0" strike="noStrike" spc="-1" dirty="0" err="1">
                <a:latin typeface="Arial"/>
              </a:rPr>
              <a:t>MeV</a:t>
            </a:r>
            <a:r>
              <a:rPr lang="de-DE" sz="2400" b="0" strike="noStrike" spc="-1" dirty="0">
                <a:latin typeface="Arial"/>
              </a:rPr>
              <a:t>:</a:t>
            </a:r>
            <a:r>
              <a:rPr dirty="0"/>
              <a:t/>
            </a:r>
            <a:br>
              <a:rPr dirty="0"/>
            </a:br>
            <a:r>
              <a:rPr lang="de-DE" sz="2400" b="0" strike="noStrike" spc="-1" dirty="0" err="1">
                <a:latin typeface="Arial"/>
              </a:rPr>
              <a:t>Results</a:t>
            </a:r>
            <a:r>
              <a:rPr lang="de-DE" sz="2400" b="0" strike="noStrike" spc="-1" dirty="0">
                <a:latin typeface="Arial"/>
              </a:rPr>
              <a:t> </a:t>
            </a:r>
            <a:r>
              <a:rPr lang="de-DE" sz="2400" b="0" strike="noStrike" spc="-1" dirty="0" err="1">
                <a:latin typeface="Arial"/>
              </a:rPr>
              <a:t>for</a:t>
            </a:r>
            <a:r>
              <a:rPr lang="de-DE" sz="2400" b="0" strike="noStrike" spc="-1" dirty="0">
                <a:latin typeface="Arial"/>
              </a:rPr>
              <a:t> </a:t>
            </a:r>
            <a:r>
              <a:rPr lang="de-DE" sz="2400" b="0" strike="noStrike" spc="-1" dirty="0" err="1">
                <a:latin typeface="Arial"/>
              </a:rPr>
              <a:t>the</a:t>
            </a:r>
            <a:r>
              <a:rPr lang="de-DE" sz="2400" b="0" strike="noStrike" spc="-1" dirty="0">
                <a:latin typeface="Arial"/>
              </a:rPr>
              <a:t> M1 </a:t>
            </a:r>
            <a:r>
              <a:rPr lang="de-DE" sz="2400" b="0" strike="noStrike" spc="-1" dirty="0" err="1">
                <a:latin typeface="Arial"/>
              </a:rPr>
              <a:t>reduced</a:t>
            </a:r>
            <a:r>
              <a:rPr lang="de-DE" sz="2400" b="0" strike="noStrike" spc="-1" dirty="0">
                <a:latin typeface="Arial"/>
              </a:rPr>
              <a:t> </a:t>
            </a:r>
            <a:r>
              <a:rPr lang="de-DE" sz="2400" b="0" strike="noStrike" spc="-1" dirty="0" err="1">
                <a:latin typeface="Arial"/>
              </a:rPr>
              <a:t>transition</a:t>
            </a:r>
            <a:r>
              <a:rPr lang="de-DE" sz="2400" b="0" strike="noStrike" spc="-1" dirty="0">
                <a:latin typeface="Arial"/>
              </a:rPr>
              <a:t> </a:t>
            </a:r>
            <a:r>
              <a:rPr lang="de-DE" sz="2400" b="0" strike="noStrike" spc="-1" dirty="0" err="1">
                <a:latin typeface="Arial"/>
              </a:rPr>
              <a:t>strength</a:t>
            </a:r>
            <a:endParaRPr lang="de-DE" sz="2400" b="0" strike="noStrike" spc="-1" dirty="0">
              <a:latin typeface="Arial"/>
            </a:endParaRPr>
          </a:p>
        </p:txBody>
      </p:sp>
      <p:pic>
        <p:nvPicPr>
          <p:cNvPr id="155" name="Grafik 154"/>
          <p:cNvPicPr/>
          <p:nvPr/>
        </p:nvPicPr>
        <p:blipFill>
          <a:blip r:embed="rId3"/>
          <a:srcRect t="7887"/>
          <a:stretch/>
        </p:blipFill>
        <p:spPr>
          <a:xfrm>
            <a:off x="314640" y="1584000"/>
            <a:ext cx="4437360" cy="3064680"/>
          </a:xfrm>
          <a:prstGeom prst="rect">
            <a:avLst/>
          </a:prstGeom>
          <a:ln>
            <a:noFill/>
          </a:ln>
        </p:spPr>
      </p:pic>
      <p:sp>
        <p:nvSpPr>
          <p:cNvPr id="156" name="TextShape 2"/>
          <p:cNvSpPr txBox="1"/>
          <p:nvPr/>
        </p:nvSpPr>
        <p:spPr>
          <a:xfrm>
            <a:off x="108000" y="4608000"/>
            <a:ext cx="4536000" cy="853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1600" b="0" strike="noStrike" spc="-1" dirty="0" err="1">
                <a:latin typeface="Arial"/>
              </a:rPr>
              <a:t>Calculation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of</a:t>
            </a:r>
            <a:r>
              <a:rPr lang="de-DE" sz="1600" b="0" strike="noStrike" spc="-1" dirty="0">
                <a:latin typeface="Arial"/>
              </a:rPr>
              <a:t> Doppler-</a:t>
            </a:r>
            <a:r>
              <a:rPr lang="de-DE" sz="1600" b="0" strike="noStrike" spc="-1" dirty="0" err="1">
                <a:latin typeface="Arial"/>
              </a:rPr>
              <a:t>broadened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 smtClean="0">
                <a:latin typeface="Arial"/>
              </a:rPr>
              <a:t>level</a:t>
            </a:r>
            <a:r>
              <a:rPr lang="de-DE" sz="1600" spc="-1" dirty="0">
                <a:latin typeface="Arial"/>
              </a:rPr>
              <a:t> </a:t>
            </a:r>
            <a:r>
              <a:rPr lang="de-DE" sz="1600" b="0" strike="noStrike" spc="-1" dirty="0" err="1" smtClean="0">
                <a:latin typeface="Arial"/>
              </a:rPr>
              <a:t>width</a:t>
            </a:r>
            <a:r>
              <a:rPr lang="de-DE" sz="1600" b="0" strike="noStrike" spc="-1" dirty="0" smtClean="0">
                <a:latin typeface="Arial"/>
              </a:rPr>
              <a:t> </a:t>
            </a:r>
            <a:r>
              <a:rPr lang="de-DE" sz="1600" b="0" strike="noStrike" spc="-1" dirty="0">
                <a:latin typeface="Arial"/>
              </a:rPr>
              <a:t>in Li</a:t>
            </a:r>
            <a:r>
              <a:rPr lang="de-DE" sz="1600" b="0" strike="noStrike" spc="-1" baseline="-25000" dirty="0">
                <a:latin typeface="Arial"/>
              </a:rPr>
              <a:t>2</a:t>
            </a:r>
            <a:r>
              <a:rPr lang="de-DE" sz="1600" b="0" strike="noStrike" spc="-1" dirty="0">
                <a:latin typeface="Arial"/>
              </a:rPr>
              <a:t>CO</a:t>
            </a:r>
            <a:r>
              <a:rPr lang="de-DE" sz="1600" b="0" strike="noStrike" spc="-1" baseline="-25000" dirty="0">
                <a:latin typeface="Arial"/>
              </a:rPr>
              <a:t>3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compound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introduces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quantifiable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systematic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uncertainty</a:t>
            </a:r>
            <a:endParaRPr lang="de-DE" sz="1600" b="0" strike="noStrike" spc="-1" dirty="0">
              <a:latin typeface="Arial"/>
            </a:endParaRPr>
          </a:p>
        </p:txBody>
      </p:sp>
      <p:sp>
        <p:nvSpPr>
          <p:cNvPr id="157" name="TextShape 3"/>
          <p:cNvSpPr txBox="1"/>
          <p:nvPr/>
        </p:nvSpPr>
        <p:spPr>
          <a:xfrm>
            <a:off x="343352" y="5485480"/>
            <a:ext cx="3917520" cy="207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000" b="0" strike="noStrike" spc="-1" dirty="0">
                <a:latin typeface="Arial"/>
              </a:rPr>
              <a:t>K. Albe, J. Rohrer, Fachgebiet Materialmodellierung, TU Darmstadt</a:t>
            </a:r>
          </a:p>
        </p:txBody>
      </p:sp>
      <p:sp>
        <p:nvSpPr>
          <p:cNvPr id="158" name="TextShape 4"/>
          <p:cNvSpPr txBox="1"/>
          <p:nvPr/>
        </p:nvSpPr>
        <p:spPr>
          <a:xfrm>
            <a:off x="4572000" y="1568880"/>
            <a:ext cx="4320480" cy="1919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spcAft>
                <a:spcPts val="600"/>
              </a:spcAft>
            </a:pPr>
            <a:r>
              <a:rPr lang="de-DE" sz="1600" b="0" strike="noStrike" spc="-1" dirty="0" err="1">
                <a:latin typeface="Arial"/>
              </a:rPr>
              <a:t>Result</a:t>
            </a:r>
            <a:r>
              <a:rPr lang="de-DE" sz="1600" b="0" strike="noStrike" spc="-1" dirty="0" smtClean="0">
                <a:latin typeface="Arial"/>
              </a:rPr>
              <a:t>:</a:t>
            </a:r>
            <a:endParaRPr lang="de-DE" sz="1600" b="0" strike="noStrike" spc="-1" dirty="0">
              <a:latin typeface="Arial"/>
            </a:endParaRPr>
          </a:p>
          <a:p>
            <a:r>
              <a:rPr lang="de-DE" sz="1600" b="1" strike="noStrike" spc="-1" dirty="0">
                <a:latin typeface="Arial"/>
              </a:rPr>
              <a:t>B(M1; </a:t>
            </a:r>
            <a:r>
              <a:rPr lang="de-DE" sz="1600" b="1" strike="noStrike" spc="-1" dirty="0" smtClean="0">
                <a:latin typeface="Arial"/>
              </a:rPr>
              <a:t>0</a:t>
            </a:r>
            <a:r>
              <a:rPr lang="de-DE" sz="1600" b="1" strike="noStrike" spc="-1" baseline="30000" dirty="0" smtClean="0">
                <a:latin typeface="Arial"/>
              </a:rPr>
              <a:t>+ </a:t>
            </a:r>
            <a:r>
              <a:rPr lang="de-DE" sz="1600" b="1" spc="-1" dirty="0" smtClean="0">
                <a:latin typeface="Arial"/>
                <a:sym typeface="Symbol" panose="05050102010706020507" pitchFamily="18" charset="2"/>
              </a:rPr>
              <a:t></a:t>
            </a:r>
            <a:r>
              <a:rPr lang="de-DE" sz="1600" b="1" strike="noStrike" spc="-1" dirty="0" smtClean="0">
                <a:latin typeface="Arial"/>
              </a:rPr>
              <a:t> </a:t>
            </a:r>
            <a:r>
              <a:rPr lang="de-DE" sz="1600" b="1" strike="noStrike" spc="-1" dirty="0">
                <a:latin typeface="Arial"/>
              </a:rPr>
              <a:t>1</a:t>
            </a:r>
            <a:r>
              <a:rPr lang="de-DE" sz="1600" b="1" strike="noStrike" spc="-1" baseline="30000" dirty="0">
                <a:latin typeface="Arial"/>
              </a:rPr>
              <a:t>+</a:t>
            </a:r>
            <a:r>
              <a:rPr lang="de-DE" sz="1600" b="1" strike="noStrike" spc="-1" dirty="0">
                <a:latin typeface="Arial"/>
              </a:rPr>
              <a:t>) = </a:t>
            </a:r>
            <a:endParaRPr lang="de-DE" sz="1600" b="0" strike="noStrike" spc="-1" dirty="0"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de-DE" sz="1600" b="1" strike="noStrike" spc="-1" dirty="0">
                <a:latin typeface="Arial"/>
              </a:rPr>
              <a:t>	15.6 ± 0.18(stat.) ± 0.22(syst.) </a:t>
            </a:r>
            <a:r>
              <a:rPr lang="de-DE" sz="1600" b="1" strike="noStrike" spc="-1" dirty="0" smtClean="0">
                <a:latin typeface="Arial"/>
              </a:rPr>
              <a:t>μ</a:t>
            </a:r>
            <a:r>
              <a:rPr lang="de-DE" sz="1600" b="1" strike="noStrike" spc="-1" baseline="-25000" dirty="0" smtClean="0">
                <a:latin typeface="Arial"/>
              </a:rPr>
              <a:t>N</a:t>
            </a:r>
            <a:r>
              <a:rPr lang="de-DE" sz="1600" b="1" strike="noStrike" spc="-1" baseline="30000" dirty="0" smtClean="0">
                <a:latin typeface="Arial"/>
              </a:rPr>
              <a:t>2</a:t>
            </a:r>
            <a:endParaRPr lang="de-DE" sz="1600" b="0" strike="noStrike" spc="-1" dirty="0">
              <a:latin typeface="Arial"/>
            </a:endParaRPr>
          </a:p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1600" b="0" strike="noStrike" spc="-1" dirty="0">
                <a:latin typeface="Arial"/>
              </a:rPr>
              <a:t>First </a:t>
            </a:r>
            <a:r>
              <a:rPr lang="de-DE" sz="1600" b="0" strike="noStrike" spc="-1" dirty="0" err="1">
                <a:latin typeface="Arial"/>
              </a:rPr>
              <a:t>measurement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of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this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quantity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with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controlled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systematic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uncertainty</a:t>
            </a:r>
            <a:endParaRPr lang="de-DE" sz="1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1600" b="0" strike="noStrike" spc="-1" dirty="0" err="1">
                <a:latin typeface="Arial"/>
              </a:rPr>
              <a:t>Confirms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predictions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of</a:t>
            </a:r>
            <a:r>
              <a:rPr lang="de-DE" sz="1600" b="0" strike="noStrike" spc="-1" dirty="0">
                <a:latin typeface="Arial"/>
              </a:rPr>
              <a:t> ab-</a:t>
            </a:r>
            <a:r>
              <a:rPr lang="de-DE" sz="1600" b="0" strike="noStrike" spc="-1" dirty="0" err="1">
                <a:latin typeface="Arial"/>
              </a:rPr>
              <a:t>initio</a:t>
            </a:r>
            <a:r>
              <a:rPr lang="de-DE" sz="1600" b="0" strike="noStrike" spc="-1" dirty="0">
                <a:latin typeface="Arial"/>
              </a:rPr>
              <a:t> </a:t>
            </a:r>
            <a:r>
              <a:rPr lang="de-DE" sz="1600" b="0" strike="noStrike" spc="-1" dirty="0" err="1">
                <a:latin typeface="Arial"/>
              </a:rPr>
              <a:t>theory</a:t>
            </a:r>
            <a:endParaRPr lang="de-DE" sz="1600" b="0" strike="noStrike" spc="-1" dirty="0">
              <a:latin typeface="Arial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173000" y="6416620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U. Gayer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0016044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2,4409"/>
  <p:tag name="ORIGINALWIDTH" val="1873,266"/>
  <p:tag name="LATEXADDIN" val="\documentclass{article}&#10;\usepackage{amsmath}&#10;\usepackage{color}&#10;\usepackage[dvipsnames]{xcolor}&#10;\pagestyle{empty}&#10;&#10;\begin{document}&#10;\begin{eqnarray}&#10;\delta \nu _{\mathrm{FS}}^{AA^{\prime}} &#10;&amp;=&amp; &#10;\textcolor{Brown}{&#10;F_{\mathrm{i}\rightarrow \mathrm{f}}&#10;} &#10;\left(&#10;\textcolor{Red}{&#10;\left\langle r_{\mathrm{c}}^{2}\right\rangle^{A^{\prime }}&#10;} &#10;-&#10;\textcolor{Blue}{&#10;\left\langle r_{\mathrm{c}}^{2}\right\rangle^{A}&#10;}&#10;\right) &#10;\nonumber \\  &#10;&amp;=&amp; &#10;\textcolor{Brown}{&#10;F_{\mathrm{i}\rightarrow \mathrm{f}}&#10;} &#10;\, &#10;\textcolor{Magenta}{&#10;\,\,\, \delta \left\langle r_{\mathrm{c}}^{2}\right\rangle&#10;^{AA^{\prime }}&#10;}. &#10;\nonumber  &#10;\end{eqnarray}&#10;&#10;\end{document}"/>
  <p:tag name="IGUANATEXSIZE" val="20"/>
  <p:tag name="IGUANATEXCURSOR" val="531"/>
  <p:tag name="TRANSPARENCY" val="Wahr"/>
  <p:tag name="FILENAME" val=""/>
  <p:tag name="LATEXENGINEID" val="0"/>
  <p:tag name="TEMPFOLDER" val="c:\temp\"/>
  <p:tag name="LATEXFORMHEIGHT" val="312"/>
  <p:tag name="LATEXFORMWIDTH" val="530,25"/>
  <p:tag name="LATEXFORMWRAP" val="Wahr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,9632"/>
  <p:tag name="ORIGINALWIDTH" val="2008,999"/>
  <p:tag name="LATEXADDIN" val="\documentclass{article}&#10;\usepackage{amsmath}&#10;\usepackage{color}&#10;\usepackage[dvipsnames]{xcolor}&#10;\pagestyle{empty}&#10;\begin{document}&#10;\begin{eqnarray}&#10;\delta \nu _{\mathrm{FS}} &amp;=&amp; &#10;\textcolor{Brown}{&#10;-\frac{Ze^{2}}{6\varepsilon _{0}}%&#10;\Delta \left\vert \Psi _{\mathrm{e}}(0)\right\vert_{\mathrm{i}\rightarrow \mathrm{f}}^{2}&#10;} &#10;\, \times \,&#10;\textcolor{Blue}{&#10;\left\langle r_{\mathrm{c}}^{2}\right&#10;\rangle&#10;} &#10;\nonumber &#10;\end{eqnarray}&#10;&#10;\end{document}"/>
  <p:tag name="IGUANATEXSIZE" val="20"/>
  <p:tag name="IGUANATEXCURSOR" val="329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,7154"/>
  <p:tag name="ORIGINALWIDTH" val="1140,607"/>
  <p:tag name="LATEXADDIN" val="\documentclass{article}&#10;\usepackage{amsmath}&#10;\usepackage{color}&#10;\usepackage[dvipsnames]{xcolor}&#10;\pagestyle{empty}&#10;\begin{document}&#10;\begin{equation}&#10;\textcolor{Blue}{&#10;\left\langle r_{\mathrm{c}}^{2}\right\rangle &#10;= \int \varrho_\mathrm{c}(\vec{r}) \, r^2 \, \mathrm{d}^3r\nonumber&#10;}&#10;\end{equation}&#10;&#10;\end{document}"/>
  <p:tag name="IGUANATEXSIZE" val="20"/>
  <p:tag name="IGUANATEXCURSOR" val="281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,4807"/>
  <p:tag name="ORIGINALWIDTH" val="707,9115"/>
  <p:tag name="LATEXADDIN" val="\documentclass{article}&#10;\usepackage{amsmath}&#10;\usepackage{color}&#10;\usepackage[dvipsnames]{xcolor}&#10;\pagestyle{empty}&#10;\begin{document}&#10;\begin{eqnarray}&#10;&amp;=&amp; \textcolor{Brown}{&#10;F_{\mathrm{i}\rightarrow \mathrm{f}} \, &#10;}&#10;\textcolor{Blue}{&#10;\left\langle r_{\mathrm{c}}^{2}\right \rangle &#10;}&#10;\nonumber &#10;\end{eqnarray}&#10;&#10;\end{document}"/>
  <p:tag name="IGUANATEXSIZE" val="20"/>
  <p:tag name="IGUANATEXCURSOR" val="148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heme/theme1.xml><?xml version="1.0" encoding="utf-8"?>
<a:theme xmlns:a="http://schemas.openxmlformats.org/drawingml/2006/main" name="Präsentationsvorlage_BWL9">
  <a:themeElements>
    <a:clrScheme name="v1_TUD_Präsentation_r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Präsentationsvorlage_BWL9</Template>
  <TotalTime>0</TotalTime>
  <Words>1515</Words>
  <Application>Microsoft Office PowerPoint</Application>
  <PresentationFormat>Bildschirmpräsentation (4:3)</PresentationFormat>
  <Paragraphs>236</Paragraphs>
  <Slides>28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9" baseType="lpstr">
      <vt:lpstr>Microsoft YaHei</vt:lpstr>
      <vt:lpstr>Arial</vt:lpstr>
      <vt:lpstr>Bitstream Charter</vt:lpstr>
      <vt:lpstr>Cambria Math</vt:lpstr>
      <vt:lpstr>Charter</vt:lpstr>
      <vt:lpstr>Comic Sans MS</vt:lpstr>
      <vt:lpstr>Stafford</vt:lpstr>
      <vt:lpstr>Symbol</vt:lpstr>
      <vt:lpstr>Tahoma</vt:lpstr>
      <vt:lpstr>Wingdings</vt:lpstr>
      <vt:lpstr>Präsentationsvorlage_BWL9</vt:lpstr>
      <vt:lpstr>Report on A01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ab initio calculation of 4He</vt:lpstr>
      <vt:lpstr>Requirements on Target Chamber</vt:lpstr>
      <vt:lpstr>Target test at QClam</vt:lpstr>
      <vt:lpstr>Commissioning Beamtime Fall 2018</vt:lpstr>
      <vt:lpstr>Control of Target Thickness</vt:lpstr>
      <vt:lpstr>Charge Radius of 8B: Original Idea</vt:lpstr>
      <vt:lpstr>Charge Radius of 8B: New Approach</vt:lpstr>
      <vt:lpstr>Test Experiment at TU Darmstadt with 10,11B</vt:lpstr>
      <vt:lpstr>Giersch Excellence Award  awarded to Bernhard Maaß</vt:lpstr>
      <vt:lpstr>Progress in 8B Production and Preparation</vt:lpstr>
      <vt:lpstr>Setup Collinear Beamline at Argonne</vt:lpstr>
      <vt:lpstr>Into the Future: All-optical Charge Radii </vt:lpstr>
      <vt:lpstr>Into the Future: Theory &amp; Setup</vt:lpstr>
      <vt:lpstr>Spectroscopy – Proof of Principle</vt:lpstr>
      <vt:lpstr>A01: Publications </vt:lpstr>
      <vt:lpstr>PowerPoint-Präsentation</vt:lpstr>
      <vt:lpstr>A03: Talks</vt:lpstr>
      <vt:lpstr>A03: Press Releases</vt:lpstr>
      <vt:lpstr>Setup: Laser System and Frequency Stabilization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Moritz Lohse</dc:creator>
  <cp:lastModifiedBy>wnoerters</cp:lastModifiedBy>
  <cp:revision>107</cp:revision>
  <dcterms:created xsi:type="dcterms:W3CDTF">2009-12-23T09:42:49Z</dcterms:created>
  <dcterms:modified xsi:type="dcterms:W3CDTF">2019-03-27T07:03:26Z</dcterms:modified>
</cp:coreProperties>
</file>