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40" r:id="rId2"/>
    <p:sldId id="338" r:id="rId3"/>
    <p:sldId id="321" r:id="rId4"/>
    <p:sldId id="343" r:id="rId5"/>
    <p:sldId id="345" r:id="rId6"/>
    <p:sldId id="328" r:id="rId7"/>
    <p:sldId id="336" r:id="rId8"/>
    <p:sldId id="346" r:id="rId9"/>
    <p:sldId id="322" r:id="rId10"/>
    <p:sldId id="316" r:id="rId11"/>
    <p:sldId id="323" r:id="rId12"/>
    <p:sldId id="330" r:id="rId13"/>
    <p:sldId id="325" r:id="rId14"/>
    <p:sldId id="314" r:id="rId15"/>
    <p:sldId id="298" r:id="rId16"/>
    <p:sldId id="326" r:id="rId17"/>
    <p:sldId id="320" r:id="rId18"/>
    <p:sldId id="331" r:id="rId19"/>
    <p:sldId id="332" r:id="rId20"/>
    <p:sldId id="288" r:id="rId21"/>
    <p:sldId id="315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4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DF82"/>
    <a:srgbClr val="F2EA82"/>
    <a:srgbClr val="6E695E"/>
    <a:srgbClr val="807B6E"/>
    <a:srgbClr val="846A6A"/>
    <a:srgbClr val="BDADAD"/>
    <a:srgbClr val="898989"/>
    <a:srgbClr val="B90F22"/>
    <a:srgbClr val="FFFFFF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374" autoAdjust="0"/>
  </p:normalViewPr>
  <p:slideViewPr>
    <p:cSldViewPr showGuides="1">
      <p:cViewPr>
        <p:scale>
          <a:sx n="100" d="100"/>
          <a:sy n="100" d="100"/>
        </p:scale>
        <p:origin x="144" y="-51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140" d="100"/>
          <a:sy n="140" d="100"/>
        </p:scale>
        <p:origin x="3596" y="108"/>
      </p:cViewPr>
      <p:guideLst/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6008045744526081E-2"/>
          <c:y val="0.10095330282496302"/>
          <c:w val="0.77971928221054099"/>
          <c:h val="0.8193452546815487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Tabelle1!$B$2</c:f>
              <c:strCache>
                <c:ptCount val="1"/>
                <c:pt idx="0">
                  <c:v>Grundfinanzierung durch die TU Darmstadt 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Tabelle1!$A$3:$A$12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Tabelle1!$B$3:$B$12</c:f>
              <c:numCache>
                <c:formatCode>#,##0.0_ ;\-#,##0.0\ </c:formatCode>
                <c:ptCount val="10"/>
                <c:pt idx="0">
                  <c:v>12.8</c:v>
                </c:pt>
                <c:pt idx="1">
                  <c:v>12.670999999999999</c:v>
                </c:pt>
                <c:pt idx="2">
                  <c:v>12.864000000000001</c:v>
                </c:pt>
                <c:pt idx="3">
                  <c:v>12.939</c:v>
                </c:pt>
                <c:pt idx="4">
                  <c:v>12.913</c:v>
                </c:pt>
                <c:pt idx="5">
                  <c:v>13.442</c:v>
                </c:pt>
                <c:pt idx="6">
                  <c:v>13.6</c:v>
                </c:pt>
                <c:pt idx="7">
                  <c:v>14.113</c:v>
                </c:pt>
                <c:pt idx="8">
                  <c:v>14.624000000000001</c:v>
                </c:pt>
                <c:pt idx="9">
                  <c:v>15.016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A4-4236-B851-AA890BC59405}"/>
            </c:ext>
          </c:extLst>
        </c:ser>
        <c:ser>
          <c:idx val="1"/>
          <c:order val="1"/>
          <c:tx>
            <c:strRef>
              <c:f>Tabelle1!$C$2</c:f>
              <c:strCache>
                <c:ptCount val="1"/>
                <c:pt idx="0">
                  <c:v>Drittmittel-einnahmen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Tabelle1!$A$3:$A$12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Tabelle1!$C$3:$C$12</c:f>
              <c:numCache>
                <c:formatCode>#,##0.0_ ;\-#,##0.0\ </c:formatCode>
                <c:ptCount val="10"/>
                <c:pt idx="0">
                  <c:v>16.648</c:v>
                </c:pt>
                <c:pt idx="1">
                  <c:v>16.478000000000002</c:v>
                </c:pt>
                <c:pt idx="2">
                  <c:v>17.423999999999999</c:v>
                </c:pt>
                <c:pt idx="3">
                  <c:v>18.457999999999998</c:v>
                </c:pt>
                <c:pt idx="4">
                  <c:v>17.861999999999998</c:v>
                </c:pt>
                <c:pt idx="5">
                  <c:v>16.399999999999999</c:v>
                </c:pt>
                <c:pt idx="6">
                  <c:v>18.600000000000001</c:v>
                </c:pt>
                <c:pt idx="7">
                  <c:v>15.847</c:v>
                </c:pt>
                <c:pt idx="8">
                  <c:v>17.385999999999999</c:v>
                </c:pt>
                <c:pt idx="9">
                  <c:v>21.23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A4-4236-B851-AA890BC594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gapDepth val="110"/>
        <c:shape val="cylinder"/>
        <c:axId val="262362255"/>
        <c:axId val="1"/>
        <c:axId val="0"/>
      </c:bar3DChart>
      <c:catAx>
        <c:axId val="2623622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40"/>
          <c:min val="0"/>
        </c:scaling>
        <c:delete val="0"/>
        <c:axPos val="l"/>
        <c:majorGridlines/>
        <c:numFmt formatCode="#,##0_ ;\-#,##0\ 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262362255"/>
        <c:crosses val="autoZero"/>
        <c:crossBetween val="between"/>
        <c:majorUnit val="5"/>
        <c:minorUnit val="1"/>
      </c:valAx>
    </c:plotArea>
    <c:legend>
      <c:legendPos val="r"/>
      <c:layout>
        <c:manualLayout>
          <c:xMode val="edge"/>
          <c:yMode val="edge"/>
          <c:x val="0.84014709887481598"/>
          <c:y val="0.31978949589927663"/>
          <c:w val="0.1571385885054834"/>
          <c:h val="0.35739285906795681"/>
        </c:manualLayout>
      </c:layout>
      <c:overlay val="0"/>
      <c:txPr>
        <a:bodyPr/>
        <a:lstStyle/>
        <a:p>
          <a:pPr>
            <a:defRPr sz="1400">
              <a:latin typeface="Calibri" panose="020F0502020204030204" pitchFamily="34" charset="0"/>
              <a:cs typeface="Calibri" panose="020F0502020204030204" pitchFamily="34" charset="0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6008045744526081E-2"/>
          <c:y val="0.10095330282496302"/>
          <c:w val="0.90131266008089572"/>
          <c:h val="0.7158821921215256"/>
        </c:manualLayout>
      </c:layout>
      <c:area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etit gesamt</c:v>
                </c:pt>
              </c:strCache>
            </c:strRef>
          </c:tx>
          <c:spPr>
            <a:solidFill>
              <a:srgbClr val="92D050"/>
            </a:solidFill>
          </c:spPr>
          <c:cat>
            <c:strRef>
              <c:f>Tabelle1!$A$2:$A$25</c:f>
              <c:strCache>
                <c:ptCount val="24"/>
                <c:pt idx="0">
                  <c:v>2000/01</c:v>
                </c:pt>
                <c:pt idx="1">
                  <c:v>2001/02</c:v>
                </c:pt>
                <c:pt idx="2">
                  <c:v>2002/03</c:v>
                </c:pt>
                <c:pt idx="3">
                  <c:v>2003/04</c:v>
                </c:pt>
                <c:pt idx="4">
                  <c:v>2004/05</c:v>
                </c:pt>
                <c:pt idx="5">
                  <c:v>2005/06</c:v>
                </c:pt>
                <c:pt idx="6">
                  <c:v>2006/07</c:v>
                </c:pt>
                <c:pt idx="7">
                  <c:v>2007/08</c:v>
                </c:pt>
                <c:pt idx="8">
                  <c:v>2008/09</c:v>
                </c:pt>
                <c:pt idx="9">
                  <c:v>2009/10</c:v>
                </c:pt>
                <c:pt idx="10">
                  <c:v>2010/11</c:v>
                </c:pt>
                <c:pt idx="11">
                  <c:v>2011/12</c:v>
                </c:pt>
                <c:pt idx="12">
                  <c:v>2012/13</c:v>
                </c:pt>
                <c:pt idx="13">
                  <c:v>2013/14</c:v>
                </c:pt>
                <c:pt idx="14">
                  <c:v>2014/15</c:v>
                </c:pt>
                <c:pt idx="15">
                  <c:v>2015/16</c:v>
                </c:pt>
                <c:pt idx="16">
                  <c:v>2016/17</c:v>
                </c:pt>
                <c:pt idx="17">
                  <c:v>2017/18</c:v>
                </c:pt>
                <c:pt idx="18">
                  <c:v>2018/19</c:v>
                </c:pt>
                <c:pt idx="19">
                  <c:v>2019/20</c:v>
                </c:pt>
                <c:pt idx="20">
                  <c:v>2020/21</c:v>
                </c:pt>
                <c:pt idx="21">
                  <c:v>2021/22</c:v>
                </c:pt>
                <c:pt idx="22">
                  <c:v>2022/23</c:v>
                </c:pt>
                <c:pt idx="23">
                  <c:v>2023/24</c:v>
                </c:pt>
              </c:strCache>
            </c:strRef>
          </c:cat>
          <c:val>
            <c:numRef>
              <c:f>Tabelle1!$B$2:$B$25</c:f>
              <c:numCache>
                <c:formatCode>General</c:formatCode>
                <c:ptCount val="24"/>
                <c:pt idx="0">
                  <c:v>1069</c:v>
                </c:pt>
                <c:pt idx="1">
                  <c:v>1002</c:v>
                </c:pt>
                <c:pt idx="2">
                  <c:v>1068</c:v>
                </c:pt>
                <c:pt idx="3">
                  <c:v>1136</c:v>
                </c:pt>
                <c:pt idx="4">
                  <c:v>1110</c:v>
                </c:pt>
                <c:pt idx="5">
                  <c:v>1050</c:v>
                </c:pt>
                <c:pt idx="6">
                  <c:v>1002</c:v>
                </c:pt>
                <c:pt idx="7">
                  <c:v>1481</c:v>
                </c:pt>
                <c:pt idx="8">
                  <c:v>1642</c:v>
                </c:pt>
                <c:pt idx="9">
                  <c:v>1892</c:v>
                </c:pt>
                <c:pt idx="10">
                  <c:v>2072</c:v>
                </c:pt>
                <c:pt idx="11">
                  <c:v>2479</c:v>
                </c:pt>
                <c:pt idx="12">
                  <c:v>2349</c:v>
                </c:pt>
                <c:pt idx="13">
                  <c:v>2081</c:v>
                </c:pt>
                <c:pt idx="14">
                  <c:v>2008</c:v>
                </c:pt>
                <c:pt idx="15">
                  <c:v>1905</c:v>
                </c:pt>
                <c:pt idx="16">
                  <c:v>1874</c:v>
                </c:pt>
                <c:pt idx="17">
                  <c:v>1969</c:v>
                </c:pt>
                <c:pt idx="18">
                  <c:v>2087</c:v>
                </c:pt>
                <c:pt idx="19">
                  <c:v>2011</c:v>
                </c:pt>
                <c:pt idx="20">
                  <c:v>2004</c:v>
                </c:pt>
                <c:pt idx="21">
                  <c:v>1921</c:v>
                </c:pt>
                <c:pt idx="22">
                  <c:v>1916</c:v>
                </c:pt>
                <c:pt idx="23">
                  <c:v>1803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E5-4D05-9F5E-DE2BBCC8BE96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Internationale</c:v>
                </c:pt>
              </c:strCache>
            </c:strRef>
          </c:tx>
          <c:spPr>
            <a:noFill/>
            <a:ln w="57150">
              <a:solidFill>
                <a:srgbClr val="B90F22"/>
              </a:solidFill>
            </a:ln>
          </c:spPr>
          <c:cat>
            <c:strRef>
              <c:f>Tabelle1!$A$2:$A$25</c:f>
              <c:strCache>
                <c:ptCount val="24"/>
                <c:pt idx="0">
                  <c:v>2000/01</c:v>
                </c:pt>
                <c:pt idx="1">
                  <c:v>2001/02</c:v>
                </c:pt>
                <c:pt idx="2">
                  <c:v>2002/03</c:v>
                </c:pt>
                <c:pt idx="3">
                  <c:v>2003/04</c:v>
                </c:pt>
                <c:pt idx="4">
                  <c:v>2004/05</c:v>
                </c:pt>
                <c:pt idx="5">
                  <c:v>2005/06</c:v>
                </c:pt>
                <c:pt idx="6">
                  <c:v>2006/07</c:v>
                </c:pt>
                <c:pt idx="7">
                  <c:v>2007/08</c:v>
                </c:pt>
                <c:pt idx="8">
                  <c:v>2008/09</c:v>
                </c:pt>
                <c:pt idx="9">
                  <c:v>2009/10</c:v>
                </c:pt>
                <c:pt idx="10">
                  <c:v>2010/11</c:v>
                </c:pt>
                <c:pt idx="11">
                  <c:v>2011/12</c:v>
                </c:pt>
                <c:pt idx="12">
                  <c:v>2012/13</c:v>
                </c:pt>
                <c:pt idx="13">
                  <c:v>2013/14</c:v>
                </c:pt>
                <c:pt idx="14">
                  <c:v>2014/15</c:v>
                </c:pt>
                <c:pt idx="15">
                  <c:v>2015/16</c:v>
                </c:pt>
                <c:pt idx="16">
                  <c:v>2016/17</c:v>
                </c:pt>
                <c:pt idx="17">
                  <c:v>2017/18</c:v>
                </c:pt>
                <c:pt idx="18">
                  <c:v>2018/19</c:v>
                </c:pt>
                <c:pt idx="19">
                  <c:v>2019/20</c:v>
                </c:pt>
                <c:pt idx="20">
                  <c:v>2020/21</c:v>
                </c:pt>
                <c:pt idx="21">
                  <c:v>2021/22</c:v>
                </c:pt>
                <c:pt idx="22">
                  <c:v>2022/23</c:v>
                </c:pt>
                <c:pt idx="23">
                  <c:v>2023/24</c:v>
                </c:pt>
              </c:strCache>
            </c:strRef>
          </c:cat>
          <c:val>
            <c:numRef>
              <c:f>Tabelle1!$C$2:$C$25</c:f>
              <c:numCache>
                <c:formatCode>General</c:formatCode>
                <c:ptCount val="24"/>
                <c:pt idx="0">
                  <c:v>280</c:v>
                </c:pt>
                <c:pt idx="1">
                  <c:v>274</c:v>
                </c:pt>
                <c:pt idx="2">
                  <c:v>304</c:v>
                </c:pt>
                <c:pt idx="3">
                  <c:v>357</c:v>
                </c:pt>
                <c:pt idx="4">
                  <c:v>354</c:v>
                </c:pt>
                <c:pt idx="5">
                  <c:v>355</c:v>
                </c:pt>
                <c:pt idx="6">
                  <c:v>358</c:v>
                </c:pt>
                <c:pt idx="7">
                  <c:v>613</c:v>
                </c:pt>
                <c:pt idx="8">
                  <c:v>657</c:v>
                </c:pt>
                <c:pt idx="9">
                  <c:v>740</c:v>
                </c:pt>
                <c:pt idx="10">
                  <c:v>821</c:v>
                </c:pt>
                <c:pt idx="11">
                  <c:v>947</c:v>
                </c:pt>
                <c:pt idx="12">
                  <c:v>918</c:v>
                </c:pt>
                <c:pt idx="13">
                  <c:v>812</c:v>
                </c:pt>
                <c:pt idx="14">
                  <c:v>760</c:v>
                </c:pt>
                <c:pt idx="15">
                  <c:v>718</c:v>
                </c:pt>
                <c:pt idx="16">
                  <c:v>697</c:v>
                </c:pt>
                <c:pt idx="17" formatCode="0">
                  <c:v>663.553</c:v>
                </c:pt>
                <c:pt idx="18" formatCode="0">
                  <c:v>720.01499999999999</c:v>
                </c:pt>
                <c:pt idx="19">
                  <c:v>732</c:v>
                </c:pt>
                <c:pt idx="20">
                  <c:v>739</c:v>
                </c:pt>
                <c:pt idx="21">
                  <c:v>745</c:v>
                </c:pt>
                <c:pt idx="22">
                  <c:v>750</c:v>
                </c:pt>
                <c:pt idx="23">
                  <c:v>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E5-4D05-9F5E-DE2BBCC8BE96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Frauen</c:v>
                </c:pt>
              </c:strCache>
            </c:strRef>
          </c:tx>
          <c:spPr>
            <a:noFill/>
            <a:ln w="57150">
              <a:solidFill>
                <a:srgbClr val="002060"/>
              </a:solidFill>
            </a:ln>
          </c:spPr>
          <c:cat>
            <c:strRef>
              <c:f>Tabelle1!$A$2:$A$25</c:f>
              <c:strCache>
                <c:ptCount val="24"/>
                <c:pt idx="0">
                  <c:v>2000/01</c:v>
                </c:pt>
                <c:pt idx="1">
                  <c:v>2001/02</c:v>
                </c:pt>
                <c:pt idx="2">
                  <c:v>2002/03</c:v>
                </c:pt>
                <c:pt idx="3">
                  <c:v>2003/04</c:v>
                </c:pt>
                <c:pt idx="4">
                  <c:v>2004/05</c:v>
                </c:pt>
                <c:pt idx="5">
                  <c:v>2005/06</c:v>
                </c:pt>
                <c:pt idx="6">
                  <c:v>2006/07</c:v>
                </c:pt>
                <c:pt idx="7">
                  <c:v>2007/08</c:v>
                </c:pt>
                <c:pt idx="8">
                  <c:v>2008/09</c:v>
                </c:pt>
                <c:pt idx="9">
                  <c:v>2009/10</c:v>
                </c:pt>
                <c:pt idx="10">
                  <c:v>2010/11</c:v>
                </c:pt>
                <c:pt idx="11">
                  <c:v>2011/12</c:v>
                </c:pt>
                <c:pt idx="12">
                  <c:v>2012/13</c:v>
                </c:pt>
                <c:pt idx="13">
                  <c:v>2013/14</c:v>
                </c:pt>
                <c:pt idx="14">
                  <c:v>2014/15</c:v>
                </c:pt>
                <c:pt idx="15">
                  <c:v>2015/16</c:v>
                </c:pt>
                <c:pt idx="16">
                  <c:v>2016/17</c:v>
                </c:pt>
                <c:pt idx="17">
                  <c:v>2017/18</c:v>
                </c:pt>
                <c:pt idx="18">
                  <c:v>2018/19</c:v>
                </c:pt>
                <c:pt idx="19">
                  <c:v>2019/20</c:v>
                </c:pt>
                <c:pt idx="20">
                  <c:v>2020/21</c:v>
                </c:pt>
                <c:pt idx="21">
                  <c:v>2021/22</c:v>
                </c:pt>
                <c:pt idx="22">
                  <c:v>2022/23</c:v>
                </c:pt>
                <c:pt idx="23">
                  <c:v>2023/24</c:v>
                </c:pt>
              </c:strCache>
            </c:strRef>
          </c:cat>
          <c:val>
            <c:numRef>
              <c:f>Tabelle1!$D$2:$D$25</c:f>
              <c:numCache>
                <c:formatCode>General</c:formatCode>
                <c:ptCount val="24"/>
                <c:pt idx="0">
                  <c:v>95</c:v>
                </c:pt>
                <c:pt idx="1">
                  <c:v>92</c:v>
                </c:pt>
                <c:pt idx="2">
                  <c:v>99</c:v>
                </c:pt>
                <c:pt idx="3">
                  <c:v>116</c:v>
                </c:pt>
                <c:pt idx="4">
                  <c:v>115</c:v>
                </c:pt>
                <c:pt idx="5">
                  <c:v>113</c:v>
                </c:pt>
                <c:pt idx="6">
                  <c:v>111</c:v>
                </c:pt>
                <c:pt idx="7">
                  <c:v>170</c:v>
                </c:pt>
                <c:pt idx="8">
                  <c:v>177</c:v>
                </c:pt>
                <c:pt idx="9">
                  <c:v>203</c:v>
                </c:pt>
                <c:pt idx="10">
                  <c:v>211</c:v>
                </c:pt>
                <c:pt idx="11">
                  <c:v>248</c:v>
                </c:pt>
                <c:pt idx="12">
                  <c:v>239</c:v>
                </c:pt>
                <c:pt idx="13">
                  <c:v>218</c:v>
                </c:pt>
                <c:pt idx="14">
                  <c:v>213</c:v>
                </c:pt>
                <c:pt idx="15">
                  <c:v>217</c:v>
                </c:pt>
                <c:pt idx="16">
                  <c:v>226</c:v>
                </c:pt>
                <c:pt idx="17" formatCode="0">
                  <c:v>248.09399999999999</c:v>
                </c:pt>
                <c:pt idx="18" formatCode="0">
                  <c:v>377.74700000000001</c:v>
                </c:pt>
                <c:pt idx="19">
                  <c:v>400</c:v>
                </c:pt>
                <c:pt idx="20">
                  <c:v>421</c:v>
                </c:pt>
                <c:pt idx="21">
                  <c:v>493</c:v>
                </c:pt>
                <c:pt idx="22">
                  <c:v>461</c:v>
                </c:pt>
                <c:pt idx="23">
                  <c:v>485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E5-4D05-9F5E-DE2BBCC8BE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2362255"/>
        <c:axId val="1"/>
      </c:areaChart>
      <c:catAx>
        <c:axId val="262362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3000"/>
          <c:min val="0"/>
        </c:scaling>
        <c:delete val="0"/>
        <c:axPos val="l"/>
        <c:majorGridlines/>
        <c:numFmt formatCode="#,##0_ ;\-#,##0\ " sourceLinked="0"/>
        <c:majorTickMark val="out"/>
        <c:minorTickMark val="none"/>
        <c:tickLblPos val="nextTo"/>
        <c:txPr>
          <a:bodyPr/>
          <a:lstStyle/>
          <a:p>
            <a:pPr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262362255"/>
        <c:crosses val="autoZero"/>
        <c:crossBetween val="midCat"/>
        <c:majorUnit val="500"/>
        <c:minorUnit val="100"/>
      </c:valAx>
    </c:plotArea>
    <c:plotVisOnly val="1"/>
    <c:dispBlanksAs val="gap"/>
    <c:showDLblsOverMax val="0"/>
  </c:chart>
  <c:spPr>
    <a:noFill/>
  </c:sp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0.04491</cdr:y>
    </cdr:from>
    <cdr:to>
      <cdr:x>0.0992</cdr:x>
      <cdr:y>0.12428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BB328E17-F546-40D3-926E-CEBE4AF96DAB}"/>
            </a:ext>
          </a:extLst>
        </cdr:cNvPr>
        <cdr:cNvSpPr txBox="1"/>
      </cdr:nvSpPr>
      <cdr:spPr>
        <a:xfrm xmlns:a="http://schemas.openxmlformats.org/drawingml/2006/main">
          <a:off x="0" y="196631"/>
          <a:ext cx="1103993" cy="3475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1400" b="1" dirty="0">
              <a:latin typeface="Calibri" panose="020F0502020204030204" pitchFamily="34" charset="0"/>
              <a:cs typeface="Calibri" panose="020F0502020204030204" pitchFamily="34" charset="0"/>
            </a:rPr>
            <a:t>in </a:t>
          </a:r>
          <a:r>
            <a:rPr lang="de-DE" sz="1400" b="1" dirty="0" err="1">
              <a:latin typeface="Calibri" panose="020F0502020204030204" pitchFamily="34" charset="0"/>
              <a:cs typeface="Calibri" panose="020F0502020204030204" pitchFamily="34" charset="0"/>
            </a:rPr>
            <a:t>Mio</a:t>
          </a:r>
          <a:r>
            <a:rPr lang="de-DE" sz="1400" b="1" dirty="0">
              <a:latin typeface="Calibri" panose="020F0502020204030204" pitchFamily="34" charset="0"/>
              <a:cs typeface="Calibri" panose="020F0502020204030204" pitchFamily="34" charset="0"/>
            </a:rPr>
            <a:t> Euro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0.09049</cdr:x>
      <cdr:y>0.64644</cdr:y>
    </cdr:from>
    <cdr:to>
      <cdr:x>0.29546</cdr:x>
      <cdr:y>0.75242</cdr:y>
    </cdr:to>
    <cdr:sp macro="" textlink="">
      <cdr:nvSpPr>
        <cdr:cNvPr id="3" name="Textfeld 1">
          <a:extLst xmlns:a="http://schemas.openxmlformats.org/drawingml/2006/main">
            <a:ext uri="{FF2B5EF4-FFF2-40B4-BE49-F238E27FC236}">
              <a16:creationId xmlns:a16="http://schemas.microsoft.com/office/drawing/2014/main" id="{9EEA0E61-42FA-4733-9D68-3F5AD389ED45}"/>
            </a:ext>
          </a:extLst>
        </cdr:cNvPr>
        <cdr:cNvSpPr txBox="1"/>
      </cdr:nvSpPr>
      <cdr:spPr>
        <a:xfrm xmlns:a="http://schemas.openxmlformats.org/drawingml/2006/main">
          <a:off x="1039622" y="2849802"/>
          <a:ext cx="2354979" cy="4671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1400" b="1" dirty="0">
              <a:solidFill>
                <a:srgbClr val="C00000"/>
              </a:solidFill>
            </a:rPr>
            <a:t>ca. 40%</a:t>
          </a:r>
          <a:r>
            <a:rPr lang="de-DE" sz="1400" b="1" baseline="0" dirty="0">
              <a:solidFill>
                <a:srgbClr val="C00000"/>
              </a:solidFill>
            </a:rPr>
            <a:t> </a:t>
          </a:r>
          <a:r>
            <a:rPr lang="de-DE" sz="1400" b="1" dirty="0">
              <a:solidFill>
                <a:srgbClr val="C00000"/>
              </a:solidFill>
            </a:rPr>
            <a:t>Internationale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1A78A55-3702-A9DD-485B-6C2348BAE6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71FD23-8DCB-4808-A1A7-B84C87DFFE9F}" type="datetime1">
              <a:rPr lang="de-DE" smtClean="0">
                <a:solidFill>
                  <a:srgbClr val="898989"/>
                </a:solidFill>
              </a:rPr>
              <a:t>11.02.2025</a:t>
            </a:fld>
            <a:endParaRPr lang="de-DE" dirty="0">
              <a:solidFill>
                <a:srgbClr val="898989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380354-33AD-CAA5-CECB-C976388172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-1895" y="781200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 dirty="0">
                <a:solidFill>
                  <a:srgbClr val="898989"/>
                </a:solidFill>
              </a:rPr>
              <a:t>Fachbereich | Institut | Person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3AF8F44-7C9B-FC9C-954B-B3100F2B9A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2718" y="781200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7D0D7-CB1E-4E76-B87A-A5F3A360A4B8}" type="slidenum">
              <a:rPr lang="de-DE" smtClean="0">
                <a:solidFill>
                  <a:srgbClr val="898989"/>
                </a:solidFill>
              </a:rPr>
              <a:t>‹Nr.›</a:t>
            </a:fld>
            <a:endParaRPr lang="de-DE">
              <a:solidFill>
                <a:srgbClr val="898989"/>
              </a:solidFill>
            </a:endParaRPr>
          </a:p>
        </p:txBody>
      </p:sp>
      <p:grpSp>
        <p:nvGrpSpPr>
          <p:cNvPr id="6" name="TU Da Logo">
            <a:extLst>
              <a:ext uri="{FF2B5EF4-FFF2-40B4-BE49-F238E27FC236}">
                <a16:creationId xmlns:a16="http://schemas.microsoft.com/office/drawing/2014/main" id="{1B2B06D3-8753-5133-9188-AE459F7AD654}"/>
              </a:ext>
            </a:extLst>
          </p:cNvPr>
          <p:cNvGrpSpPr/>
          <p:nvPr/>
        </p:nvGrpSpPr>
        <p:grpSpPr>
          <a:xfrm>
            <a:off x="119822" y="137059"/>
            <a:ext cx="1396524" cy="559248"/>
            <a:chOff x="7454900" y="306388"/>
            <a:chExt cx="1704610" cy="68262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0D839F9D-D886-2326-7EDA-CFF7F40AFE0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88F50A3-1558-A807-1966-87F4BFE9F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3D601C6E-9093-8CBD-FD59-89128CE6A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0F27C1C5-EE32-79B6-CC5B-76E0A46695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CA98B89-C06C-1AFA-6046-473CE330AD7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6CE97323-EA31-B978-ED66-B1F83219FC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8BFE13B-74F5-DD35-6914-A8A6E24A02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0CFEF3E-A6FE-E8FE-10F8-3ED6C3F212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70B05B52-12B6-944D-AC1A-F00C2F4E2E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1E356202-0A47-80E7-90B0-E97229222D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BB654D27-05C8-139B-EB9C-5F888F7226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</p:spTree>
    <p:extLst>
      <p:ext uri="{BB962C8B-B14F-4D97-AF65-F5344CB8AC3E}">
        <p14:creationId xmlns:p14="http://schemas.microsoft.com/office/powerpoint/2010/main" val="1810847879"/>
      </p:ext>
    </p:extLst>
  </p:cSld>
  <p:clrMap bg1="lt1" tx1="dk1" bg2="lt2" tx2="dk2" accent1="accent1" accent2="accent2" accent3="accent3" accent4="accent4" accent5="accent5" accent6="accent6" hlink="hlink" folHlink="folHlink"/>
  <p:hf hdr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F631549-6123-42B8-A061-7DAE218C6C8A}" type="datetime1">
              <a:rPr lang="de-DE" smtClean="0"/>
              <a:t>11.02.2025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r>
              <a:rPr lang="de-DE"/>
              <a:t>Fachbereich | Institut | Person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A89A431-735D-4157-B499-868DAC0D551C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96C9F426-C331-5A79-76DF-05A5F9463BF3}"/>
              </a:ext>
            </a:extLst>
          </p:cNvPr>
          <p:cNvGrpSpPr/>
          <p:nvPr/>
        </p:nvGrpSpPr>
        <p:grpSpPr>
          <a:xfrm>
            <a:off x="0" y="0"/>
            <a:ext cx="1396524" cy="559248"/>
            <a:chOff x="7454900" y="306388"/>
            <a:chExt cx="1704610" cy="68262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29449998-EA2C-2328-4B51-411E09C4E08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A34355F-DA0C-5D6B-7826-E4185B86D4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8FD2880-5146-CE19-42AE-BB9DE00652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019F0C27-B9AD-9598-6A47-3085A7D4B4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C03560C-EC72-CF50-20C3-4EA5F06842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0375D7A7-1E67-CF3A-F80C-50846D74CC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FB124E21-02A5-C056-2D6F-5FA0D0D9C0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D42C70B-C72B-02BF-16BD-BB8E559E3F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F5539213-4F7F-2105-A3FB-10E097A76B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FFACB8FC-374A-F97F-4BCF-93906CBC44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5086F604-AA6F-7757-E42D-F621BFBEDB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0" name="Notizenplatzhalter 19">
            <a:extLst>
              <a:ext uri="{FF2B5EF4-FFF2-40B4-BE49-F238E27FC236}">
                <a16:creationId xmlns:a16="http://schemas.microsoft.com/office/drawing/2014/main" id="{12F4F817-719A-78AC-E4C4-9C9BEF2E8A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64491941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E98A-1058-474C-A655-67395ED9131C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429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EA8B7A-08C3-285D-CDA3-D0DCEF85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5C45FF0-DFBA-6FB8-5D9D-4E9A98A87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B741-D289-49B5-BC28-FA85627EC76A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1DAEC6-70FB-93F3-56DA-505CA7898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19F1D11-78E8-8CC4-923C-7925ADB7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D1F37F6-4222-0F2F-8273-DDE8A60C7A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3" y="1980000"/>
            <a:ext cx="11520487" cy="40680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B3ED93-4F10-B98E-C79A-9C75CB74FC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6084000"/>
            <a:ext cx="11520487" cy="360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457200" indent="0">
              <a:buNone/>
              <a:defRPr sz="1400">
                <a:solidFill>
                  <a:schemeClr val="accent6"/>
                </a:solidFill>
              </a:defRPr>
            </a:lvl2pPr>
            <a:lvl3pPr marL="914400" indent="0">
              <a:buNone/>
              <a:defRPr sz="1400">
                <a:solidFill>
                  <a:schemeClr val="accent6"/>
                </a:solidFill>
              </a:defRPr>
            </a:lvl3pPr>
            <a:lvl4pPr marL="1371600" indent="0">
              <a:buNone/>
              <a:defRPr sz="1400">
                <a:solidFill>
                  <a:schemeClr val="accent6"/>
                </a:solidFill>
              </a:defRPr>
            </a:lvl4pPr>
            <a:lvl5pPr marL="1828800" indent="0">
              <a:buNone/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de-DE" dirty="0"/>
              <a:t>Bildunterschrift / Caption</a:t>
            </a:r>
          </a:p>
        </p:txBody>
      </p:sp>
    </p:spTree>
    <p:extLst>
      <p:ext uri="{BB962C8B-B14F-4D97-AF65-F5344CB8AC3E}">
        <p14:creationId xmlns:p14="http://schemas.microsoft.com/office/powerpoint/2010/main" val="3588630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FC2DAB9-ADD2-1E42-D0D7-6395646D29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Image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E5242AF-EC01-46A4-A696-68853284471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60000" y="6558140"/>
            <a:ext cx="1439993" cy="180000"/>
          </a:xfrm>
        </p:spPr>
        <p:txBody>
          <a:bodyPr/>
          <a:lstStyle/>
          <a:p>
            <a:fld id="{9D03B741-D289-49B5-BC28-FA85627EC76A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55CD2FA-54DE-43FD-915E-DA8F43A08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6" name="TU Da Logo">
            <a:extLst>
              <a:ext uri="{FF2B5EF4-FFF2-40B4-BE49-F238E27FC236}">
                <a16:creationId xmlns:a16="http://schemas.microsoft.com/office/drawing/2014/main" id="{B210BABB-930E-4877-90FC-9BECFD65E10C}"/>
              </a:ext>
            </a:extLst>
          </p:cNvPr>
          <p:cNvGrpSpPr/>
          <p:nvPr userDrawn="1"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C86D1C73-3BE2-48C9-8882-6E775D5DCA7B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08CD667F-485A-4268-A41F-9FFC4D4FF2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A910126D-7097-4B9E-AD9D-7C4F3577E8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FFFF4E16-89A2-4B11-86CA-8B635FDC16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025D2B5B-268B-434C-8DD7-666BF42726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EC733D7A-67F8-4BCF-BBEA-14635841D16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15FD76E6-71C6-4EC0-8AF4-7D73246F39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996C5116-429A-4EDE-A15D-B5862C6B44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8FD079CB-2645-47B0-B4F8-DD77FA9D6A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F5900B0A-D90C-43E2-9696-EC64765506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9020F2AC-758A-449B-B971-08223742DF9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FCCF4DEE-0083-47E3-B1A5-69344F50CF91}"/>
              </a:ext>
            </a:extLst>
          </p:cNvPr>
          <p:cNvGrpSpPr/>
          <p:nvPr userDrawn="1"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802FEBBB-12C8-4C91-93F2-A88965F43C3C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40FA9FE1-C848-47FA-AA7C-E272791B7AA3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3468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9093F2-7696-269A-BB11-D5C2FFA8B7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41FE660-7BC8-B76D-97BD-90A64F338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09CA-F0E9-48B5-8B72-DE898D86ED75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363686E-60AA-D422-E6EE-8DD8E5F8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739CE4A-2BE8-F232-4C6E-237F56ABC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7419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C2DE3C2-C819-A980-93F3-EAC418950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5894-FA1C-41F8-A4F2-A85F4322DE82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40727B-45B4-9274-85DF-F723F18B2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601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E98A-1058-474C-A655-67395ED9131C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B8A091F-AF27-4A0C-9789-3ACCBB4B0C26}"/>
              </a:ext>
            </a:extLst>
          </p:cNvPr>
          <p:cNvSpPr/>
          <p:nvPr userDrawn="1"/>
        </p:nvSpPr>
        <p:spPr>
          <a:xfrm>
            <a:off x="-3528" y="0"/>
            <a:ext cx="12192000" cy="6858000"/>
          </a:xfrm>
          <a:prstGeom prst="rect">
            <a:avLst/>
          </a:prstGeom>
          <a:gradFill flip="none" rotWithShape="1">
            <a:gsLst>
              <a:gs pos="64000">
                <a:srgbClr val="FFFFFF">
                  <a:alpha val="42000"/>
                </a:srgbClr>
              </a:gs>
              <a:gs pos="0">
                <a:schemeClr val="bg1">
                  <a:alpha val="61000"/>
                </a:schemeClr>
              </a:gs>
              <a:gs pos="100000">
                <a:schemeClr val="bg1"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C293936C-D343-4AB3-BC6F-9D717BD72AD3}"/>
              </a:ext>
            </a:extLst>
          </p:cNvPr>
          <p:cNvGrpSpPr/>
          <p:nvPr userDrawn="1"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FE913215-1687-44A2-949B-0A6D7C488EA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445A2C85-14C2-46AC-8851-17E7E3769A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5952BE8-2A37-4A2F-A774-4D3E3108C1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8984318-1894-44DC-9A1A-DDF2E6EB96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85839D12-5EDD-4660-95F6-9D66BF8E7B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117F2A6D-0299-4C2E-BC48-5A48EBC65AB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157D0847-615B-487D-AE02-C9F25BED68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FB522AAE-78A1-4AE1-A3E7-35D76BF307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7950CB5A-DCE2-45DB-8645-04F9B0693B1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482F3E1E-4CF5-41BA-8B3D-719A2B0765B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D1453C97-049C-417A-9B1B-2E7D56BE54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E6B2CD69-55D6-4742-97D4-E2D1002EC35B}"/>
              </a:ext>
            </a:extLst>
          </p:cNvPr>
          <p:cNvGrpSpPr/>
          <p:nvPr userDrawn="1"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1417BDF5-B711-4240-A527-4235DF876836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7ED4231A-0E2C-488B-8842-CF8B5CDBBD3C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700" y="549000"/>
            <a:ext cx="9360000" cy="1080000"/>
          </a:xfrm>
        </p:spPr>
        <p:txBody>
          <a:bodyPr anchor="b" anchorCtr="0">
            <a:normAutofit/>
          </a:bodyPr>
          <a:lstStyle>
            <a:lvl1pPr algn="l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700" y="1730600"/>
            <a:ext cx="9360000" cy="720000"/>
          </a:xfrm>
        </p:spPr>
        <p:txBody>
          <a:bodyPr>
            <a:normAutofit/>
          </a:bodyPr>
          <a:lstStyle>
            <a:lvl1pPr marL="0" indent="0" algn="l">
              <a:buNone/>
              <a:defRPr sz="24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44822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C1E9F-C02D-4E81-99EA-DA09AAFDE4FF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Axel Becker</a:t>
            </a:r>
          </a:p>
        </p:txBody>
      </p:sp>
    </p:spTree>
    <p:extLst>
      <p:ext uri="{BB962C8B-B14F-4D97-AF65-F5344CB8AC3E}">
        <p14:creationId xmlns:p14="http://schemas.microsoft.com/office/powerpoint/2010/main" val="2976711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8E83-7EEC-4F64-9CC6-109CA4B1643A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3498994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BD85-E405-4DEA-B4A7-577B7EC03563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1013982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ED76037E-34CC-2B30-D570-D128923B016E}"/>
              </a:ext>
            </a:extLst>
          </p:cNvPr>
          <p:cNvSpPr/>
          <p:nvPr userDrawn="1"/>
        </p:nvSpPr>
        <p:spPr>
          <a:xfrm rot="10800000">
            <a:off x="0" y="-386"/>
            <a:ext cx="12192000" cy="6858386"/>
          </a:xfrm>
          <a:prstGeom prst="rect">
            <a:avLst/>
          </a:prstGeom>
          <a:gradFill>
            <a:gsLst>
              <a:gs pos="36000">
                <a:schemeClr val="bg1">
                  <a:alpha val="19000"/>
                </a:schemeClr>
              </a:gs>
              <a:gs pos="78000">
                <a:schemeClr val="bg1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BD85-E405-4DEA-B4A7-577B7EC03563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6" name="TU Da Logo">
            <a:extLst>
              <a:ext uri="{FF2B5EF4-FFF2-40B4-BE49-F238E27FC236}">
                <a16:creationId xmlns:a16="http://schemas.microsoft.com/office/drawing/2014/main" id="{9C67B685-7314-8287-4482-B3BE0497B52F}"/>
              </a:ext>
            </a:extLst>
          </p:cNvPr>
          <p:cNvGrpSpPr/>
          <p:nvPr userDrawn="1"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4D1C1A75-04F6-7D26-1574-37BF4847ED9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D8C7363-ED11-762E-0B09-FC373D3F3B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7A84B2F-E301-28CB-FC7B-8060AA25EA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5F0BF8E-7127-FC44-F2E8-3D54C6E5A3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92883B9-DEDC-F730-ADFD-9629DFA592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7FECDE3A-2BC6-06CA-0CF0-FF613B5CED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8CF84E9-FBB5-B60D-B255-7F5D913FDF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257E46C5-5A27-8C70-B95F-8A3C5F8CA4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6E8FF84F-6B0D-3427-2D48-FF34315DE7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52ABE580-E601-CF5F-5D03-64092E55F7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4DA15979-9440-EFE1-DCE3-03AC459C88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3" name="Fußzeilenplatzhalter 21">
            <a:extLst>
              <a:ext uri="{FF2B5EF4-FFF2-40B4-BE49-F238E27FC236}">
                <a16:creationId xmlns:a16="http://schemas.microsoft.com/office/drawing/2014/main" id="{ACDB604D-C7D7-4025-8466-EE6E335DED96}"/>
              </a:ext>
            </a:extLst>
          </p:cNvPr>
          <p:cNvSpPr txBox="1">
            <a:spLocks/>
          </p:cNvSpPr>
          <p:nvPr userDrawn="1"/>
        </p:nvSpPr>
        <p:spPr>
          <a:xfrm>
            <a:off x="2134800" y="6563539"/>
            <a:ext cx="7920000" cy="1800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 spc="4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Faculty | Institute | Person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6EF736A2-6135-419D-A3E0-1C8EF9F4ACF0}"/>
              </a:ext>
            </a:extLst>
          </p:cNvPr>
          <p:cNvGrpSpPr/>
          <p:nvPr userDrawn="1"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D87BCA00-F84B-4300-A84D-0073F9554131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F65E6BFA-223A-41AA-9897-FCCD80BE5DF0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6936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5CDA01-DDC9-2253-72DE-96209CE4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7C98BC-77ED-57FD-F633-2BC8142A2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980000"/>
            <a:ext cx="11519987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FCB9AE0-FB31-AD7B-F074-94F25823D69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DBDDB1D6-39C5-381A-1C8E-0B3A2109CC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1513966-0604-55AE-E780-E1382633BF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6783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8DEF2-3EB0-7C61-65FD-4CF2BF6AA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924000"/>
            <a:ext cx="11558700" cy="1080000"/>
          </a:xfrm>
        </p:spPr>
        <p:txBody>
          <a:bodyPr anchor="b">
            <a:normAutofit/>
          </a:bodyPr>
          <a:lstStyle>
            <a:lvl1pPr>
              <a:defRPr sz="4200"/>
            </a:lvl1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B02D4D-81F0-49AF-1CF0-1A75D0BC7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5040000"/>
            <a:ext cx="7919993" cy="1080000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A0B6FE2-4691-8E94-5E86-36CF5EFB7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12D32-8FC2-45F5-AE43-6134304D4AF0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A590409-784D-7817-ED5F-00C6036B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360000"/>
            <a:ext cx="8976000" cy="189000"/>
          </a:xfrm>
        </p:spPr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28A47B0-219D-E504-F79C-A5E591940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7053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64544-40DC-4288-275B-FB15B4D0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12A440-6CC2-C81B-AAB4-F8419E201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38F31-3228-47AE-AF14-6408E18615D0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0EA03BC-F835-8900-FE38-6958D04E8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69E877-7369-A8AF-FF8A-DDFA8A855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6B08FBBD-180E-596B-F91F-8F6ADC5F63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2" y="1980000"/>
            <a:ext cx="5580000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CD333C59-0ADD-F97D-91D2-1E187ECAF60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00209" y="1980000"/>
            <a:ext cx="5580000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88877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859BFDA-5919-80E3-6FB9-03C9FBF6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5DB4C4-7360-79EC-43CC-2887232E8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980000"/>
            <a:ext cx="11519987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grpSp>
        <p:nvGrpSpPr>
          <p:cNvPr id="7" name="TU Da Logo">
            <a:extLst>
              <a:ext uri="{FF2B5EF4-FFF2-40B4-BE49-F238E27FC236}">
                <a16:creationId xmlns:a16="http://schemas.microsoft.com/office/drawing/2014/main" id="{51119E7C-0EFF-440C-7D9B-DC934FA66296}"/>
              </a:ext>
            </a:extLst>
          </p:cNvPr>
          <p:cNvGrpSpPr/>
          <p:nvPr userDrawn="1"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65BC44CB-CBBB-FAC0-EB9F-E8F9DC95037D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C445B24-F9B1-8960-5444-7772C7A47F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378BFC59-1C78-1D5B-F297-FDAE60A3B3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AD4C2154-1036-25AE-9332-6CD29C8A49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F1AA4C57-F564-9D30-8972-9143A104F6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8ED9D6D-B335-8396-2289-7DD61F9A06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8872A2F5-7430-CC8E-7732-1707D9E6FB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AE49A029-9AE0-4CF9-87DF-91910B2623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B8CBC970-FC0D-4723-B28A-D212B5642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638EAF1-DC81-698A-E2F9-ED824E3D31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7FD520B6-32AC-A196-05E4-28829C4F09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1" name="Datumsplatzhalter 20">
            <a:extLst>
              <a:ext uri="{FF2B5EF4-FFF2-40B4-BE49-F238E27FC236}">
                <a16:creationId xmlns:a16="http://schemas.microsoft.com/office/drawing/2014/main" id="{AF9F05BC-ECE1-ED71-B285-6224B2166F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800" spc="8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30B52-E11A-428D-8C87-E9E156D21D10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22" name="Fußzeilenplatzhalter 21">
            <a:extLst>
              <a:ext uri="{FF2B5EF4-FFF2-40B4-BE49-F238E27FC236}">
                <a16:creationId xmlns:a16="http://schemas.microsoft.com/office/drawing/2014/main" id="{3419663B-FA1A-D2AC-6FFB-FEF3AE171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59999"/>
            <a:ext cx="8976000" cy="190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146D37BF-C929-35EB-9D31-617A9D8FE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464CF79-8FDD-5303-2D83-D41AB90816E0}"/>
              </a:ext>
            </a:extLst>
          </p:cNvPr>
          <p:cNvSpPr txBox="1"/>
          <p:nvPr userDrawn="1"/>
        </p:nvSpPr>
        <p:spPr>
          <a:xfrm>
            <a:off x="8256000" y="1629000"/>
            <a:ext cx="10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FBC9C61F-1C19-4073-AFDD-76E6C3D1B541}"/>
              </a:ext>
            </a:extLst>
          </p:cNvPr>
          <p:cNvGrpSpPr/>
          <p:nvPr userDrawn="1"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75E8DD90-2DBB-4937-8C17-90BF9E02E30C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7E032895-9864-80FF-2B56-06D0DD660178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92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64" r:id="rId3"/>
    <p:sldLayoutId id="2147483665" r:id="rId4"/>
    <p:sldLayoutId id="2147483666" r:id="rId5"/>
    <p:sldLayoutId id="2147483670" r:id="rId6"/>
    <p:sldLayoutId id="2147483650" r:id="rId7"/>
    <p:sldLayoutId id="2147483651" r:id="rId8"/>
    <p:sldLayoutId id="2147483667" r:id="rId9"/>
    <p:sldLayoutId id="2147483668" r:id="rId10"/>
    <p:sldLayoutId id="2147483661" r:id="rId11"/>
    <p:sldLayoutId id="2147483654" r:id="rId12"/>
    <p:sldLayoutId id="2147483655" r:id="rId13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200" kern="1200" cap="all" baseline="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000" kern="1200" spc="4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11" Type="http://schemas.openxmlformats.org/officeDocument/2006/relationships/image" Target="../media/image79.png"/><Relationship Id="rId5" Type="http://schemas.openxmlformats.org/officeDocument/2006/relationships/image" Target="../media/image73.jpeg"/><Relationship Id="rId10" Type="http://schemas.openxmlformats.org/officeDocument/2006/relationships/image" Target="../media/image78.gif"/><Relationship Id="rId4" Type="http://schemas.openxmlformats.org/officeDocument/2006/relationships/image" Target="../media/image72.png"/><Relationship Id="rId9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jpeg"/><Relationship Id="rId18" Type="http://schemas.openxmlformats.org/officeDocument/2006/relationships/image" Target="../media/image31.jpeg"/><Relationship Id="rId26" Type="http://schemas.openxmlformats.org/officeDocument/2006/relationships/image" Target="../media/image39.jpeg"/><Relationship Id="rId21" Type="http://schemas.openxmlformats.org/officeDocument/2006/relationships/image" Target="../media/image34.jpeg"/><Relationship Id="rId34" Type="http://schemas.openxmlformats.org/officeDocument/2006/relationships/image" Target="../media/image47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5" Type="http://schemas.openxmlformats.org/officeDocument/2006/relationships/image" Target="../media/image38.jpeg"/><Relationship Id="rId33" Type="http://schemas.openxmlformats.org/officeDocument/2006/relationships/image" Target="../media/image46.jpeg"/><Relationship Id="rId2" Type="http://schemas.openxmlformats.org/officeDocument/2006/relationships/image" Target="../media/image1.png"/><Relationship Id="rId16" Type="http://schemas.openxmlformats.org/officeDocument/2006/relationships/image" Target="../media/image29.jpeg"/><Relationship Id="rId20" Type="http://schemas.openxmlformats.org/officeDocument/2006/relationships/image" Target="../media/image33.jpeg"/><Relationship Id="rId29" Type="http://schemas.openxmlformats.org/officeDocument/2006/relationships/image" Target="../media/image4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24" Type="http://schemas.openxmlformats.org/officeDocument/2006/relationships/image" Target="../media/image37.jpeg"/><Relationship Id="rId32" Type="http://schemas.openxmlformats.org/officeDocument/2006/relationships/image" Target="../media/image45.jpeg"/><Relationship Id="rId37" Type="http://schemas.openxmlformats.org/officeDocument/2006/relationships/image" Target="../media/image50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36" Type="http://schemas.openxmlformats.org/officeDocument/2006/relationships/image" Target="../media/image49.jpeg"/><Relationship Id="rId10" Type="http://schemas.openxmlformats.org/officeDocument/2006/relationships/image" Target="../media/image23.jpeg"/><Relationship Id="rId19" Type="http://schemas.openxmlformats.org/officeDocument/2006/relationships/image" Target="../media/image32.jpeg"/><Relationship Id="rId31" Type="http://schemas.openxmlformats.org/officeDocument/2006/relationships/image" Target="../media/image44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Relationship Id="rId22" Type="http://schemas.openxmlformats.org/officeDocument/2006/relationships/image" Target="../media/image35.jpeg"/><Relationship Id="rId27" Type="http://schemas.openxmlformats.org/officeDocument/2006/relationships/image" Target="../media/image40.jpeg"/><Relationship Id="rId30" Type="http://schemas.openxmlformats.org/officeDocument/2006/relationships/image" Target="../media/image43.jpeg"/><Relationship Id="rId35" Type="http://schemas.openxmlformats.org/officeDocument/2006/relationships/image" Target="../media/image48.jpeg"/><Relationship Id="rId8" Type="http://schemas.openxmlformats.org/officeDocument/2006/relationships/image" Target="../media/image21.jpeg"/><Relationship Id="rId3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jpeg"/><Relationship Id="rId18" Type="http://schemas.openxmlformats.org/officeDocument/2006/relationships/image" Target="../media/image31.jpeg"/><Relationship Id="rId26" Type="http://schemas.openxmlformats.org/officeDocument/2006/relationships/image" Target="../media/image39.jpeg"/><Relationship Id="rId21" Type="http://schemas.openxmlformats.org/officeDocument/2006/relationships/image" Target="../media/image34.jpeg"/><Relationship Id="rId34" Type="http://schemas.openxmlformats.org/officeDocument/2006/relationships/image" Target="../media/image47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5" Type="http://schemas.openxmlformats.org/officeDocument/2006/relationships/image" Target="../media/image38.jpeg"/><Relationship Id="rId33" Type="http://schemas.openxmlformats.org/officeDocument/2006/relationships/image" Target="../media/image46.jpeg"/><Relationship Id="rId2" Type="http://schemas.openxmlformats.org/officeDocument/2006/relationships/image" Target="../media/image1.png"/><Relationship Id="rId16" Type="http://schemas.openxmlformats.org/officeDocument/2006/relationships/image" Target="../media/image29.jpeg"/><Relationship Id="rId20" Type="http://schemas.openxmlformats.org/officeDocument/2006/relationships/image" Target="../media/image33.jpeg"/><Relationship Id="rId29" Type="http://schemas.openxmlformats.org/officeDocument/2006/relationships/image" Target="../media/image4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24" Type="http://schemas.openxmlformats.org/officeDocument/2006/relationships/image" Target="../media/image37.jpeg"/><Relationship Id="rId32" Type="http://schemas.openxmlformats.org/officeDocument/2006/relationships/image" Target="../media/image45.jpeg"/><Relationship Id="rId37" Type="http://schemas.openxmlformats.org/officeDocument/2006/relationships/image" Target="../media/image50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36" Type="http://schemas.openxmlformats.org/officeDocument/2006/relationships/image" Target="../media/image49.jpeg"/><Relationship Id="rId10" Type="http://schemas.openxmlformats.org/officeDocument/2006/relationships/image" Target="../media/image23.jpeg"/><Relationship Id="rId19" Type="http://schemas.openxmlformats.org/officeDocument/2006/relationships/image" Target="../media/image32.jpeg"/><Relationship Id="rId31" Type="http://schemas.openxmlformats.org/officeDocument/2006/relationships/image" Target="../media/image44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Relationship Id="rId22" Type="http://schemas.openxmlformats.org/officeDocument/2006/relationships/image" Target="../media/image35.jpeg"/><Relationship Id="rId27" Type="http://schemas.openxmlformats.org/officeDocument/2006/relationships/image" Target="../media/image40.jpeg"/><Relationship Id="rId30" Type="http://schemas.openxmlformats.org/officeDocument/2006/relationships/image" Target="../media/image43.jpeg"/><Relationship Id="rId35" Type="http://schemas.openxmlformats.org/officeDocument/2006/relationships/image" Target="../media/image48.jpeg"/><Relationship Id="rId8" Type="http://schemas.openxmlformats.org/officeDocument/2006/relationships/image" Target="../media/image21.jpeg"/><Relationship Id="rId3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4DC9BD8-E060-452C-B45E-8ADC18DB0B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289ED5-3F56-46A4-5445-E51011240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70BD-E724-4832-B0BA-4DC909953D13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B33C290-F17B-21A1-20EF-0D34BDCB1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1D71DB-1829-4B4F-BEF7-5A635111F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700" y="807400"/>
            <a:ext cx="9360000" cy="1080000"/>
          </a:xfrm>
        </p:spPr>
        <p:txBody>
          <a:bodyPr>
            <a:noAutofit/>
          </a:bodyPr>
          <a:lstStyle/>
          <a:p>
            <a:br>
              <a:rPr lang="de-DE" dirty="0"/>
            </a:br>
            <a:br>
              <a:rPr lang="de-DE" dirty="0"/>
            </a:br>
            <a:r>
              <a:rPr lang="de-DE" dirty="0"/>
              <a:t>THE FIRST </a:t>
            </a:r>
            <a:br>
              <a:rPr lang="de-DE" dirty="0"/>
            </a:br>
            <a:r>
              <a:rPr lang="de-DE" dirty="0"/>
              <a:t>ELECTRICAL ENGINEERS</a:t>
            </a: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527E4A45-19DC-45DF-80FC-EB3B892FFF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700" y="1989000"/>
            <a:ext cx="9360000" cy="720000"/>
          </a:xfrm>
        </p:spPr>
        <p:txBody>
          <a:bodyPr/>
          <a:lstStyle/>
          <a:p>
            <a:r>
              <a:rPr lang="de-DE" dirty="0"/>
              <a:t>Fachbereich Elektrotechnik und Informationstechnik</a:t>
            </a:r>
          </a:p>
        </p:txBody>
      </p:sp>
      <p:grpSp>
        <p:nvGrpSpPr>
          <p:cNvPr id="9" name="TU Da Logo">
            <a:extLst>
              <a:ext uri="{FF2B5EF4-FFF2-40B4-BE49-F238E27FC236}">
                <a16:creationId xmlns:a16="http://schemas.microsoft.com/office/drawing/2014/main" id="{44219ADD-E427-4CEA-AA94-75051BE22D50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4928BC09-DC12-40A9-9BA5-896E818AFEE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F59644DA-B120-4913-9303-63D340398F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603C46AF-8C07-4CBF-BBEF-0C5FFBC53C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ECBA9EF6-217D-46D6-B384-933FD8627F0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EEB566BB-DD57-468B-9979-1B6B0E367E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47960AD1-74DF-4700-86D5-728BE466616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88FB1CC0-1EB1-408E-841B-659D0D6FD8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8B0DA2D0-6163-4D43-9484-4FD759343B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CA519290-CE4F-40D5-A93B-301C12868D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ECC5C49E-69A2-4229-8238-8DB5B6310F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E1F3CD2A-6FC5-42E8-9220-074ABCC418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46D5921F-B3F2-4678-B150-AB8D1D2C87C3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FEDD4163-8B56-4BB5-9842-7FF5352C04DC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A9CA8726-555B-4378-9EFC-A1450CE5B3CA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4379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15528C30-8699-4CD3-8716-235DF22E7AEA}"/>
              </a:ext>
            </a:extLst>
          </p:cNvPr>
          <p:cNvSpPr/>
          <p:nvPr/>
        </p:nvSpPr>
        <p:spPr>
          <a:xfrm>
            <a:off x="-3447" y="2174365"/>
            <a:ext cx="5738260" cy="408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Abgerundetes Rechteck 30">
            <a:extLst>
              <a:ext uri="{FF2B5EF4-FFF2-40B4-BE49-F238E27FC236}">
                <a16:creationId xmlns:a16="http://schemas.microsoft.com/office/drawing/2014/main" id="{C9980988-15A8-41EF-B163-078B7923A4C3}"/>
              </a:ext>
            </a:extLst>
          </p:cNvPr>
          <p:cNvSpPr/>
          <p:nvPr/>
        </p:nvSpPr>
        <p:spPr>
          <a:xfrm>
            <a:off x="590960" y="4968498"/>
            <a:ext cx="4352470" cy="914400"/>
          </a:xfrm>
          <a:prstGeom prst="roundRect">
            <a:avLst>
              <a:gd name="adj" fmla="val 35277"/>
            </a:avLst>
          </a:prstGeom>
          <a:gradFill flip="none" rotWithShape="1">
            <a:gsLst>
              <a:gs pos="13000">
                <a:srgbClr val="B90F22"/>
              </a:gs>
              <a:gs pos="100000">
                <a:srgbClr val="A40000"/>
              </a:gs>
            </a:gsLst>
            <a:lin ang="3600000" scaled="0"/>
            <a:tileRect/>
          </a:gradFill>
          <a:ln w="28575">
            <a:solidFill>
              <a:srgbClr val="FEFE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675" tIns="76675" rIns="76675" bIns="76675" numCol="1" spcCol="1270" anchor="b" anchorCtr="0">
            <a:no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00050">
              <a:lnSpc>
                <a:spcPct val="110000"/>
              </a:lnSpc>
              <a:spcAft>
                <a:spcPct val="35000"/>
              </a:spcAft>
            </a:pPr>
            <a:r>
              <a:rPr lang="de-DE" sz="1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Insgesamt in der Spitzengruppe aller </a:t>
            </a:r>
            <a:br>
              <a:rPr lang="de-DE" sz="1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de-DE" sz="1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Elektrotechnik-Studiengänge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E81F5AA9-3A3C-4185-BA4B-0CB27671C646}"/>
              </a:ext>
            </a:extLst>
          </p:cNvPr>
          <p:cNvGrpSpPr/>
          <p:nvPr/>
        </p:nvGrpSpPr>
        <p:grpSpPr>
          <a:xfrm>
            <a:off x="590960" y="2709000"/>
            <a:ext cx="4352470" cy="2048915"/>
            <a:chOff x="590960" y="3816978"/>
            <a:chExt cx="4352470" cy="2048915"/>
          </a:xfrm>
        </p:grpSpPr>
        <p:sp>
          <p:nvSpPr>
            <p:cNvPr id="14" name="Abgerundetes Rechteck 30">
              <a:extLst>
                <a:ext uri="{FF2B5EF4-FFF2-40B4-BE49-F238E27FC236}">
                  <a16:creationId xmlns:a16="http://schemas.microsoft.com/office/drawing/2014/main" id="{1BA70F17-CD65-43DA-A1E6-DDE5DB94D8F6}"/>
                </a:ext>
              </a:extLst>
            </p:cNvPr>
            <p:cNvSpPr/>
            <p:nvPr/>
          </p:nvSpPr>
          <p:spPr>
            <a:xfrm>
              <a:off x="590960" y="3816978"/>
              <a:ext cx="4352470" cy="914400"/>
            </a:xfrm>
            <a:prstGeom prst="roundRect">
              <a:avLst>
                <a:gd name="adj" fmla="val 35277"/>
              </a:avLst>
            </a:prstGeom>
            <a:gradFill flip="none" rotWithShape="1">
              <a:gsLst>
                <a:gs pos="13000">
                  <a:srgbClr val="B90F22"/>
                </a:gs>
                <a:gs pos="100000">
                  <a:srgbClr val="A40000"/>
                </a:gs>
              </a:gsLst>
              <a:lin ang="3600000" scaled="0"/>
              <a:tileRect/>
            </a:gradFill>
            <a:ln w="28575">
              <a:solidFill>
                <a:srgbClr val="FEFEF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00050">
                <a:lnSpc>
                  <a:spcPct val="110000"/>
                </a:lnSpc>
                <a:spcAft>
                  <a:spcPct val="35000"/>
                </a:spcAft>
              </a:pPr>
              <a:r>
                <a:rPr lang="de-DE" sz="1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Platz 1 in der Kategorie </a:t>
              </a:r>
              <a:br>
                <a:rPr lang="de-DE" sz="1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</a:br>
              <a:r>
                <a:rPr lang="de-DE" sz="1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„Unterstützung am Studienanfang“</a:t>
              </a:r>
            </a:p>
          </p:txBody>
        </p:sp>
        <p:sp>
          <p:nvSpPr>
            <p:cNvPr id="15" name="Abgerundetes Rechteck 30">
              <a:extLst>
                <a:ext uri="{FF2B5EF4-FFF2-40B4-BE49-F238E27FC236}">
                  <a16:creationId xmlns:a16="http://schemas.microsoft.com/office/drawing/2014/main" id="{897E5FF9-4A9E-4AD3-A31C-AEEC2B2EE75B}"/>
                </a:ext>
              </a:extLst>
            </p:cNvPr>
            <p:cNvSpPr/>
            <p:nvPr/>
          </p:nvSpPr>
          <p:spPr>
            <a:xfrm>
              <a:off x="590960" y="4951493"/>
              <a:ext cx="4352470" cy="914400"/>
            </a:xfrm>
            <a:prstGeom prst="roundRect">
              <a:avLst>
                <a:gd name="adj" fmla="val 35277"/>
              </a:avLst>
            </a:prstGeom>
            <a:gradFill flip="none" rotWithShape="1">
              <a:gsLst>
                <a:gs pos="13000">
                  <a:srgbClr val="B90F22"/>
                </a:gs>
                <a:gs pos="100000">
                  <a:srgbClr val="A40000"/>
                </a:gs>
              </a:gsLst>
              <a:lin ang="3600000" scaled="0"/>
              <a:tileRect/>
            </a:gradFill>
            <a:ln w="28575">
              <a:solidFill>
                <a:srgbClr val="FEFEF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1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Platz 2 in der Kategorie </a:t>
              </a:r>
              <a:br>
                <a:rPr lang="de-DE" sz="1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</a:br>
              <a:r>
                <a:rPr lang="de-DE" sz="1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„Allgemeine Studiensituation“</a:t>
              </a:r>
            </a:p>
          </p:txBody>
        </p:sp>
      </p:grpSp>
      <p:grpSp>
        <p:nvGrpSpPr>
          <p:cNvPr id="16" name="TU Da Logo">
            <a:extLst>
              <a:ext uri="{FF2B5EF4-FFF2-40B4-BE49-F238E27FC236}">
                <a16:creationId xmlns:a16="http://schemas.microsoft.com/office/drawing/2014/main" id="{F2B97A08-E522-477E-9AA1-742168CC4B13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id="{A345F8B2-5824-4797-9A04-A1EB6F3BC34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273C6F2-D254-42D1-BA7C-E645226515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A27B8CF8-9AE7-442D-92AA-414EB66503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595F8F25-5672-4A74-AB10-A4C3A78BD3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611613E0-A984-4006-8137-1A2F97843B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F32D486-5EB3-44E5-9007-3EB94F3AD1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3E3B9BC-753C-47C7-B299-F84C557B45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BBE8B2FC-7F9F-4765-AD15-57B6D9CABC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F8361FC-25AE-47BF-8AC0-AAFD318CDF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DD3018DF-A7AA-47DB-A5D3-E7BEBFB91A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E5E23F61-AD95-4F67-996D-80B4FEE7ED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EA587CC-0C30-467A-8515-9C85A202D2FC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B989D2D0-B8F3-4F25-8FB0-883DB1A93430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8D9D8CC8-4269-410B-BBAD-71F77E7A079E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4" name="Inhaltsplatzhalter 6">
            <a:extLst>
              <a:ext uri="{FF2B5EF4-FFF2-40B4-BE49-F238E27FC236}">
                <a16:creationId xmlns:a16="http://schemas.microsoft.com/office/drawing/2014/main" id="{3A9BDDD6-9E6E-4BA1-AABB-EEB2B2B28348}"/>
              </a:ext>
            </a:extLst>
          </p:cNvPr>
          <p:cNvSpPr txBox="1">
            <a:spLocks/>
          </p:cNvSpPr>
          <p:nvPr/>
        </p:nvSpPr>
        <p:spPr>
          <a:xfrm>
            <a:off x="-3447" y="179999"/>
            <a:ext cx="6099447" cy="1641269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11" name="Titel 7">
            <a:extLst>
              <a:ext uri="{FF2B5EF4-FFF2-40B4-BE49-F238E27FC236}">
                <a16:creationId xmlns:a16="http://schemas.microsoft.com/office/drawing/2014/main" id="{253CF527-F856-4B13-8E29-9A05C12DC10B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6456000" cy="1080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de-DE" sz="4400" dirty="0"/>
          </a:p>
          <a:p>
            <a:r>
              <a:rPr lang="de-DE" sz="4300" dirty="0"/>
              <a:t>CHE Ranking 2019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673015AA-D39D-4CB4-8297-5F3EB161E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4813" y="2188880"/>
            <a:ext cx="6456000" cy="4055205"/>
          </a:xfrm>
          <a:prstGeom prst="rect">
            <a:avLst/>
          </a:prstGeom>
          <a:scene3d>
            <a:camera prst="orthographicFront">
              <a:rot lat="10800000" lon="10800000" rev="10800000"/>
            </a:camera>
            <a:lightRig rig="threePt" dir="t"/>
          </a:scene3d>
        </p:spPr>
      </p:pic>
      <p:sp>
        <p:nvSpPr>
          <p:cNvPr id="32" name="Datumsplatzhalter 6">
            <a:extLst>
              <a:ext uri="{FF2B5EF4-FFF2-40B4-BE49-F238E27FC236}">
                <a16:creationId xmlns:a16="http://schemas.microsoft.com/office/drawing/2014/main" id="{C873E409-A324-4980-89FB-64F1F9216112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11.02.2025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3" name="Foliennummernplatzhalter 5">
            <a:extLst>
              <a:ext uri="{FF2B5EF4-FFF2-40B4-BE49-F238E27FC236}">
                <a16:creationId xmlns:a16="http://schemas.microsoft.com/office/drawing/2014/main" id="{5BF9DB29-E091-4918-8F32-F710F0490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9472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8" descr="Ein Bild, das Menschliches Gesicht, Kleidung, Person, Zuschauer enthält.&#10;&#10;Automatisch generierte Beschreibung">
            <a:extLst>
              <a:ext uri="{FF2B5EF4-FFF2-40B4-BE49-F238E27FC236}">
                <a16:creationId xmlns:a16="http://schemas.microsoft.com/office/drawing/2014/main" id="{9BCFEAF0-FB83-1958-1439-8DA4FABBCA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47" y="-1"/>
            <a:ext cx="12195447" cy="6879745"/>
          </a:xfrm>
          <a:prstGeom prst="rect">
            <a:avLst/>
          </a:prstGeom>
        </p:spPr>
      </p:pic>
      <p:grpSp>
        <p:nvGrpSpPr>
          <p:cNvPr id="16" name="TU Da Logo">
            <a:extLst>
              <a:ext uri="{FF2B5EF4-FFF2-40B4-BE49-F238E27FC236}">
                <a16:creationId xmlns:a16="http://schemas.microsoft.com/office/drawing/2014/main" id="{F2B97A08-E522-477E-9AA1-742168CC4B13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id="{A345F8B2-5824-4797-9A04-A1EB6F3BC34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273C6F2-D254-42D1-BA7C-E645226515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A27B8CF8-9AE7-442D-92AA-414EB66503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595F8F25-5672-4A74-AB10-A4C3A78BD3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611613E0-A984-4006-8137-1A2F97843B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F32D486-5EB3-44E5-9007-3EB94F3AD1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3E3B9BC-753C-47C7-B299-F84C557B45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BBE8B2FC-7F9F-4765-AD15-57B6D9CABC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F8361FC-25AE-47BF-8AC0-AAFD318CDF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DD3018DF-A7AA-47DB-A5D3-E7BEBFB91A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E5E23F61-AD95-4F67-996D-80B4FEE7ED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31" name="Rechteck 30">
            <a:extLst>
              <a:ext uri="{FF2B5EF4-FFF2-40B4-BE49-F238E27FC236}">
                <a16:creationId xmlns:a16="http://schemas.microsoft.com/office/drawing/2014/main" id="{C0D2ACFA-085A-4BD0-8CFD-993C0B74CFAA}"/>
              </a:ext>
            </a:extLst>
          </p:cNvPr>
          <p:cNvSpPr/>
          <p:nvPr/>
        </p:nvSpPr>
        <p:spPr>
          <a:xfrm>
            <a:off x="-6244" y="0"/>
            <a:ext cx="12216000" cy="687974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EA587CC-0C30-467A-8515-9C85A202D2FC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B989D2D0-B8F3-4F25-8FB0-883DB1A93430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8D9D8CC8-4269-410B-BBAD-71F77E7A079E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2" name="TU Da Logo">
            <a:extLst>
              <a:ext uri="{FF2B5EF4-FFF2-40B4-BE49-F238E27FC236}">
                <a16:creationId xmlns:a16="http://schemas.microsoft.com/office/drawing/2014/main" id="{F5E336DC-D0B3-4B70-A7F1-D9C17632B174}"/>
              </a:ext>
            </a:extLst>
          </p:cNvPr>
          <p:cNvGrpSpPr/>
          <p:nvPr/>
        </p:nvGrpSpPr>
        <p:grpSpPr>
          <a:xfrm>
            <a:off x="9934303" y="179999"/>
            <a:ext cx="2272819" cy="910166"/>
            <a:chOff x="7454900" y="306388"/>
            <a:chExt cx="1704614" cy="682624"/>
          </a:xfrm>
        </p:grpSpPr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F98EBAB2-1FDF-4EA9-A4A4-E17F8EA3066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67B99F68-FF09-4425-9764-B59ECD1A4F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5FCB969F-52E2-46A8-8BED-7A348493ED5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A7663772-4A07-4D36-A1D8-E1D0907A1D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E3801603-41C0-4082-B1C5-07E9A8BE1D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23C6628F-212A-412F-92B5-878B655F6A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E9FCDEDC-FD19-4EB7-92E2-A3AB92E3BF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2CE7BD00-AA0A-4F31-AB5F-E17BCDF154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967C90D6-7755-4C67-AC81-94511FCD81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57A11BAA-0C7D-4A06-BAF0-928B15CCA7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CE837174-78BF-4BEF-A01B-0DF344F57F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45" name="Titel 4">
            <a:extLst>
              <a:ext uri="{FF2B5EF4-FFF2-40B4-BE49-F238E27FC236}">
                <a16:creationId xmlns:a16="http://schemas.microsoft.com/office/drawing/2014/main" id="{2CB964C7-6094-4ABB-83C1-18F17F52DAAB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de-DE" sz="4400" dirty="0"/>
          </a:p>
          <a:p>
            <a:r>
              <a:rPr lang="de-DE" dirty="0"/>
              <a:t>Unsere Studierenden</a:t>
            </a:r>
          </a:p>
        </p:txBody>
      </p:sp>
      <p:sp>
        <p:nvSpPr>
          <p:cNvPr id="46" name="Datumsplatzhalter 6">
            <a:extLst>
              <a:ext uri="{FF2B5EF4-FFF2-40B4-BE49-F238E27FC236}">
                <a16:creationId xmlns:a16="http://schemas.microsoft.com/office/drawing/2014/main" id="{0F949A80-9D7A-46D6-A4D4-09F5AA3352ED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11.02.2025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0" name="Foliennummernplatzhalter 5">
            <a:extLst>
              <a:ext uri="{FF2B5EF4-FFF2-40B4-BE49-F238E27FC236}">
                <a16:creationId xmlns:a16="http://schemas.microsoft.com/office/drawing/2014/main" id="{62C09480-CB4C-464C-999A-3A97C4690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11</a:t>
            </a:fld>
            <a:endParaRPr lang="de-DE" dirty="0"/>
          </a:p>
        </p:txBody>
      </p:sp>
      <p:graphicFrame>
        <p:nvGraphicFramePr>
          <p:cNvPr id="52" name="Objekt 1">
            <a:extLst>
              <a:ext uri="{FF2B5EF4-FFF2-40B4-BE49-F238E27FC236}">
                <a16:creationId xmlns:a16="http://schemas.microsoft.com/office/drawing/2014/main" id="{7C5455B1-0E53-4620-A2AA-6304395FC1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8439993"/>
              </p:ext>
            </p:extLst>
          </p:nvPr>
        </p:nvGraphicFramePr>
        <p:xfrm>
          <a:off x="386798" y="2070612"/>
          <a:ext cx="11489113" cy="4408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3" name="Textfeld 1">
            <a:extLst>
              <a:ext uri="{FF2B5EF4-FFF2-40B4-BE49-F238E27FC236}">
                <a16:creationId xmlns:a16="http://schemas.microsoft.com/office/drawing/2014/main" id="{805B1DAA-DA38-4CE8-981D-7112FF8642EC}"/>
              </a:ext>
            </a:extLst>
          </p:cNvPr>
          <p:cNvSpPr txBox="1"/>
          <p:nvPr/>
        </p:nvSpPr>
        <p:spPr>
          <a:xfrm>
            <a:off x="6024454" y="3813244"/>
            <a:ext cx="2303091" cy="55872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b="1" dirty="0">
                <a:solidFill>
                  <a:schemeClr val="bg1"/>
                </a:solidFill>
              </a:rPr>
              <a:t>etit</a:t>
            </a:r>
            <a:r>
              <a:rPr lang="de-DE" sz="1400" b="1" baseline="0" dirty="0">
                <a:solidFill>
                  <a:schemeClr val="bg1"/>
                </a:solidFill>
              </a:rPr>
              <a:t> Studierende</a:t>
            </a:r>
            <a:br>
              <a:rPr lang="de-DE" sz="1400" b="1" baseline="0" dirty="0">
                <a:solidFill>
                  <a:schemeClr val="bg1"/>
                </a:solidFill>
              </a:rPr>
            </a:br>
            <a:r>
              <a:rPr lang="de-DE" sz="1400" b="1" baseline="0" dirty="0">
                <a:solidFill>
                  <a:schemeClr val="bg1"/>
                </a:solidFill>
              </a:rPr>
              <a:t>(ca. 10% der TU)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54" name="Textfeld 1">
            <a:extLst>
              <a:ext uri="{FF2B5EF4-FFF2-40B4-BE49-F238E27FC236}">
                <a16:creationId xmlns:a16="http://schemas.microsoft.com/office/drawing/2014/main" id="{3D096597-CD82-45C4-BDD1-1877E3F23E2F}"/>
              </a:ext>
            </a:extLst>
          </p:cNvPr>
          <p:cNvSpPr txBox="1"/>
          <p:nvPr/>
        </p:nvSpPr>
        <p:spPr>
          <a:xfrm>
            <a:off x="7176000" y="5093071"/>
            <a:ext cx="1517050" cy="29452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b="1" dirty="0">
                <a:solidFill>
                  <a:schemeClr val="tx2">
                    <a:lumMod val="75000"/>
                  </a:schemeClr>
                </a:solidFill>
              </a:rPr>
              <a:t>ca. 25% Frauen</a:t>
            </a:r>
          </a:p>
        </p:txBody>
      </p:sp>
    </p:spTree>
    <p:extLst>
      <p:ext uri="{BB962C8B-B14F-4D97-AF65-F5344CB8AC3E}">
        <p14:creationId xmlns:p14="http://schemas.microsoft.com/office/powerpoint/2010/main" val="2394154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4D6C3E0-7535-4503-85E3-366863146E2F}"/>
              </a:ext>
            </a:extLst>
          </p:cNvPr>
          <p:cNvSpPr/>
          <p:nvPr/>
        </p:nvSpPr>
        <p:spPr>
          <a:xfrm>
            <a:off x="360001" y="1989001"/>
            <a:ext cx="11532220" cy="4564118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6" name="TU Da Logo">
            <a:extLst>
              <a:ext uri="{FF2B5EF4-FFF2-40B4-BE49-F238E27FC236}">
                <a16:creationId xmlns:a16="http://schemas.microsoft.com/office/drawing/2014/main" id="{F2B97A08-E522-477E-9AA1-742168CC4B13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id="{A345F8B2-5824-4797-9A04-A1EB6F3BC34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273C6F2-D254-42D1-BA7C-E645226515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A27B8CF8-9AE7-442D-92AA-414EB66503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595F8F25-5672-4A74-AB10-A4C3A78BD3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611613E0-A984-4006-8137-1A2F97843B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F32D486-5EB3-44E5-9007-3EB94F3AD1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3E3B9BC-753C-47C7-B299-F84C557B45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BBE8B2FC-7F9F-4765-AD15-57B6D9CABC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F8361FC-25AE-47BF-8AC0-AAFD318CDF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DD3018DF-A7AA-47DB-A5D3-E7BEBFB91A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E5E23F61-AD95-4F67-996D-80B4FEE7ED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EA587CC-0C30-467A-8515-9C85A202D2FC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B989D2D0-B8F3-4F25-8FB0-883DB1A93430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8D9D8CC8-4269-410B-BBAD-71F77E7A079E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2" name="TU Da Logo">
            <a:extLst>
              <a:ext uri="{FF2B5EF4-FFF2-40B4-BE49-F238E27FC236}">
                <a16:creationId xmlns:a16="http://schemas.microsoft.com/office/drawing/2014/main" id="{F5E336DC-D0B3-4B70-A7F1-D9C17632B174}"/>
              </a:ext>
            </a:extLst>
          </p:cNvPr>
          <p:cNvGrpSpPr/>
          <p:nvPr/>
        </p:nvGrpSpPr>
        <p:grpSpPr>
          <a:xfrm>
            <a:off x="9934303" y="179999"/>
            <a:ext cx="2272819" cy="910166"/>
            <a:chOff x="7454900" y="306388"/>
            <a:chExt cx="1704614" cy="682624"/>
          </a:xfrm>
        </p:grpSpPr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F98EBAB2-1FDF-4EA9-A4A4-E17F8EA3066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67B99F68-FF09-4425-9764-B59ECD1A4F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5FCB969F-52E2-46A8-8BED-7A348493ED5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A7663772-4A07-4D36-A1D8-E1D0907A1D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E3801603-41C0-4082-B1C5-07E9A8BE1D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23C6628F-212A-412F-92B5-878B655F6A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E9FCDEDC-FD19-4EB7-92E2-A3AB92E3BF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2CE7BD00-AA0A-4F31-AB5F-E17BCDF154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967C90D6-7755-4C67-AC81-94511FCD81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57A11BAA-0C7D-4A06-BAF0-928B15CCA7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CE837174-78BF-4BEF-A01B-0DF344F57F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45" name="Titel 4">
            <a:extLst>
              <a:ext uri="{FF2B5EF4-FFF2-40B4-BE49-F238E27FC236}">
                <a16:creationId xmlns:a16="http://schemas.microsoft.com/office/drawing/2014/main" id="{2CB964C7-6094-4ABB-83C1-18F17F52DAAB}"/>
              </a:ext>
            </a:extLst>
          </p:cNvPr>
          <p:cNvSpPr txBox="1">
            <a:spLocks/>
          </p:cNvSpPr>
          <p:nvPr/>
        </p:nvSpPr>
        <p:spPr>
          <a:xfrm>
            <a:off x="316088" y="726490"/>
            <a:ext cx="897600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de-DE" sz="4400" dirty="0"/>
          </a:p>
          <a:p>
            <a:r>
              <a:rPr lang="de-DE" sz="4400" dirty="0"/>
              <a:t>Unser Studienangebot</a:t>
            </a:r>
          </a:p>
        </p:txBody>
      </p:sp>
      <p:pic>
        <p:nvPicPr>
          <p:cNvPr id="46" name="Grafik 45">
            <a:extLst>
              <a:ext uri="{FF2B5EF4-FFF2-40B4-BE49-F238E27FC236}">
                <a16:creationId xmlns:a16="http://schemas.microsoft.com/office/drawing/2014/main" id="{0B1CFD55-0839-4F6B-A983-8EA1DE608F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907" y="2349000"/>
            <a:ext cx="9602093" cy="4158440"/>
          </a:xfrm>
          <a:prstGeom prst="rect">
            <a:avLst/>
          </a:prstGeom>
        </p:spPr>
      </p:pic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521842F6-1674-422D-B671-082612A681F2}"/>
              </a:ext>
            </a:extLst>
          </p:cNvPr>
          <p:cNvGrpSpPr/>
          <p:nvPr/>
        </p:nvGrpSpPr>
        <p:grpSpPr>
          <a:xfrm>
            <a:off x="9855804" y="4193468"/>
            <a:ext cx="2076000" cy="1857128"/>
            <a:chOff x="10356000" y="3892612"/>
            <a:chExt cx="2076000" cy="1857128"/>
          </a:xfrm>
        </p:grpSpPr>
        <p:grpSp>
          <p:nvGrpSpPr>
            <p:cNvPr id="51" name="Gruppieren 50">
              <a:extLst>
                <a:ext uri="{FF2B5EF4-FFF2-40B4-BE49-F238E27FC236}">
                  <a16:creationId xmlns:a16="http://schemas.microsoft.com/office/drawing/2014/main" id="{7321B2F4-87F9-4166-9991-886A2337DCDF}"/>
                </a:ext>
              </a:extLst>
            </p:cNvPr>
            <p:cNvGrpSpPr/>
            <p:nvPr/>
          </p:nvGrpSpPr>
          <p:grpSpPr>
            <a:xfrm>
              <a:off x="10454100" y="4261140"/>
              <a:ext cx="1584000" cy="1488600"/>
              <a:chOff x="10562618" y="4261140"/>
              <a:chExt cx="1584000" cy="1488600"/>
            </a:xfrm>
          </p:grpSpPr>
          <p:grpSp>
            <p:nvGrpSpPr>
              <p:cNvPr id="53" name="Gruppieren 52">
                <a:extLst>
                  <a:ext uri="{FF2B5EF4-FFF2-40B4-BE49-F238E27FC236}">
                    <a16:creationId xmlns:a16="http://schemas.microsoft.com/office/drawing/2014/main" id="{62941137-3E8D-419F-8A58-FF0F38718808}"/>
                  </a:ext>
                </a:extLst>
              </p:cNvPr>
              <p:cNvGrpSpPr/>
              <p:nvPr/>
            </p:nvGrpSpPr>
            <p:grpSpPr>
              <a:xfrm>
                <a:off x="10562618" y="4261140"/>
                <a:ext cx="1584000" cy="743207"/>
                <a:chOff x="5016000" y="453229"/>
                <a:chExt cx="1584000" cy="743207"/>
              </a:xfrm>
            </p:grpSpPr>
            <p:grpSp>
              <p:nvGrpSpPr>
                <p:cNvPr id="69" name="Gruppieren 68">
                  <a:extLst>
                    <a:ext uri="{FF2B5EF4-FFF2-40B4-BE49-F238E27FC236}">
                      <a16:creationId xmlns:a16="http://schemas.microsoft.com/office/drawing/2014/main" id="{33630DCA-32FD-4027-BB78-B440B5F41729}"/>
                    </a:ext>
                  </a:extLst>
                </p:cNvPr>
                <p:cNvGrpSpPr/>
                <p:nvPr/>
              </p:nvGrpSpPr>
              <p:grpSpPr>
                <a:xfrm>
                  <a:off x="5016000" y="453229"/>
                  <a:ext cx="1221910" cy="389841"/>
                  <a:chOff x="5016000" y="453229"/>
                  <a:chExt cx="1221910" cy="389841"/>
                </a:xfrm>
              </p:grpSpPr>
              <p:grpSp>
                <p:nvGrpSpPr>
                  <p:cNvPr id="77" name="Gruppieren 76">
                    <a:extLst>
                      <a:ext uri="{FF2B5EF4-FFF2-40B4-BE49-F238E27FC236}">
                        <a16:creationId xmlns:a16="http://schemas.microsoft.com/office/drawing/2014/main" id="{8FBA67DF-23E6-492D-BB8A-DE4B15F5D697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453229"/>
                    <a:ext cx="1221910" cy="215444"/>
                    <a:chOff x="5016000" y="453229"/>
                    <a:chExt cx="1221910" cy="215444"/>
                  </a:xfrm>
                </p:grpSpPr>
                <p:sp>
                  <p:nvSpPr>
                    <p:cNvPr id="81" name="Ellipse 80">
                      <a:extLst>
                        <a:ext uri="{FF2B5EF4-FFF2-40B4-BE49-F238E27FC236}">
                          <a16:creationId xmlns:a16="http://schemas.microsoft.com/office/drawing/2014/main" id="{BAD364EB-BE2D-444F-94A6-8F7372FEA3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82" name="Textfeld 81">
                      <a:extLst>
                        <a:ext uri="{FF2B5EF4-FFF2-40B4-BE49-F238E27FC236}">
                          <a16:creationId xmlns:a16="http://schemas.microsoft.com/office/drawing/2014/main" id="{9B43BB05-DB5D-4830-921A-AAF31D92D44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09821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Maschinenbau</a:t>
                      </a:r>
                    </a:p>
                  </p:txBody>
                </p:sp>
              </p:grpSp>
              <p:grpSp>
                <p:nvGrpSpPr>
                  <p:cNvPr id="78" name="Gruppieren 77">
                    <a:extLst>
                      <a:ext uri="{FF2B5EF4-FFF2-40B4-BE49-F238E27FC236}">
                        <a16:creationId xmlns:a16="http://schemas.microsoft.com/office/drawing/2014/main" id="{344EC84E-9406-44D1-9D6E-9548EBE3C511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627626"/>
                    <a:ext cx="1221910" cy="215444"/>
                    <a:chOff x="5016000" y="453229"/>
                    <a:chExt cx="1221910" cy="215444"/>
                  </a:xfrm>
                </p:grpSpPr>
                <p:sp>
                  <p:nvSpPr>
                    <p:cNvPr id="79" name="Ellipse 78">
                      <a:extLst>
                        <a:ext uri="{FF2B5EF4-FFF2-40B4-BE49-F238E27FC236}">
                          <a16:creationId xmlns:a16="http://schemas.microsoft.com/office/drawing/2014/main" id="{C23957B8-FE2A-470A-A214-AEB1CFDE82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9EBC2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80" name="Textfeld 79">
                      <a:extLst>
                        <a:ext uri="{FF2B5EF4-FFF2-40B4-BE49-F238E27FC236}">
                          <a16:creationId xmlns:a16="http://schemas.microsoft.com/office/drawing/2014/main" id="{8665A99E-12CD-4CAD-A48B-46B9C527B3E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09821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Informatik</a:t>
                      </a:r>
                    </a:p>
                  </p:txBody>
                </p:sp>
              </p:grpSp>
            </p:grpSp>
            <p:grpSp>
              <p:nvGrpSpPr>
                <p:cNvPr id="70" name="Gruppieren 69">
                  <a:extLst>
                    <a:ext uri="{FF2B5EF4-FFF2-40B4-BE49-F238E27FC236}">
                      <a16:creationId xmlns:a16="http://schemas.microsoft.com/office/drawing/2014/main" id="{8A911C89-40BA-4724-8F72-CD69A17F20DC}"/>
                    </a:ext>
                  </a:extLst>
                </p:cNvPr>
                <p:cNvGrpSpPr/>
                <p:nvPr/>
              </p:nvGrpSpPr>
              <p:grpSpPr>
                <a:xfrm>
                  <a:off x="5016000" y="806595"/>
                  <a:ext cx="1584000" cy="389841"/>
                  <a:chOff x="5016000" y="453229"/>
                  <a:chExt cx="1584000" cy="389841"/>
                </a:xfrm>
              </p:grpSpPr>
              <p:grpSp>
                <p:nvGrpSpPr>
                  <p:cNvPr id="71" name="Gruppieren 70">
                    <a:extLst>
                      <a:ext uri="{FF2B5EF4-FFF2-40B4-BE49-F238E27FC236}">
                        <a16:creationId xmlns:a16="http://schemas.microsoft.com/office/drawing/2014/main" id="{36C5A1E8-1B8C-4E20-A6C5-33CA8BABCF85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453229"/>
                    <a:ext cx="1584000" cy="215444"/>
                    <a:chOff x="5016000" y="453229"/>
                    <a:chExt cx="1584000" cy="215444"/>
                  </a:xfrm>
                </p:grpSpPr>
                <p:sp>
                  <p:nvSpPr>
                    <p:cNvPr id="75" name="Ellipse 74">
                      <a:extLst>
                        <a:ext uri="{FF2B5EF4-FFF2-40B4-BE49-F238E27FC236}">
                          <a16:creationId xmlns:a16="http://schemas.microsoft.com/office/drawing/2014/main" id="{E204BF8A-2182-40E0-A419-34E5B7D5B9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FFDB0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76" name="Textfeld 75">
                      <a:extLst>
                        <a:ext uri="{FF2B5EF4-FFF2-40B4-BE49-F238E27FC236}">
                          <a16:creationId xmlns:a16="http://schemas.microsoft.com/office/drawing/2014/main" id="{FFBEA2AB-8703-4248-A06C-BC6E21074AB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46030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Wirtschaftsingenieurwesen</a:t>
                      </a:r>
                    </a:p>
                  </p:txBody>
                </p:sp>
              </p:grpSp>
              <p:grpSp>
                <p:nvGrpSpPr>
                  <p:cNvPr id="72" name="Gruppieren 71">
                    <a:extLst>
                      <a:ext uri="{FF2B5EF4-FFF2-40B4-BE49-F238E27FC236}">
                        <a16:creationId xmlns:a16="http://schemas.microsoft.com/office/drawing/2014/main" id="{737B5BD0-0EE4-43EA-A41D-FA0F8EDC44C7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627626"/>
                    <a:ext cx="1221910" cy="215444"/>
                    <a:chOff x="5016000" y="453229"/>
                    <a:chExt cx="1221910" cy="215444"/>
                  </a:xfrm>
                </p:grpSpPr>
                <p:sp>
                  <p:nvSpPr>
                    <p:cNvPr id="73" name="Ellipse 72">
                      <a:extLst>
                        <a:ext uri="{FF2B5EF4-FFF2-40B4-BE49-F238E27FC236}">
                          <a16:creationId xmlns:a16="http://schemas.microsoft.com/office/drawing/2014/main" id="{2FFCE667-ECB9-4CE8-B1FC-270C5A2678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00689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74" name="Textfeld 73">
                      <a:extLst>
                        <a:ext uri="{FF2B5EF4-FFF2-40B4-BE49-F238E27FC236}">
                          <a16:creationId xmlns:a16="http://schemas.microsoft.com/office/drawing/2014/main" id="{6792D084-99DD-4FF7-AC67-8B007B906D2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09821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Bauingenieurwesen</a:t>
                      </a:r>
                    </a:p>
                  </p:txBody>
                </p:sp>
              </p:grpSp>
            </p:grpSp>
          </p:grpSp>
          <p:grpSp>
            <p:nvGrpSpPr>
              <p:cNvPr id="54" name="Gruppieren 53">
                <a:extLst>
                  <a:ext uri="{FF2B5EF4-FFF2-40B4-BE49-F238E27FC236}">
                    <a16:creationId xmlns:a16="http://schemas.microsoft.com/office/drawing/2014/main" id="{A09DA5E2-42A9-48B6-A876-B00F4133741C}"/>
                  </a:ext>
                </a:extLst>
              </p:cNvPr>
              <p:cNvGrpSpPr/>
              <p:nvPr/>
            </p:nvGrpSpPr>
            <p:grpSpPr>
              <a:xfrm>
                <a:off x="10562618" y="5006533"/>
                <a:ext cx="1584000" cy="743207"/>
                <a:chOff x="6723698" y="453229"/>
                <a:chExt cx="1584000" cy="743207"/>
              </a:xfrm>
            </p:grpSpPr>
            <p:grpSp>
              <p:nvGrpSpPr>
                <p:cNvPr id="55" name="Gruppieren 54">
                  <a:extLst>
                    <a:ext uri="{FF2B5EF4-FFF2-40B4-BE49-F238E27FC236}">
                      <a16:creationId xmlns:a16="http://schemas.microsoft.com/office/drawing/2014/main" id="{DB3067B3-7678-4116-AF10-3C82C185CA63}"/>
                    </a:ext>
                  </a:extLst>
                </p:cNvPr>
                <p:cNvGrpSpPr/>
                <p:nvPr/>
              </p:nvGrpSpPr>
              <p:grpSpPr>
                <a:xfrm>
                  <a:off x="6723698" y="453229"/>
                  <a:ext cx="1221910" cy="389841"/>
                  <a:chOff x="5016000" y="453229"/>
                  <a:chExt cx="1221910" cy="389841"/>
                </a:xfrm>
              </p:grpSpPr>
              <p:grpSp>
                <p:nvGrpSpPr>
                  <p:cNvPr id="63" name="Gruppieren 62">
                    <a:extLst>
                      <a:ext uri="{FF2B5EF4-FFF2-40B4-BE49-F238E27FC236}">
                        <a16:creationId xmlns:a16="http://schemas.microsoft.com/office/drawing/2014/main" id="{0E6452D9-0E1B-4FAF-B7BB-ED5D1364848C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453229"/>
                    <a:ext cx="1221910" cy="215444"/>
                    <a:chOff x="5016000" y="453229"/>
                    <a:chExt cx="1221910" cy="215444"/>
                  </a:xfrm>
                </p:grpSpPr>
                <p:sp>
                  <p:nvSpPr>
                    <p:cNvPr id="67" name="Ellipse 66">
                      <a:extLst>
                        <a:ext uri="{FF2B5EF4-FFF2-40B4-BE49-F238E27FC236}">
                          <a16:creationId xmlns:a16="http://schemas.microsoft.com/office/drawing/2014/main" id="{1E816112-01F2-48F2-8C1F-5AC5D75275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68" name="Textfeld 67">
                      <a:extLst>
                        <a:ext uri="{FF2B5EF4-FFF2-40B4-BE49-F238E27FC236}">
                          <a16:creationId xmlns:a16="http://schemas.microsoft.com/office/drawing/2014/main" id="{B2B0FB0D-AE6E-45FD-8CE4-A73A0723C03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09821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Mathematik</a:t>
                      </a:r>
                    </a:p>
                  </p:txBody>
                </p:sp>
              </p:grpSp>
              <p:grpSp>
                <p:nvGrpSpPr>
                  <p:cNvPr id="64" name="Gruppieren 63">
                    <a:extLst>
                      <a:ext uri="{FF2B5EF4-FFF2-40B4-BE49-F238E27FC236}">
                        <a16:creationId xmlns:a16="http://schemas.microsoft.com/office/drawing/2014/main" id="{8724E972-2A5B-450E-A721-E1803681ACD3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627626"/>
                    <a:ext cx="1221910" cy="215444"/>
                    <a:chOff x="5016000" y="453229"/>
                    <a:chExt cx="1221910" cy="215444"/>
                  </a:xfrm>
                </p:grpSpPr>
                <p:sp>
                  <p:nvSpPr>
                    <p:cNvPr id="65" name="Ellipse 64">
                      <a:extLst>
                        <a:ext uri="{FF2B5EF4-FFF2-40B4-BE49-F238E27FC236}">
                          <a16:creationId xmlns:a16="http://schemas.microsoft.com/office/drawing/2014/main" id="{F307BDBE-DAA3-4325-8A41-565A2777C6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66" name="Textfeld 65">
                      <a:extLst>
                        <a:ext uri="{FF2B5EF4-FFF2-40B4-BE49-F238E27FC236}">
                          <a16:creationId xmlns:a16="http://schemas.microsoft.com/office/drawing/2014/main" id="{34936C08-EF20-4D70-8158-82B366F47D3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09821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Chemie</a:t>
                      </a:r>
                    </a:p>
                  </p:txBody>
                </p:sp>
              </p:grpSp>
            </p:grpSp>
            <p:grpSp>
              <p:nvGrpSpPr>
                <p:cNvPr id="56" name="Gruppieren 55">
                  <a:extLst>
                    <a:ext uri="{FF2B5EF4-FFF2-40B4-BE49-F238E27FC236}">
                      <a16:creationId xmlns:a16="http://schemas.microsoft.com/office/drawing/2014/main" id="{587A34DC-3037-471D-8AC4-FE888365EB1A}"/>
                    </a:ext>
                  </a:extLst>
                </p:cNvPr>
                <p:cNvGrpSpPr/>
                <p:nvPr/>
              </p:nvGrpSpPr>
              <p:grpSpPr>
                <a:xfrm>
                  <a:off x="6723698" y="806595"/>
                  <a:ext cx="1584000" cy="389841"/>
                  <a:chOff x="5016000" y="453229"/>
                  <a:chExt cx="1584000" cy="389841"/>
                </a:xfrm>
              </p:grpSpPr>
              <p:grpSp>
                <p:nvGrpSpPr>
                  <p:cNvPr id="57" name="Gruppieren 56">
                    <a:extLst>
                      <a:ext uri="{FF2B5EF4-FFF2-40B4-BE49-F238E27FC236}">
                        <a16:creationId xmlns:a16="http://schemas.microsoft.com/office/drawing/2014/main" id="{3DA677EB-A4FE-4A6A-8D23-AB781F1EFA5F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453229"/>
                    <a:ext cx="1584000" cy="215444"/>
                    <a:chOff x="5016000" y="453229"/>
                    <a:chExt cx="1584000" cy="215444"/>
                  </a:xfrm>
                </p:grpSpPr>
                <p:sp>
                  <p:nvSpPr>
                    <p:cNvPr id="61" name="Ellipse 60">
                      <a:extLst>
                        <a:ext uri="{FF2B5EF4-FFF2-40B4-BE49-F238E27FC236}">
                          <a16:creationId xmlns:a16="http://schemas.microsoft.com/office/drawing/2014/main" id="{9AD10B49-7446-4E78-BD39-302F10AECF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FC980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62" name="Textfeld 61">
                      <a:extLst>
                        <a:ext uri="{FF2B5EF4-FFF2-40B4-BE49-F238E27FC236}">
                          <a16:creationId xmlns:a16="http://schemas.microsoft.com/office/drawing/2014/main" id="{951EBECA-2DB4-450F-90FE-6F216C08CFD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46030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Architektur</a:t>
                      </a:r>
                    </a:p>
                  </p:txBody>
                </p:sp>
              </p:grpSp>
              <p:grpSp>
                <p:nvGrpSpPr>
                  <p:cNvPr id="58" name="Gruppieren 57">
                    <a:extLst>
                      <a:ext uri="{FF2B5EF4-FFF2-40B4-BE49-F238E27FC236}">
                        <a16:creationId xmlns:a16="http://schemas.microsoft.com/office/drawing/2014/main" id="{CB342770-E9A9-4D3F-8B23-94E48F5E964A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627626"/>
                    <a:ext cx="1221910" cy="215444"/>
                    <a:chOff x="5016000" y="453229"/>
                    <a:chExt cx="1221910" cy="215444"/>
                  </a:xfrm>
                </p:grpSpPr>
                <p:sp>
                  <p:nvSpPr>
                    <p:cNvPr id="59" name="Ellipse 58">
                      <a:extLst>
                        <a:ext uri="{FF2B5EF4-FFF2-40B4-BE49-F238E27FC236}">
                          <a16:creationId xmlns:a16="http://schemas.microsoft.com/office/drawing/2014/main" id="{F629443E-A860-4B57-A4BB-0C0AD1C1E4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00B09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60" name="Textfeld 59">
                      <a:extLst>
                        <a:ext uri="{FF2B5EF4-FFF2-40B4-BE49-F238E27FC236}">
                          <a16:creationId xmlns:a16="http://schemas.microsoft.com/office/drawing/2014/main" id="{368F4BD1-C0D8-4D44-8F15-61FCB408F13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09821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Medizin</a:t>
                      </a:r>
                    </a:p>
                  </p:txBody>
                </p:sp>
              </p:grpSp>
            </p:grpSp>
          </p:grpSp>
        </p:grp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BD058FCF-62F7-4C83-9768-DAA8F0E31AFB}"/>
                </a:ext>
              </a:extLst>
            </p:cNvPr>
            <p:cNvSpPr txBox="1"/>
            <p:nvPr/>
          </p:nvSpPr>
          <p:spPr>
            <a:xfrm>
              <a:off x="10356000" y="3892612"/>
              <a:ext cx="2076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angrenzende Studienfächer</a:t>
              </a:r>
            </a:p>
          </p:txBody>
        </p:sp>
      </p:grpSp>
      <p:sp>
        <p:nvSpPr>
          <p:cNvPr id="85" name="Datumsplatzhalter 6">
            <a:extLst>
              <a:ext uri="{FF2B5EF4-FFF2-40B4-BE49-F238E27FC236}">
                <a16:creationId xmlns:a16="http://schemas.microsoft.com/office/drawing/2014/main" id="{9DD51233-2C25-4B25-8B71-05F1849D343D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11.02.2025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6" name="Foliennummernplatzhalter 5">
            <a:extLst>
              <a:ext uri="{FF2B5EF4-FFF2-40B4-BE49-F238E27FC236}">
                <a16:creationId xmlns:a16="http://schemas.microsoft.com/office/drawing/2014/main" id="{70598134-98F7-43EF-94B2-9A1F014EF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2482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837FD35-14FF-31F4-3C3A-2EE85D04DF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7479" y="1333584"/>
            <a:ext cx="6224522" cy="5524416"/>
          </a:xfrm>
          <a:prstGeom prst="rect">
            <a:avLst/>
          </a:prstGeom>
          <a:effectLst/>
        </p:spPr>
      </p:pic>
      <p:sp>
        <p:nvSpPr>
          <p:cNvPr id="25" name="Inhaltsplatzhalter 6">
            <a:extLst>
              <a:ext uri="{FF2B5EF4-FFF2-40B4-BE49-F238E27FC236}">
                <a16:creationId xmlns:a16="http://schemas.microsoft.com/office/drawing/2014/main" id="{F7FB0580-B918-4F43-913B-8EA0BE99D061}"/>
              </a:ext>
            </a:extLst>
          </p:cNvPr>
          <p:cNvSpPr txBox="1">
            <a:spLocks/>
          </p:cNvSpPr>
          <p:nvPr/>
        </p:nvSpPr>
        <p:spPr>
          <a:xfrm>
            <a:off x="360000" y="1989000"/>
            <a:ext cx="5376000" cy="4320000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Allgemeine Elektrotechnik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Automatisierungstechnik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Computergestützte Methoden in der Elektrotechnik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Datentechnik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Elektrische Energietechnik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Kommunikationstechnik und Sensorsysteme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Sensorik, Aktorik und Elektronik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Verteilte Autonome Systeme</a:t>
            </a:r>
          </a:p>
        </p:txBody>
      </p:sp>
      <p:sp>
        <p:nvSpPr>
          <p:cNvPr id="27" name="Inhaltsplatzhalter 6">
            <a:extLst>
              <a:ext uri="{FF2B5EF4-FFF2-40B4-BE49-F238E27FC236}">
                <a16:creationId xmlns:a16="http://schemas.microsoft.com/office/drawing/2014/main" id="{E52DFF8D-B327-40DB-986D-0D0570F95FD7}"/>
              </a:ext>
            </a:extLst>
          </p:cNvPr>
          <p:cNvSpPr txBox="1">
            <a:spLocks/>
          </p:cNvSpPr>
          <p:nvPr/>
        </p:nvSpPr>
        <p:spPr>
          <a:xfrm>
            <a:off x="-3449" y="-891000"/>
            <a:ext cx="13299449" cy="2707682"/>
          </a:xfrm>
          <a:prstGeom prst="rect">
            <a:avLst/>
          </a:prstGeom>
          <a:solidFill>
            <a:srgbClr val="FFFFFF">
              <a:alpha val="56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26" name="Titel 4">
            <a:extLst>
              <a:ext uri="{FF2B5EF4-FFF2-40B4-BE49-F238E27FC236}">
                <a16:creationId xmlns:a16="http://schemas.microsoft.com/office/drawing/2014/main" id="{5ABAE1B3-AAA3-4B5F-BC81-277EEDED9474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Vertiefungsrichtungen in etit</a:t>
            </a:r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748C9CD-267D-431A-AA28-31B10104A27F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44136"/>
          </a:xfrm>
        </p:grpSpPr>
        <p:sp>
          <p:nvSpPr>
            <p:cNvPr id="54" name="Rechteck 53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44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hteck 54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75808"/>
              <a:ext cx="1746250" cy="329455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1" name="Datumsplatzhalter 6">
            <a:extLst>
              <a:ext uri="{FF2B5EF4-FFF2-40B4-BE49-F238E27FC236}">
                <a16:creationId xmlns:a16="http://schemas.microsoft.com/office/drawing/2014/main" id="{4A87D801-7AEB-487D-A162-2BB5345D56B2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11.02.2025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2" name="Foliennummernplatzhalter 5">
            <a:extLst>
              <a:ext uri="{FF2B5EF4-FFF2-40B4-BE49-F238E27FC236}">
                <a16:creationId xmlns:a16="http://schemas.microsoft.com/office/drawing/2014/main" id="{0E3A3621-08C1-4E0E-AA4D-9078CDA3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23" name="Inhaltsplatzhalter 6">
            <a:extLst>
              <a:ext uri="{FF2B5EF4-FFF2-40B4-BE49-F238E27FC236}">
                <a16:creationId xmlns:a16="http://schemas.microsoft.com/office/drawing/2014/main" id="{EC4A211C-05FB-4978-B404-920026575194}"/>
              </a:ext>
            </a:extLst>
          </p:cNvPr>
          <p:cNvSpPr txBox="1">
            <a:spLocks/>
          </p:cNvSpPr>
          <p:nvPr/>
        </p:nvSpPr>
        <p:spPr>
          <a:xfrm>
            <a:off x="5202601" y="1272546"/>
            <a:ext cx="1973400" cy="5585454"/>
          </a:xfrm>
          <a:prstGeom prst="rect">
            <a:avLst/>
          </a:prstGeom>
          <a:solidFill>
            <a:srgbClr val="FFFFFF">
              <a:alpha val="56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24" name="Inhaltsplatzhalter 6">
            <a:extLst>
              <a:ext uri="{FF2B5EF4-FFF2-40B4-BE49-F238E27FC236}">
                <a16:creationId xmlns:a16="http://schemas.microsoft.com/office/drawing/2014/main" id="{17217B59-57C0-40AD-9981-9C9B6BD5D77E}"/>
              </a:ext>
            </a:extLst>
          </p:cNvPr>
          <p:cNvSpPr txBox="1">
            <a:spLocks/>
          </p:cNvSpPr>
          <p:nvPr/>
        </p:nvSpPr>
        <p:spPr>
          <a:xfrm>
            <a:off x="6280066" y="1133920"/>
            <a:ext cx="827524" cy="927600"/>
          </a:xfrm>
          <a:prstGeom prst="rect">
            <a:avLst/>
          </a:prstGeom>
          <a:solidFill>
            <a:srgbClr val="FFFFFF">
              <a:alpha val="56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28" name="Inhaltsplatzhalter 6">
            <a:extLst>
              <a:ext uri="{FF2B5EF4-FFF2-40B4-BE49-F238E27FC236}">
                <a16:creationId xmlns:a16="http://schemas.microsoft.com/office/drawing/2014/main" id="{80E92E4F-1762-46AD-92DF-9D12191FC3ED}"/>
              </a:ext>
            </a:extLst>
          </p:cNvPr>
          <p:cNvSpPr txBox="1">
            <a:spLocks/>
          </p:cNvSpPr>
          <p:nvPr/>
        </p:nvSpPr>
        <p:spPr>
          <a:xfrm>
            <a:off x="6511544" y="1206591"/>
            <a:ext cx="827524" cy="927600"/>
          </a:xfrm>
          <a:prstGeom prst="rect">
            <a:avLst/>
          </a:prstGeom>
          <a:solidFill>
            <a:srgbClr val="FFFFFF">
              <a:alpha val="56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29" name="Inhaltsplatzhalter 6">
            <a:extLst>
              <a:ext uri="{FF2B5EF4-FFF2-40B4-BE49-F238E27FC236}">
                <a16:creationId xmlns:a16="http://schemas.microsoft.com/office/drawing/2014/main" id="{ED6497FA-4E6A-451A-A1F3-6BA4D556E97C}"/>
              </a:ext>
            </a:extLst>
          </p:cNvPr>
          <p:cNvSpPr txBox="1">
            <a:spLocks/>
          </p:cNvSpPr>
          <p:nvPr/>
        </p:nvSpPr>
        <p:spPr>
          <a:xfrm>
            <a:off x="6743022" y="1194958"/>
            <a:ext cx="827524" cy="927600"/>
          </a:xfrm>
          <a:prstGeom prst="rect">
            <a:avLst/>
          </a:prstGeom>
          <a:solidFill>
            <a:srgbClr val="FFFFFF">
              <a:alpha val="56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30" name="Inhaltsplatzhalter 6">
            <a:extLst>
              <a:ext uri="{FF2B5EF4-FFF2-40B4-BE49-F238E27FC236}">
                <a16:creationId xmlns:a16="http://schemas.microsoft.com/office/drawing/2014/main" id="{AE3C2256-CC24-4C14-8B00-0A1212080B72}"/>
              </a:ext>
            </a:extLst>
          </p:cNvPr>
          <p:cNvSpPr txBox="1">
            <a:spLocks/>
          </p:cNvSpPr>
          <p:nvPr/>
        </p:nvSpPr>
        <p:spPr>
          <a:xfrm>
            <a:off x="6511573" y="1413920"/>
            <a:ext cx="827524" cy="927600"/>
          </a:xfrm>
          <a:prstGeom prst="rect">
            <a:avLst/>
          </a:prstGeom>
          <a:solidFill>
            <a:srgbClr val="FFFFFF">
              <a:alpha val="56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4262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1FAF8516-4E7D-47C2-BB42-DCF2AD885D3E}"/>
              </a:ext>
            </a:extLst>
          </p:cNvPr>
          <p:cNvSpPr txBox="1">
            <a:spLocks/>
          </p:cNvSpPr>
          <p:nvPr/>
        </p:nvSpPr>
        <p:spPr>
          <a:xfrm>
            <a:off x="5760000" y="2238140"/>
            <a:ext cx="6096000" cy="450000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Medizintechnik (B.Sc. / M.Sc.)</a:t>
            </a:r>
            <a:br>
              <a:rPr lang="de-DE" b="1" dirty="0"/>
            </a:br>
            <a:r>
              <a:rPr lang="de-DE" dirty="0"/>
              <a:t>Elektro- und Informationstechnik + Medizin</a:t>
            </a:r>
          </a:p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endParaRPr lang="de-DE" b="1" dirty="0"/>
          </a:p>
          <a:p>
            <a:pPr marL="0" indent="0" defTabSz="900000">
              <a:buNone/>
            </a:pPr>
            <a:r>
              <a:rPr lang="de-DE" b="1" dirty="0"/>
              <a:t>Mechatronik (B.Sc. / M.Sc.)</a:t>
            </a:r>
            <a:br>
              <a:rPr lang="de-DE" b="1" dirty="0"/>
            </a:br>
            <a:r>
              <a:rPr lang="de-DE" dirty="0"/>
              <a:t>Elektro- und Informationstechnik + Maschinenbau</a:t>
            </a:r>
          </a:p>
          <a:p>
            <a:pPr marL="0" indent="0" defTabSz="900000">
              <a:buNone/>
            </a:pPr>
            <a:endParaRPr lang="de-DE" b="1" dirty="0"/>
          </a:p>
          <a:p>
            <a:pPr marL="0" indent="0" defTabSz="900000">
              <a:buNone/>
            </a:pPr>
            <a:r>
              <a:rPr lang="de-DE" b="1" dirty="0"/>
              <a:t>Informationssystemtechnik (B.Sc. / M.Sc.)</a:t>
            </a:r>
            <a:br>
              <a:rPr lang="de-DE" b="1" dirty="0"/>
            </a:br>
            <a:r>
              <a:rPr lang="de-DE" dirty="0"/>
              <a:t>Elektro- und Informationstechnik + Informatik</a:t>
            </a:r>
          </a:p>
          <a:p>
            <a:pPr marL="0" indent="0" defTabSz="900000">
              <a:buNone/>
            </a:pPr>
            <a:endParaRPr lang="de-DE" b="1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41869C5-7CE1-4496-9C33-C7D0F150FBE1}"/>
              </a:ext>
            </a:extLst>
          </p:cNvPr>
          <p:cNvSpPr/>
          <p:nvPr/>
        </p:nvSpPr>
        <p:spPr>
          <a:xfrm>
            <a:off x="-744000" y="2238140"/>
            <a:ext cx="6096000" cy="5932318"/>
          </a:xfrm>
          <a:prstGeom prst="ellipse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C28FC5-AD64-4031-976D-0345696BB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11" name="Titel 7">
            <a:extLst>
              <a:ext uri="{FF2B5EF4-FFF2-40B4-BE49-F238E27FC236}">
                <a16:creationId xmlns:a16="http://schemas.microsoft.com/office/drawing/2014/main" id="{2E98B1EB-15D4-4697-93EE-DD77D317BF5B}"/>
              </a:ext>
            </a:extLst>
          </p:cNvPr>
          <p:cNvSpPr txBox="1">
            <a:spLocks/>
          </p:cNvSpPr>
          <p:nvPr/>
        </p:nvSpPr>
        <p:spPr>
          <a:xfrm>
            <a:off x="359999" y="736682"/>
            <a:ext cx="9583395" cy="108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Unsere interdisziplinären Studiengänge</a:t>
            </a:r>
          </a:p>
        </p:txBody>
      </p:sp>
      <p:grpSp>
        <p:nvGrpSpPr>
          <p:cNvPr id="12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0AA597A-C0DA-4CED-9844-F98EBE772B0E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8" name="Datumsplatzhalter 6">
            <a:extLst>
              <a:ext uri="{FF2B5EF4-FFF2-40B4-BE49-F238E27FC236}">
                <a16:creationId xmlns:a16="http://schemas.microsoft.com/office/drawing/2014/main" id="{647D6617-0D68-4921-8A22-CCD3130B278E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11.02.2025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996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Kleidung, Person, Gebäude, Menschliches Gesicht enthält.&#10;&#10;Automatisch generierte Beschreibung">
            <a:extLst>
              <a:ext uri="{FF2B5EF4-FFF2-40B4-BE49-F238E27FC236}">
                <a16:creationId xmlns:a16="http://schemas.microsoft.com/office/drawing/2014/main" id="{1837FD35-14FF-31F4-3C3A-2EE85D04DF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>
        <p:nvSpPr>
          <p:cNvPr id="25" name="Inhaltsplatzhalter 6">
            <a:extLst>
              <a:ext uri="{FF2B5EF4-FFF2-40B4-BE49-F238E27FC236}">
                <a16:creationId xmlns:a16="http://schemas.microsoft.com/office/drawing/2014/main" id="{F7FB0580-B918-4F43-913B-8EA0BE99D061}"/>
              </a:ext>
            </a:extLst>
          </p:cNvPr>
          <p:cNvSpPr txBox="1">
            <a:spLocks/>
          </p:cNvSpPr>
          <p:nvPr/>
        </p:nvSpPr>
        <p:spPr>
          <a:xfrm>
            <a:off x="360000" y="1942223"/>
            <a:ext cx="5376000" cy="450000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 dirty="0"/>
              <a:t>50+    Europäische Kooperationspartner</a:t>
            </a:r>
            <a:br>
              <a:rPr lang="de-DE" b="1" dirty="0"/>
            </a:br>
            <a:r>
              <a:rPr lang="de-DE" b="1" dirty="0"/>
              <a:t>          (ERASMUS+)</a:t>
            </a:r>
          </a:p>
          <a:p>
            <a:pPr marL="0" indent="0">
              <a:buNone/>
            </a:pPr>
            <a:r>
              <a:rPr lang="de-DE" b="1" dirty="0"/>
              <a:t>10+    Double-Degree Abkommen</a:t>
            </a:r>
          </a:p>
          <a:p>
            <a:pPr marL="0" indent="0">
              <a:buNone/>
            </a:pPr>
            <a:r>
              <a:rPr lang="de-DE" b="1" dirty="0"/>
              <a:t>30+    Außereuropäische</a:t>
            </a:r>
            <a:br>
              <a:rPr lang="de-DE" b="1" dirty="0"/>
            </a:br>
            <a:r>
              <a:rPr lang="de-DE" b="1" dirty="0"/>
              <a:t>          Kooperationspartner</a:t>
            </a:r>
            <a:br>
              <a:rPr lang="de-DE" b="1" dirty="0"/>
            </a:br>
            <a:r>
              <a:rPr lang="de-DE" b="1" dirty="0"/>
              <a:t>          (bilaterale Programme)</a:t>
            </a:r>
          </a:p>
        </p:txBody>
      </p:sp>
      <p:sp>
        <p:nvSpPr>
          <p:cNvPr id="27" name="Inhaltsplatzhalter 6">
            <a:extLst>
              <a:ext uri="{FF2B5EF4-FFF2-40B4-BE49-F238E27FC236}">
                <a16:creationId xmlns:a16="http://schemas.microsoft.com/office/drawing/2014/main" id="{E52DFF8D-B327-40DB-986D-0D0570F95FD7}"/>
              </a:ext>
            </a:extLst>
          </p:cNvPr>
          <p:cNvSpPr txBox="1">
            <a:spLocks/>
          </p:cNvSpPr>
          <p:nvPr/>
        </p:nvSpPr>
        <p:spPr>
          <a:xfrm>
            <a:off x="-3449" y="-891000"/>
            <a:ext cx="13299449" cy="2880001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3429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26" name="Titel 4">
            <a:extLst>
              <a:ext uri="{FF2B5EF4-FFF2-40B4-BE49-F238E27FC236}">
                <a16:creationId xmlns:a16="http://schemas.microsoft.com/office/drawing/2014/main" id="{5ABAE1B3-AAA3-4B5F-BC81-277EEDED9474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de-DE" sz="4400" dirty="0"/>
          </a:p>
          <a:p>
            <a:r>
              <a:rPr lang="de-DE" dirty="0"/>
              <a:t>Partner in aller Welt</a:t>
            </a:r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C0AA597A-C0DA-4CED-9844-F98EBE772B0E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54" name="Rechteck 53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hteck 54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1" name="Datumsplatzhalter 6">
            <a:extLst>
              <a:ext uri="{FF2B5EF4-FFF2-40B4-BE49-F238E27FC236}">
                <a16:creationId xmlns:a16="http://schemas.microsoft.com/office/drawing/2014/main" id="{72798756-D735-4F33-A21C-0A43BCE307C5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11.02.2025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2" name="Foliennummernplatzhalter 8">
            <a:extLst>
              <a:ext uri="{FF2B5EF4-FFF2-40B4-BE49-F238E27FC236}">
                <a16:creationId xmlns:a16="http://schemas.microsoft.com/office/drawing/2014/main" id="{13B6201C-5EF0-49D7-B6A9-EA9740D49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4417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B9320784-7A9F-4571-92ED-6B109B441BD1}"/>
              </a:ext>
            </a:extLst>
          </p:cNvPr>
          <p:cNvSpPr/>
          <p:nvPr/>
        </p:nvSpPr>
        <p:spPr>
          <a:xfrm>
            <a:off x="360001" y="1989001"/>
            <a:ext cx="11532220" cy="4569140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8426D90-A2FA-45AF-8D3C-713C4302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1080000"/>
          </a:xfrm>
        </p:spPr>
        <p:txBody>
          <a:bodyPr>
            <a:normAutofit/>
          </a:bodyPr>
          <a:lstStyle/>
          <a:p>
            <a:r>
              <a:rPr lang="de-DE" dirty="0"/>
              <a:t>Double Degree </a:t>
            </a:r>
            <a:br>
              <a:rPr lang="de-DE" dirty="0"/>
            </a:br>
            <a:r>
              <a:rPr lang="de-DE" dirty="0"/>
              <a:t>Abkommen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782E63C-E5AD-43C2-8F96-8373E09FE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B741-D289-49B5-BC28-FA85627EC76A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1D451B-8EB9-4AFA-917C-24C8D77C9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87" name="Inhaltsplatzhalter 6">
            <a:extLst>
              <a:ext uri="{FF2B5EF4-FFF2-40B4-BE49-F238E27FC236}">
                <a16:creationId xmlns:a16="http://schemas.microsoft.com/office/drawing/2014/main" id="{43786F54-6EF8-42B2-8C42-C8E3FB76CABA}"/>
              </a:ext>
            </a:extLst>
          </p:cNvPr>
          <p:cNvSpPr txBox="1">
            <a:spLocks/>
          </p:cNvSpPr>
          <p:nvPr/>
        </p:nvSpPr>
        <p:spPr>
          <a:xfrm>
            <a:off x="8177240" y="5073685"/>
            <a:ext cx="3960000" cy="14063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6247E15-16D6-445C-9AE6-FEC131738D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638" y="2038869"/>
            <a:ext cx="8052659" cy="4307333"/>
          </a:xfrm>
          <a:prstGeom prst="rect">
            <a:avLst/>
          </a:prstGeom>
          <a:effectLst>
            <a:outerShdw blurRad="190500" sx="102000" sy="102000" algn="ctr" rotWithShape="0">
              <a:prstClr val="black">
                <a:alpha val="33000"/>
              </a:prstClr>
            </a:outerShdw>
          </a:effectLst>
        </p:spPr>
      </p:pic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88BA0581-27F9-4590-BD49-5A880B1F41DF}"/>
              </a:ext>
            </a:extLst>
          </p:cNvPr>
          <p:cNvSpPr txBox="1">
            <a:spLocks/>
          </p:cNvSpPr>
          <p:nvPr/>
        </p:nvSpPr>
        <p:spPr>
          <a:xfrm>
            <a:off x="796007" y="4389948"/>
            <a:ext cx="1796637" cy="141065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UOM Madrid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UPC Barcelona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UPV </a:t>
            </a:r>
            <a:r>
              <a:rPr lang="de-DE" sz="4400" b="1" dirty="0" err="1"/>
              <a:t>Valéncia</a:t>
            </a:r>
            <a:endParaRPr lang="de-DE" sz="4400" b="1" dirty="0"/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Universidad </a:t>
            </a:r>
            <a:r>
              <a:rPr lang="de-DE" sz="4400" b="1" dirty="0" err="1"/>
              <a:t>Pontificia</a:t>
            </a:r>
            <a:r>
              <a:rPr lang="de-DE" sz="4400" b="1" dirty="0"/>
              <a:t> Comillas</a:t>
            </a:r>
            <a:endParaRPr lang="de-DE" b="1" dirty="0"/>
          </a:p>
        </p:txBody>
      </p:sp>
      <p:pic>
        <p:nvPicPr>
          <p:cNvPr id="9" name="Picture 4" descr="Flagge Spaniens">
            <a:extLst>
              <a:ext uri="{FF2B5EF4-FFF2-40B4-BE49-F238E27FC236}">
                <a16:creationId xmlns:a16="http://schemas.microsoft.com/office/drawing/2014/main" id="{67218E30-333E-4F57-931C-84DFAF13D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796" y="4473375"/>
            <a:ext cx="432048" cy="232755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feil: nach rechts gekrümmt 1">
            <a:extLst>
              <a:ext uri="{FF2B5EF4-FFF2-40B4-BE49-F238E27FC236}">
                <a16:creationId xmlns:a16="http://schemas.microsoft.com/office/drawing/2014/main" id="{13A22BCB-A75B-407D-A144-6F71079E0907}"/>
              </a:ext>
            </a:extLst>
          </p:cNvPr>
          <p:cNvSpPr/>
          <p:nvPr/>
        </p:nvSpPr>
        <p:spPr>
          <a:xfrm rot="15218267">
            <a:off x="3960815" y="2997621"/>
            <a:ext cx="796291" cy="3097716"/>
          </a:xfrm>
          <a:prstGeom prst="curvedRightArrow">
            <a:avLst>
              <a:gd name="adj1" fmla="val 10253"/>
              <a:gd name="adj2" fmla="val 32861"/>
              <a:gd name="adj3" fmla="val 2351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1" name="Pfeil: nach rechts gekrümmt 10">
            <a:extLst>
              <a:ext uri="{FF2B5EF4-FFF2-40B4-BE49-F238E27FC236}">
                <a16:creationId xmlns:a16="http://schemas.microsoft.com/office/drawing/2014/main" id="{D7889AF2-939F-4DEE-9B23-61C8303D267B}"/>
              </a:ext>
            </a:extLst>
          </p:cNvPr>
          <p:cNvSpPr/>
          <p:nvPr/>
        </p:nvSpPr>
        <p:spPr>
          <a:xfrm rot="5727569">
            <a:off x="7660573" y="988529"/>
            <a:ext cx="749508" cy="4742776"/>
          </a:xfrm>
          <a:prstGeom prst="curvedRightArrow">
            <a:avLst>
              <a:gd name="adj1" fmla="val 14071"/>
              <a:gd name="adj2" fmla="val 33493"/>
              <a:gd name="adj3" fmla="val 25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3" name="Inhaltsplatzhalter 6">
            <a:extLst>
              <a:ext uri="{FF2B5EF4-FFF2-40B4-BE49-F238E27FC236}">
                <a16:creationId xmlns:a16="http://schemas.microsoft.com/office/drawing/2014/main" id="{977C62CC-0BB6-4747-BFEE-CB40C91C8D14}"/>
              </a:ext>
            </a:extLst>
          </p:cNvPr>
          <p:cNvSpPr txBox="1">
            <a:spLocks/>
          </p:cNvSpPr>
          <p:nvPr/>
        </p:nvSpPr>
        <p:spPr>
          <a:xfrm>
            <a:off x="9673382" y="4056877"/>
            <a:ext cx="1822618" cy="153212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 err="1"/>
              <a:t>CentraleSupélec</a:t>
            </a:r>
            <a:r>
              <a:rPr lang="de-DE" sz="4400" b="1" dirty="0"/>
              <a:t> Paris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ECN Nantes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ECL Lyon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Grenoble INP - UGA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ENSEA Paris</a:t>
            </a:r>
            <a:endParaRPr lang="de-DE" b="1" dirty="0"/>
          </a:p>
        </p:txBody>
      </p:sp>
      <p:pic>
        <p:nvPicPr>
          <p:cNvPr id="14" name="Picture 2" descr="Flagge Frankreichs">
            <a:extLst>
              <a:ext uri="{FF2B5EF4-FFF2-40B4-BE49-F238E27FC236}">
                <a16:creationId xmlns:a16="http://schemas.microsoft.com/office/drawing/2014/main" id="{11D32AD3-A80D-4425-B407-CB50CD5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7200" y="4157193"/>
            <a:ext cx="432048" cy="232755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feil: nach rechts gekrümmt 14">
            <a:extLst>
              <a:ext uri="{FF2B5EF4-FFF2-40B4-BE49-F238E27FC236}">
                <a16:creationId xmlns:a16="http://schemas.microsoft.com/office/drawing/2014/main" id="{FEB7F6A7-4E54-4D3F-9044-B326CC5EA781}"/>
              </a:ext>
            </a:extLst>
          </p:cNvPr>
          <p:cNvSpPr/>
          <p:nvPr/>
        </p:nvSpPr>
        <p:spPr>
          <a:xfrm rot="8196786">
            <a:off x="6653525" y="3141446"/>
            <a:ext cx="587073" cy="2305125"/>
          </a:xfrm>
          <a:prstGeom prst="curvedRightArrow">
            <a:avLst>
              <a:gd name="adj1" fmla="val 13071"/>
              <a:gd name="adj2" fmla="val 50220"/>
              <a:gd name="adj3" fmla="val 2792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Inhaltsplatzhalter 6">
            <a:extLst>
              <a:ext uri="{FF2B5EF4-FFF2-40B4-BE49-F238E27FC236}">
                <a16:creationId xmlns:a16="http://schemas.microsoft.com/office/drawing/2014/main" id="{990E1066-C299-499F-B8FA-95C2BB497C50}"/>
              </a:ext>
            </a:extLst>
          </p:cNvPr>
          <p:cNvSpPr txBox="1">
            <a:spLocks/>
          </p:cNvSpPr>
          <p:nvPr/>
        </p:nvSpPr>
        <p:spPr>
          <a:xfrm>
            <a:off x="6728405" y="5333249"/>
            <a:ext cx="1262499" cy="788069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buNone/>
            </a:pPr>
            <a:r>
              <a:rPr lang="de-DE" sz="4400" b="1" dirty="0"/>
              <a:t>Politecnico di </a:t>
            </a:r>
            <a:br>
              <a:rPr lang="de-DE" sz="4400" b="1" dirty="0"/>
            </a:br>
            <a:r>
              <a:rPr lang="de-DE" sz="4400" b="1" dirty="0"/>
              <a:t>Torino + Milan</a:t>
            </a:r>
          </a:p>
          <a:p>
            <a:pPr marL="0" indent="0">
              <a:buNone/>
            </a:pPr>
            <a:endParaRPr lang="de-DE" b="1" dirty="0"/>
          </a:p>
        </p:txBody>
      </p:sp>
      <p:pic>
        <p:nvPicPr>
          <p:cNvPr id="18" name="Picture 12" descr="Flagge Italiens">
            <a:extLst>
              <a:ext uri="{FF2B5EF4-FFF2-40B4-BE49-F238E27FC236}">
                <a16:creationId xmlns:a16="http://schemas.microsoft.com/office/drawing/2014/main" id="{9630EBC8-E1BF-484E-8867-23734A324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0379" y="5419613"/>
            <a:ext cx="424851" cy="25618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Inhaltsplatzhalter 6">
            <a:extLst>
              <a:ext uri="{FF2B5EF4-FFF2-40B4-BE49-F238E27FC236}">
                <a16:creationId xmlns:a16="http://schemas.microsoft.com/office/drawing/2014/main" id="{955C3875-73DB-44D1-8DB9-77165858E369}"/>
              </a:ext>
            </a:extLst>
          </p:cNvPr>
          <p:cNvSpPr txBox="1">
            <a:spLocks/>
          </p:cNvSpPr>
          <p:nvPr/>
        </p:nvSpPr>
        <p:spPr>
          <a:xfrm>
            <a:off x="513501" y="2523577"/>
            <a:ext cx="1262499" cy="80206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buNone/>
            </a:pPr>
            <a:r>
              <a:rPr lang="de-DE" sz="4400" b="1" dirty="0"/>
              <a:t>URI Rhode Island</a:t>
            </a:r>
            <a:endParaRPr lang="de-DE" b="1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B972ECEA-6FDF-41D5-ABBC-92126AA1944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470" y="2641495"/>
            <a:ext cx="427073" cy="23949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6" name="Pfeil: nach unten gekrümmt 5">
            <a:extLst>
              <a:ext uri="{FF2B5EF4-FFF2-40B4-BE49-F238E27FC236}">
                <a16:creationId xmlns:a16="http://schemas.microsoft.com/office/drawing/2014/main" id="{8F002AD7-C9A8-4A69-9FAD-8C125354876B}"/>
              </a:ext>
            </a:extLst>
          </p:cNvPr>
          <p:cNvSpPr/>
          <p:nvPr/>
        </p:nvSpPr>
        <p:spPr>
          <a:xfrm rot="1060895">
            <a:off x="1896061" y="2799933"/>
            <a:ext cx="1921155" cy="651842"/>
          </a:xfrm>
          <a:prstGeom prst="curvedDownArrow">
            <a:avLst>
              <a:gd name="adj1" fmla="val 11160"/>
              <a:gd name="adj2" fmla="val 46148"/>
              <a:gd name="adj3" fmla="val 2377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4" name="Inhaltsplatzhalter 6">
            <a:extLst>
              <a:ext uri="{FF2B5EF4-FFF2-40B4-BE49-F238E27FC236}">
                <a16:creationId xmlns:a16="http://schemas.microsoft.com/office/drawing/2014/main" id="{D28C76D9-2290-4288-92A1-DC60BB5A4BA5}"/>
              </a:ext>
            </a:extLst>
          </p:cNvPr>
          <p:cNvSpPr txBox="1">
            <a:spLocks/>
          </p:cNvSpPr>
          <p:nvPr/>
        </p:nvSpPr>
        <p:spPr>
          <a:xfrm>
            <a:off x="4621273" y="5677411"/>
            <a:ext cx="1262499" cy="73820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buNone/>
            </a:pPr>
            <a:r>
              <a:rPr lang="de-DE" sz="4400" b="1" dirty="0"/>
              <a:t>USP Sao Paulo</a:t>
            </a:r>
            <a:endParaRPr lang="de-DE" b="1" dirty="0"/>
          </a:p>
        </p:txBody>
      </p:sp>
      <p:pic>
        <p:nvPicPr>
          <p:cNvPr id="25" name="Picture 10" descr="Flagge Brasiliens">
            <a:extLst>
              <a:ext uri="{FF2B5EF4-FFF2-40B4-BE49-F238E27FC236}">
                <a16:creationId xmlns:a16="http://schemas.microsoft.com/office/drawing/2014/main" id="{110C7BBC-4E15-4F7F-A9E9-FBF2F308B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3951" y="5800598"/>
            <a:ext cx="427074" cy="27039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Pfeil: nach rechts gekrümmt 25">
            <a:extLst>
              <a:ext uri="{FF2B5EF4-FFF2-40B4-BE49-F238E27FC236}">
                <a16:creationId xmlns:a16="http://schemas.microsoft.com/office/drawing/2014/main" id="{4AFE0C93-0781-456A-994A-302517A24BED}"/>
              </a:ext>
            </a:extLst>
          </p:cNvPr>
          <p:cNvSpPr/>
          <p:nvPr/>
        </p:nvSpPr>
        <p:spPr>
          <a:xfrm rot="8196786">
            <a:off x="4934001" y="4649631"/>
            <a:ext cx="466154" cy="1008431"/>
          </a:xfrm>
          <a:prstGeom prst="curvedRightArrow">
            <a:avLst>
              <a:gd name="adj1" fmla="val 13071"/>
              <a:gd name="adj2" fmla="val 50220"/>
              <a:gd name="adj3" fmla="val 2792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8" name="Inhaltsplatzhalter 6">
            <a:extLst>
              <a:ext uri="{FF2B5EF4-FFF2-40B4-BE49-F238E27FC236}">
                <a16:creationId xmlns:a16="http://schemas.microsoft.com/office/drawing/2014/main" id="{2EE78691-C774-45DA-BB25-56BF62B205CE}"/>
              </a:ext>
            </a:extLst>
          </p:cNvPr>
          <p:cNvSpPr txBox="1">
            <a:spLocks/>
          </p:cNvSpPr>
          <p:nvPr/>
        </p:nvSpPr>
        <p:spPr>
          <a:xfrm>
            <a:off x="4168484" y="2300502"/>
            <a:ext cx="1262499" cy="73820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buNone/>
            </a:pPr>
            <a:r>
              <a:rPr lang="de-DE" sz="4400" b="1" dirty="0"/>
              <a:t>NTNU Trondheim</a:t>
            </a:r>
            <a:endParaRPr lang="de-DE" b="1" dirty="0"/>
          </a:p>
        </p:txBody>
      </p:sp>
      <p:pic>
        <p:nvPicPr>
          <p:cNvPr id="29" name="Picture 6" descr="Flagge Norwegens">
            <a:extLst>
              <a:ext uri="{FF2B5EF4-FFF2-40B4-BE49-F238E27FC236}">
                <a16:creationId xmlns:a16="http://schemas.microsoft.com/office/drawing/2014/main" id="{19A8F460-BB8E-4AF4-9DAF-30826CF94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3773" y="2413245"/>
            <a:ext cx="424851" cy="279238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Pfeil: nach unten gekrümmt 29">
            <a:extLst>
              <a:ext uri="{FF2B5EF4-FFF2-40B4-BE49-F238E27FC236}">
                <a16:creationId xmlns:a16="http://schemas.microsoft.com/office/drawing/2014/main" id="{ED69E29D-701F-4955-AA11-19602A30AD15}"/>
              </a:ext>
            </a:extLst>
          </p:cNvPr>
          <p:cNvSpPr/>
          <p:nvPr/>
        </p:nvSpPr>
        <p:spPr>
          <a:xfrm rot="2573229">
            <a:off x="5423023" y="2772245"/>
            <a:ext cx="728031" cy="271010"/>
          </a:xfrm>
          <a:prstGeom prst="curvedDownArrow">
            <a:avLst>
              <a:gd name="adj1" fmla="val 22538"/>
              <a:gd name="adj2" fmla="val 102811"/>
              <a:gd name="adj3" fmla="val 4463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1" name="Inhaltsplatzhalter 6">
            <a:extLst>
              <a:ext uri="{FF2B5EF4-FFF2-40B4-BE49-F238E27FC236}">
                <a16:creationId xmlns:a16="http://schemas.microsoft.com/office/drawing/2014/main" id="{D774B874-FB5B-44C3-8628-749793D9A152}"/>
              </a:ext>
            </a:extLst>
          </p:cNvPr>
          <p:cNvSpPr txBox="1">
            <a:spLocks/>
          </p:cNvSpPr>
          <p:nvPr/>
        </p:nvSpPr>
        <p:spPr>
          <a:xfrm>
            <a:off x="10161435" y="2228039"/>
            <a:ext cx="1262499" cy="73820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buNone/>
            </a:pPr>
            <a:r>
              <a:rPr lang="de-DE" sz="4400" b="1" dirty="0"/>
              <a:t>KTH Stockholm</a:t>
            </a:r>
            <a:endParaRPr lang="de-DE" b="1" dirty="0"/>
          </a:p>
        </p:txBody>
      </p:sp>
      <p:pic>
        <p:nvPicPr>
          <p:cNvPr id="32" name="Picture 8" descr="Flagge Schwedens">
            <a:extLst>
              <a:ext uri="{FF2B5EF4-FFF2-40B4-BE49-F238E27FC236}">
                <a16:creationId xmlns:a16="http://schemas.microsoft.com/office/drawing/2014/main" id="{44FAB51D-0B6F-46E7-8038-28000BA25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00"/>
          <a:stretch/>
        </p:blipFill>
        <p:spPr bwMode="auto">
          <a:xfrm>
            <a:off x="10267982" y="2325063"/>
            <a:ext cx="424851" cy="25618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Pfeil: nach rechts gekrümmt 32">
            <a:extLst>
              <a:ext uri="{FF2B5EF4-FFF2-40B4-BE49-F238E27FC236}">
                <a16:creationId xmlns:a16="http://schemas.microsoft.com/office/drawing/2014/main" id="{2E83D0F1-2EF7-46A4-A465-F41F5E1B6685}"/>
              </a:ext>
            </a:extLst>
          </p:cNvPr>
          <p:cNvSpPr/>
          <p:nvPr/>
        </p:nvSpPr>
        <p:spPr>
          <a:xfrm rot="5067411">
            <a:off x="7628476" y="434217"/>
            <a:ext cx="651989" cy="4224132"/>
          </a:xfrm>
          <a:prstGeom prst="curvedRightArrow">
            <a:avLst>
              <a:gd name="adj1" fmla="val 13071"/>
              <a:gd name="adj2" fmla="val 50220"/>
              <a:gd name="adj3" fmla="val 2792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14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8426D90-A2FA-45AF-8D3C-713C4302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9336000" cy="1080000"/>
          </a:xfrm>
        </p:spPr>
        <p:txBody>
          <a:bodyPr>
            <a:normAutofit/>
          </a:bodyPr>
          <a:lstStyle/>
          <a:p>
            <a:r>
              <a:rPr lang="de-DE" dirty="0"/>
              <a:t>Forschungsschwerpunkte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782E63C-E5AD-43C2-8F96-8373E09FE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B741-D289-49B5-BC28-FA85627EC76A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1D451B-8EB9-4AFA-917C-24C8D77C9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87" name="Inhaltsplatzhalter 6">
            <a:extLst>
              <a:ext uri="{FF2B5EF4-FFF2-40B4-BE49-F238E27FC236}">
                <a16:creationId xmlns:a16="http://schemas.microsoft.com/office/drawing/2014/main" id="{43786F54-6EF8-42B2-8C42-C8E3FB76CABA}"/>
              </a:ext>
            </a:extLst>
          </p:cNvPr>
          <p:cNvSpPr txBox="1">
            <a:spLocks/>
          </p:cNvSpPr>
          <p:nvPr/>
        </p:nvSpPr>
        <p:spPr>
          <a:xfrm>
            <a:off x="8177240" y="5073685"/>
            <a:ext cx="3960000" cy="14063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099EF0F-5417-4328-9177-2343576E20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5573" y="1978970"/>
            <a:ext cx="4489548" cy="211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etit.tu-darmstadt.de/media/etit/02_buehnenbilder/Buehne_VernetzteSysteme_1300x570.jpg">
            <a:extLst>
              <a:ext uri="{FF2B5EF4-FFF2-40B4-BE49-F238E27FC236}">
                <a16:creationId xmlns:a16="http://schemas.microsoft.com/office/drawing/2014/main" id="{813F7700-A9B4-45AB-8648-3C962D9C8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5115517" y="1984505"/>
            <a:ext cx="4463411" cy="210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etit.tu-darmstadt.de/media/etit/02_buehnenbilder/Buehne_Bauteile_1300x570.jpg">
            <a:extLst>
              <a:ext uri="{FF2B5EF4-FFF2-40B4-BE49-F238E27FC236}">
                <a16:creationId xmlns:a16="http://schemas.microsoft.com/office/drawing/2014/main" id="{C073552C-DB3E-433A-B779-C5DC92863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5115517" y="4327301"/>
            <a:ext cx="4463411" cy="210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05BF014-3700-4DA5-9763-0220269D3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0"/>
          <a:stretch/>
        </p:blipFill>
        <p:spPr bwMode="auto">
          <a:xfrm>
            <a:off x="405573" y="4338746"/>
            <a:ext cx="4491942" cy="209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BD258A6B-ACA8-483E-80BB-6FC517E345AC}"/>
              </a:ext>
            </a:extLst>
          </p:cNvPr>
          <p:cNvSpPr/>
          <p:nvPr/>
        </p:nvSpPr>
        <p:spPr>
          <a:xfrm>
            <a:off x="434106" y="4338310"/>
            <a:ext cx="4463409" cy="2125878"/>
          </a:xfrm>
          <a:prstGeom prst="rect">
            <a:avLst/>
          </a:prstGeom>
          <a:solidFill>
            <a:schemeClr val="tx1">
              <a:lumMod val="65000"/>
              <a:lumOff val="3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5D57EAF0-F86C-41C8-B576-0450FE48EF70}"/>
              </a:ext>
            </a:extLst>
          </p:cNvPr>
          <p:cNvSpPr/>
          <p:nvPr/>
        </p:nvSpPr>
        <p:spPr>
          <a:xfrm>
            <a:off x="5112402" y="1978970"/>
            <a:ext cx="4463409" cy="2113704"/>
          </a:xfrm>
          <a:prstGeom prst="rect">
            <a:avLst/>
          </a:prstGeom>
          <a:solidFill>
            <a:schemeClr val="tx1">
              <a:lumMod val="65000"/>
              <a:lumOff val="3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663C6C0C-9AB1-44DE-88BF-2C6AB2E73DDE}"/>
              </a:ext>
            </a:extLst>
          </p:cNvPr>
          <p:cNvSpPr/>
          <p:nvPr/>
        </p:nvSpPr>
        <p:spPr>
          <a:xfrm>
            <a:off x="5127869" y="4338746"/>
            <a:ext cx="4463409" cy="2097332"/>
          </a:xfrm>
          <a:prstGeom prst="rect">
            <a:avLst/>
          </a:prstGeom>
          <a:solidFill>
            <a:schemeClr val="tx1">
              <a:lumMod val="65000"/>
              <a:lumOff val="3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8C9A5C6-F83F-4527-889A-8EA3F1246EFA}"/>
              </a:ext>
            </a:extLst>
          </p:cNvPr>
          <p:cNvSpPr txBox="1"/>
          <p:nvPr/>
        </p:nvSpPr>
        <p:spPr>
          <a:xfrm>
            <a:off x="405574" y="6066746"/>
            <a:ext cx="4463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Medizintechnik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DC6EC27-60AC-461E-8FE6-D130420B2E7A}"/>
              </a:ext>
            </a:extLst>
          </p:cNvPr>
          <p:cNvSpPr txBox="1"/>
          <p:nvPr/>
        </p:nvSpPr>
        <p:spPr>
          <a:xfrm>
            <a:off x="405574" y="3713643"/>
            <a:ext cx="4463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Energie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4C7CC80-7618-4AC4-A6A3-4A32C223D749}"/>
              </a:ext>
            </a:extLst>
          </p:cNvPr>
          <p:cNvSpPr txBox="1"/>
          <p:nvPr/>
        </p:nvSpPr>
        <p:spPr>
          <a:xfrm>
            <a:off x="5127868" y="3701437"/>
            <a:ext cx="4451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Vernetzte Systeme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C2B4DE0-E597-4F11-ACFA-C62A6E3D34FE}"/>
              </a:ext>
            </a:extLst>
          </p:cNvPr>
          <p:cNvSpPr txBox="1"/>
          <p:nvPr/>
        </p:nvSpPr>
        <p:spPr>
          <a:xfrm>
            <a:off x="5115517" y="5789747"/>
            <a:ext cx="447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Neuartige Bauteil- 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und Systemkonzepte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0D7BCA30-C0ED-4417-AC44-DC4DE5DA4B09}"/>
              </a:ext>
            </a:extLst>
          </p:cNvPr>
          <p:cNvSpPr/>
          <p:nvPr/>
        </p:nvSpPr>
        <p:spPr>
          <a:xfrm>
            <a:off x="417926" y="1978946"/>
            <a:ext cx="4463409" cy="2113704"/>
          </a:xfrm>
          <a:prstGeom prst="rect">
            <a:avLst/>
          </a:prstGeom>
          <a:solidFill>
            <a:schemeClr val="tx1">
              <a:lumMod val="65000"/>
              <a:lumOff val="3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5188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07D8A793-0104-48B4-881A-DA2323617D01}"/>
              </a:ext>
            </a:extLst>
          </p:cNvPr>
          <p:cNvSpPr/>
          <p:nvPr/>
        </p:nvSpPr>
        <p:spPr>
          <a:xfrm>
            <a:off x="329890" y="1976360"/>
            <a:ext cx="11532220" cy="4564118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8426D90-A2FA-45AF-8D3C-713C4302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400" dirty="0"/>
              <a:t>Ausgewählte Industriekooperationen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782E63C-E5AD-43C2-8F96-8373E09FE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B741-D289-49B5-BC28-FA85627EC76A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1D451B-8EB9-4AFA-917C-24C8D77C9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87" name="Inhaltsplatzhalter 6">
            <a:extLst>
              <a:ext uri="{FF2B5EF4-FFF2-40B4-BE49-F238E27FC236}">
                <a16:creationId xmlns:a16="http://schemas.microsoft.com/office/drawing/2014/main" id="{43786F54-6EF8-42B2-8C42-C8E3FB76CABA}"/>
              </a:ext>
            </a:extLst>
          </p:cNvPr>
          <p:cNvSpPr txBox="1">
            <a:spLocks/>
          </p:cNvSpPr>
          <p:nvPr/>
        </p:nvSpPr>
        <p:spPr>
          <a:xfrm>
            <a:off x="8177240" y="5073685"/>
            <a:ext cx="3960000" cy="14063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AEFDBD1-FC84-4986-A12A-0024766F32BF}"/>
              </a:ext>
            </a:extLst>
          </p:cNvPr>
          <p:cNvSpPr/>
          <p:nvPr/>
        </p:nvSpPr>
        <p:spPr>
          <a:xfrm>
            <a:off x="7536001" y="2535595"/>
            <a:ext cx="2160000" cy="915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B00D2AA-E799-4A5F-AA9A-E974F92BA5F8}"/>
              </a:ext>
            </a:extLst>
          </p:cNvPr>
          <p:cNvSpPr/>
          <p:nvPr/>
        </p:nvSpPr>
        <p:spPr>
          <a:xfrm>
            <a:off x="4734189" y="5222112"/>
            <a:ext cx="2160000" cy="915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E2EA43D9-CC82-4BF1-AE96-A0E36546D8D4}"/>
              </a:ext>
            </a:extLst>
          </p:cNvPr>
          <p:cNvSpPr/>
          <p:nvPr/>
        </p:nvSpPr>
        <p:spPr>
          <a:xfrm>
            <a:off x="8957528" y="4982351"/>
            <a:ext cx="2716673" cy="915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DBDAE6ED-029D-4D86-8D7A-4C9CDE507C5A}"/>
              </a:ext>
            </a:extLst>
          </p:cNvPr>
          <p:cNvSpPr/>
          <p:nvPr/>
        </p:nvSpPr>
        <p:spPr>
          <a:xfrm>
            <a:off x="1601805" y="2548927"/>
            <a:ext cx="2716673" cy="915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3C49E835-62A5-4D57-A2E2-3EE1F7784E3E}"/>
              </a:ext>
            </a:extLst>
          </p:cNvPr>
          <p:cNvSpPr/>
          <p:nvPr/>
        </p:nvSpPr>
        <p:spPr>
          <a:xfrm>
            <a:off x="5433563" y="2837860"/>
            <a:ext cx="1087247" cy="1045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2FA36BE-FD79-4E12-838A-4C830D9C9324}"/>
              </a:ext>
            </a:extLst>
          </p:cNvPr>
          <p:cNvGrpSpPr/>
          <p:nvPr/>
        </p:nvGrpSpPr>
        <p:grpSpPr>
          <a:xfrm>
            <a:off x="468333" y="2624113"/>
            <a:ext cx="11224340" cy="3236831"/>
            <a:chOff x="573479" y="1992169"/>
            <a:chExt cx="11224340" cy="2873662"/>
          </a:xfrm>
        </p:grpSpPr>
        <p:pic>
          <p:nvPicPr>
            <p:cNvPr id="8" name="Picture 15">
              <a:extLst>
                <a:ext uri="{FF2B5EF4-FFF2-40B4-BE49-F238E27FC236}">
                  <a16:creationId xmlns:a16="http://schemas.microsoft.com/office/drawing/2014/main" id="{854724F1-C727-4FF1-99A4-D185E2C56E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088"/>
            <a:stretch/>
          </p:blipFill>
          <p:spPr bwMode="auto">
            <a:xfrm>
              <a:off x="1820104" y="2105669"/>
              <a:ext cx="2311670" cy="508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6">
              <a:extLst>
                <a:ext uri="{FF2B5EF4-FFF2-40B4-BE49-F238E27FC236}">
                  <a16:creationId xmlns:a16="http://schemas.microsoft.com/office/drawing/2014/main" id="{94F9CF6B-4276-4436-8DAB-FD2CBAAE4D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4282" y="2979119"/>
              <a:ext cx="2503537" cy="49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8">
              <a:extLst>
                <a:ext uri="{FF2B5EF4-FFF2-40B4-BE49-F238E27FC236}">
                  <a16:creationId xmlns:a16="http://schemas.microsoft.com/office/drawing/2014/main" id="{A8F476E0-AC81-461F-B8C1-545632AE7E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479" y="2964171"/>
              <a:ext cx="2844190" cy="803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0">
              <a:extLst>
                <a:ext uri="{FF2B5EF4-FFF2-40B4-BE49-F238E27FC236}">
                  <a16:creationId xmlns:a16="http://schemas.microsoft.com/office/drawing/2014/main" id="{96648E92-E5E8-4D75-965A-26ADD42D18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9657" y="3468501"/>
              <a:ext cx="2253367" cy="671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2">
              <a:extLst>
                <a:ext uri="{FF2B5EF4-FFF2-40B4-BE49-F238E27FC236}">
                  <a16:creationId xmlns:a16="http://schemas.microsoft.com/office/drawing/2014/main" id="{8C7A4E2C-4ED3-4D11-AC1C-F8C1E613B9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2986" y="3239132"/>
              <a:ext cx="1490406" cy="817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4">
              <a:extLst>
                <a:ext uri="{FF2B5EF4-FFF2-40B4-BE49-F238E27FC236}">
                  <a16:creationId xmlns:a16="http://schemas.microsoft.com/office/drawing/2014/main" id="{CBB38843-F4C6-4639-9C55-2B27835FD1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5144" y="4125221"/>
              <a:ext cx="2606203" cy="607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6">
              <a:extLst>
                <a:ext uri="{FF2B5EF4-FFF2-40B4-BE49-F238E27FC236}">
                  <a16:creationId xmlns:a16="http://schemas.microsoft.com/office/drawing/2014/main" id="{179337BE-7173-47B0-9B77-5AFF4A2343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6171" y="1992169"/>
              <a:ext cx="1713706" cy="666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8">
              <a:extLst>
                <a:ext uri="{FF2B5EF4-FFF2-40B4-BE49-F238E27FC236}">
                  <a16:creationId xmlns:a16="http://schemas.microsoft.com/office/drawing/2014/main" id="{83640B82-D2FA-4730-A1CE-0A70A68497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563" y="2209320"/>
              <a:ext cx="902262" cy="836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0">
              <a:extLst>
                <a:ext uri="{FF2B5EF4-FFF2-40B4-BE49-F238E27FC236}">
                  <a16:creationId xmlns:a16="http://schemas.microsoft.com/office/drawing/2014/main" id="{6D9F1A8C-C104-4DC8-B696-4BE1D1AE52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302" y="4082628"/>
              <a:ext cx="1633637" cy="753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6C8D3869-2F48-4FBC-8B4B-42170B1BFD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3964" y="4574645"/>
              <a:ext cx="1950743" cy="291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73578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F0B2191-62D8-D3B9-87A8-C98E84A12A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  <a:gradFill>
            <a:gsLst>
              <a:gs pos="0">
                <a:schemeClr val="bg1">
                  <a:alpha val="94000"/>
                </a:schemeClr>
              </a:gs>
              <a:gs pos="74000">
                <a:srgbClr val="FFFFFF">
                  <a:alpha val="32000"/>
                </a:srgbClr>
              </a:gs>
              <a:gs pos="82000">
                <a:srgbClr val="FFFFFF"/>
              </a:gs>
              <a:gs pos="100000">
                <a:srgbClr val="FFFFFF"/>
              </a:gs>
            </a:gsLst>
            <a:lin ang="5400000" scaled="1"/>
          </a:gradFill>
          <a:effectLst/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C4EADC5A-E5DD-495A-A948-83AFFC44E103}"/>
              </a:ext>
            </a:extLst>
          </p:cNvPr>
          <p:cNvSpPr/>
          <p:nvPr/>
        </p:nvSpPr>
        <p:spPr>
          <a:xfrm>
            <a:off x="-67744" y="0"/>
            <a:ext cx="1223787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9000">
                <a:schemeClr val="bg1"/>
              </a:gs>
              <a:gs pos="100000">
                <a:srgbClr val="FFFFF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7">
            <a:extLst>
              <a:ext uri="{FF2B5EF4-FFF2-40B4-BE49-F238E27FC236}">
                <a16:creationId xmlns:a16="http://schemas.microsoft.com/office/drawing/2014/main" id="{2E98B1EB-15D4-4697-93EE-DD77D317BF5B}"/>
              </a:ext>
            </a:extLst>
          </p:cNvPr>
          <p:cNvSpPr txBox="1">
            <a:spLocks/>
          </p:cNvSpPr>
          <p:nvPr/>
        </p:nvSpPr>
        <p:spPr>
          <a:xfrm>
            <a:off x="330200" y="365125"/>
            <a:ext cx="4499187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300" dirty="0">
                <a:latin typeface="+mj-lt"/>
              </a:rPr>
              <a:t>Die TU Darmstadt</a:t>
            </a:r>
          </a:p>
        </p:txBody>
      </p:sp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1FAF8516-4E7D-47C2-BB42-DCF2AD885D3E}"/>
              </a:ext>
            </a:extLst>
          </p:cNvPr>
          <p:cNvSpPr txBox="1">
            <a:spLocks/>
          </p:cNvSpPr>
          <p:nvPr/>
        </p:nvSpPr>
        <p:spPr>
          <a:xfrm>
            <a:off x="282786" y="2434201"/>
            <a:ext cx="5453214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lvl="1" indent="0">
              <a:lnSpc>
                <a:spcPct val="90000"/>
              </a:lnSpc>
              <a:spcAft>
                <a:spcPts val="1200"/>
              </a:spcAft>
              <a:buNone/>
              <a:tabLst>
                <a:tab pos="712770" algn="l"/>
              </a:tabLst>
            </a:pPr>
            <a:r>
              <a:rPr lang="en-US" sz="2000" b="1" dirty="0"/>
              <a:t>Eine der </a:t>
            </a:r>
            <a:r>
              <a:rPr lang="en-US" sz="2000" b="1" dirty="0" err="1"/>
              <a:t>führenden</a:t>
            </a:r>
            <a:r>
              <a:rPr lang="en-US" sz="2000" b="1" dirty="0"/>
              <a:t> </a:t>
            </a:r>
            <a:r>
              <a:rPr lang="en-US" sz="2000" b="1" dirty="0" err="1"/>
              <a:t>Technischen</a:t>
            </a:r>
            <a:r>
              <a:rPr lang="en-US" sz="2000" b="1" dirty="0"/>
              <a:t> </a:t>
            </a:r>
            <a:br>
              <a:rPr lang="en-US" sz="2000" b="1" dirty="0"/>
            </a:br>
            <a:r>
              <a:rPr lang="en-US" sz="2000" b="1" dirty="0" err="1"/>
              <a:t>Universitäten</a:t>
            </a:r>
            <a:r>
              <a:rPr lang="en-US" sz="2000" b="1" dirty="0"/>
              <a:t> in Deutschland</a:t>
            </a:r>
          </a:p>
          <a:p>
            <a:pPr marL="342900" lvl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712770" algn="l"/>
              </a:tabLst>
            </a:pPr>
            <a:r>
              <a:rPr lang="en-US" b="1" dirty="0" err="1"/>
              <a:t>erste</a:t>
            </a:r>
            <a:r>
              <a:rPr lang="en-US" b="1" dirty="0"/>
              <a:t> </a:t>
            </a:r>
            <a:r>
              <a:rPr lang="en-US" b="1" dirty="0" err="1"/>
              <a:t>autonome</a:t>
            </a:r>
            <a:r>
              <a:rPr lang="en-US" b="1" dirty="0"/>
              <a:t> Universität </a:t>
            </a:r>
            <a:r>
              <a:rPr lang="en-US" b="1" dirty="0" err="1"/>
              <a:t>Deutschlands</a:t>
            </a:r>
            <a:endParaRPr lang="en-US" b="1" dirty="0"/>
          </a:p>
          <a:p>
            <a:pPr marL="342900" lvl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712770" algn="l"/>
              </a:tabLst>
            </a:pPr>
            <a:r>
              <a:rPr lang="en-US" b="1" dirty="0" err="1"/>
              <a:t>rund</a:t>
            </a:r>
            <a:r>
              <a:rPr lang="en-US" b="1" dirty="0"/>
              <a:t> 26.000 </a:t>
            </a:r>
            <a:r>
              <a:rPr lang="en-US" b="1" dirty="0" err="1"/>
              <a:t>Studierende</a:t>
            </a:r>
            <a:endParaRPr lang="en-US" b="1" dirty="0"/>
          </a:p>
          <a:p>
            <a:pPr marL="342900" lvl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712770" algn="l"/>
              </a:tabLst>
            </a:pPr>
            <a:r>
              <a:rPr lang="en-US" b="1" dirty="0" err="1"/>
              <a:t>eine</a:t>
            </a:r>
            <a:r>
              <a:rPr lang="en-US" b="1" dirty="0"/>
              <a:t> der </a:t>
            </a:r>
            <a:r>
              <a:rPr lang="en-US" b="1" dirty="0" err="1"/>
              <a:t>Universitäten</a:t>
            </a:r>
            <a:r>
              <a:rPr lang="en-US" b="1" dirty="0"/>
              <a:t> </a:t>
            </a:r>
            <a:r>
              <a:rPr lang="en-US" b="1" dirty="0" err="1"/>
              <a:t>mit</a:t>
            </a:r>
            <a:r>
              <a:rPr lang="en-US" b="1" dirty="0"/>
              <a:t> dem </a:t>
            </a:r>
            <a:r>
              <a:rPr lang="en-US" b="1" dirty="0" err="1"/>
              <a:t>höchsten</a:t>
            </a:r>
            <a:r>
              <a:rPr lang="en-US" b="1" dirty="0"/>
              <a:t> </a:t>
            </a:r>
            <a:r>
              <a:rPr lang="en-US" b="1" dirty="0" err="1"/>
              <a:t>Anteil</a:t>
            </a:r>
            <a:r>
              <a:rPr lang="en-US" b="1" dirty="0"/>
              <a:t> </a:t>
            </a:r>
            <a:r>
              <a:rPr lang="en-US" b="1" dirty="0" err="1"/>
              <a:t>internationaler</a:t>
            </a:r>
            <a:r>
              <a:rPr lang="en-US" b="1" dirty="0"/>
              <a:t> </a:t>
            </a:r>
            <a:r>
              <a:rPr lang="en-US" b="1" dirty="0" err="1"/>
              <a:t>Studierender</a:t>
            </a:r>
            <a:r>
              <a:rPr lang="en-US" b="1" dirty="0"/>
              <a:t> in Deutschland</a:t>
            </a:r>
          </a:p>
          <a:p>
            <a:pPr marL="342900" lvl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712770" algn="l"/>
              </a:tabLst>
            </a:pPr>
            <a:r>
              <a:rPr lang="en-US" b="1" dirty="0" err="1"/>
              <a:t>interdisziplinär</a:t>
            </a:r>
            <a:r>
              <a:rPr lang="en-US" b="1" dirty="0"/>
              <a:t> in </a:t>
            </a:r>
            <a:r>
              <a:rPr lang="en-US" b="1" dirty="0" err="1"/>
              <a:t>Lehre</a:t>
            </a:r>
            <a:r>
              <a:rPr lang="en-US" b="1" dirty="0"/>
              <a:t> und </a:t>
            </a:r>
            <a:r>
              <a:rPr lang="en-US" b="1" dirty="0" err="1"/>
              <a:t>Forschung</a:t>
            </a:r>
            <a:endParaRPr lang="en-US" b="1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B669BEC9-01CA-839D-68BF-8B4320D3CBC6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28" name="AutoShape 3">
              <a:extLst>
                <a:ext uri="{FF2B5EF4-FFF2-40B4-BE49-F238E27FC236}">
                  <a16:creationId xmlns:a16="http://schemas.microsoft.com/office/drawing/2014/main" id="{F59B552C-18D4-84DD-7AF9-2E0518DDB1EC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10255DED-E3EA-E8D7-B4F6-F37D038CB5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80591C15-1560-2D54-7D4E-3918EB1D37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EC79A616-8A82-81FC-ACDB-B9D04561AC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BC5008F9-5E1A-A62C-8A3C-C3EF75C0CCF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EF1FADE7-9540-1C89-0993-E490E5223D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9B1F30FF-1A91-E060-28BD-5D86924095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88FFDCFB-4C81-5204-4281-0753758E4B2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A1BA0861-C396-808F-1687-872E992A8D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EE13896D-2130-B88B-7597-1B90889CDA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E937B40E-2FF1-B524-977E-095CEE7DDE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EB42E9D2-4779-7447-7DE4-0D2BFBEE0593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109FA08D-7CA2-9925-E05B-84A80C605FD5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A1F71252-D9F3-4C90-E2EB-F6B002133968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4" name="Datumsplatzhalter 6">
            <a:extLst>
              <a:ext uri="{FF2B5EF4-FFF2-40B4-BE49-F238E27FC236}">
                <a16:creationId xmlns:a16="http://schemas.microsoft.com/office/drawing/2014/main" id="{CC5CAFF8-20C0-44B6-B1A5-D7D83B78EEB3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11.02.2025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5" name="Foliennummernplatzhalter 8">
            <a:extLst>
              <a:ext uri="{FF2B5EF4-FFF2-40B4-BE49-F238E27FC236}">
                <a16:creationId xmlns:a16="http://schemas.microsoft.com/office/drawing/2014/main" id="{7DBF1139-DAD5-423F-AB6E-80D78B463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724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7044E58-E4AD-483D-9C23-F9604DE15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dirty="0"/>
              <a:t>Unsere Vergangenheit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3EB286-FE8B-83B2-9614-CEAC4B849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CAC40-D7A7-4779-92F1-FC7C3F3C3028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AAD6D6-94DB-922C-4E1C-AA5D038E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A2906DD-1F92-419B-A85D-65ED23870C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363" y="5949000"/>
            <a:ext cx="11520487" cy="360000"/>
          </a:xfrm>
        </p:spPr>
        <p:txBody>
          <a:bodyPr/>
          <a:lstStyle/>
          <a:p>
            <a:pPr defTabSz="540000">
              <a:spcBef>
                <a:spcPts val="600"/>
              </a:spcBef>
            </a:pPr>
            <a:r>
              <a:rPr lang="de-DE" b="1" dirty="0"/>
              <a:t>1882	</a:t>
            </a:r>
            <a:r>
              <a:rPr lang="de-DE" dirty="0"/>
              <a:t>Prof. Dr. Dr.-Ing. E.h. Erasmus Kittler (1852-1929) etabliert an der TH Darmstadt den weltweit ersten Lehrstuhl für Elektrotechnik</a:t>
            </a:r>
          </a:p>
        </p:txBody>
      </p:sp>
      <p:pic>
        <p:nvPicPr>
          <p:cNvPr id="18" name="Inhaltsplatzhalter 17">
            <a:extLst>
              <a:ext uri="{FF2B5EF4-FFF2-40B4-BE49-F238E27FC236}">
                <a16:creationId xmlns:a16="http://schemas.microsoft.com/office/drawing/2014/main" id="{CE95D19C-D75C-4C9C-97FC-47F76B42F66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722" y="2153590"/>
            <a:ext cx="11520487" cy="3615410"/>
          </a:xfrm>
        </p:spPr>
      </p:pic>
    </p:spTree>
    <p:extLst>
      <p:ext uri="{BB962C8B-B14F-4D97-AF65-F5344CB8AC3E}">
        <p14:creationId xmlns:p14="http://schemas.microsoft.com/office/powerpoint/2010/main" val="3295419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EC0BBEE0-0EE6-40DA-BD59-7314CB874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9696000" cy="1080000"/>
          </a:xfrm>
        </p:spPr>
        <p:txBody>
          <a:bodyPr>
            <a:noAutofit/>
          </a:bodyPr>
          <a:lstStyle/>
          <a:p>
            <a:r>
              <a:rPr lang="de-DE" dirty="0"/>
              <a:t>Inmitten der Metropolregion Rhein-Main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C76BDE6-8E95-4F8C-8F9F-99C27E545DF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07909CA-F0E9-48B5-8B72-DE898D86ED75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6C5E40F-2862-42BE-A42F-8480007DCE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20</a:t>
            </a:fld>
            <a:endParaRPr lang="de-DE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553962B-8AA5-4DFE-94D7-F245D8DC6FBF}"/>
              </a:ext>
            </a:extLst>
          </p:cNvPr>
          <p:cNvGrpSpPr/>
          <p:nvPr/>
        </p:nvGrpSpPr>
        <p:grpSpPr>
          <a:xfrm>
            <a:off x="-14983" y="2345097"/>
            <a:ext cx="12205801" cy="3963627"/>
            <a:chOff x="-14983" y="2345097"/>
            <a:chExt cx="12205801" cy="3963627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32AE6211-C1F7-41E0-AA88-F1FB228076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84356" y="2345098"/>
              <a:ext cx="9006462" cy="3963626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C2585EFB-7B51-434C-BC9E-3C24A7FA00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4983" y="2345097"/>
              <a:ext cx="3721318" cy="3963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8237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hteck 52">
            <a:extLst>
              <a:ext uri="{FF2B5EF4-FFF2-40B4-BE49-F238E27FC236}">
                <a16:creationId xmlns:a16="http://schemas.microsoft.com/office/drawing/2014/main" id="{A4BA1349-E17F-4689-8E67-1316347EFC40}"/>
              </a:ext>
            </a:extLst>
          </p:cNvPr>
          <p:cNvSpPr/>
          <p:nvPr/>
        </p:nvSpPr>
        <p:spPr>
          <a:xfrm>
            <a:off x="360001" y="1989001"/>
            <a:ext cx="11532220" cy="4564118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0BBEE0-0EE6-40DA-BD59-7314CB874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0147"/>
            <a:ext cx="9336000" cy="1080000"/>
          </a:xfrm>
        </p:spPr>
        <p:txBody>
          <a:bodyPr>
            <a:normAutofit/>
          </a:bodyPr>
          <a:lstStyle/>
          <a:p>
            <a:r>
              <a:rPr lang="de-DE" dirty="0"/>
              <a:t>Weitere Informationen über uns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C76BDE6-8E95-4F8C-8F9F-99C27E545DF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07909CA-F0E9-48B5-8B72-DE898D86ED75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6C5E40F-2862-42BE-A42F-8480007DCE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21</a:t>
            </a:fld>
            <a:endParaRPr lang="de-DE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AA56CAA-C4B4-491A-BD70-66BC2DA96803}"/>
              </a:ext>
            </a:extLst>
          </p:cNvPr>
          <p:cNvGrpSpPr/>
          <p:nvPr/>
        </p:nvGrpSpPr>
        <p:grpSpPr>
          <a:xfrm>
            <a:off x="2856000" y="2889000"/>
            <a:ext cx="2157097" cy="3204296"/>
            <a:chOff x="3553574" y="2889000"/>
            <a:chExt cx="2157097" cy="320429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F3E296B1-80E8-4053-849D-4FACB98D731B}"/>
                </a:ext>
              </a:extLst>
            </p:cNvPr>
            <p:cNvSpPr/>
            <p:nvPr/>
          </p:nvSpPr>
          <p:spPr>
            <a:xfrm>
              <a:off x="3687495" y="2889000"/>
              <a:ext cx="1908201" cy="1915493"/>
            </a:xfrm>
            <a:prstGeom prst="rect">
              <a:avLst/>
            </a:prstGeom>
            <a:gradFill>
              <a:gsLst>
                <a:gs pos="0">
                  <a:srgbClr val="F7FCFF"/>
                </a:gs>
                <a:gs pos="69000">
                  <a:srgbClr val="EEF6F6">
                    <a:lumMod val="100000"/>
                  </a:srgbClr>
                </a:gs>
                <a:gs pos="100000">
                  <a:srgbClr val="E1F2FF"/>
                </a:gs>
              </a:gsLst>
              <a:lin ang="5400000" scaled="0"/>
            </a:gradFill>
            <a:ln>
              <a:noFill/>
            </a:ln>
            <a:effectLst>
              <a:outerShdw blurRad="63500" sx="106000" sy="106000" algn="ctr" rotWithShape="0">
                <a:schemeClr val="bg1">
                  <a:lumMod val="50000"/>
                  <a:alpha val="3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0D79B4C1-6309-4E95-8940-05023C50B6D2}"/>
                </a:ext>
              </a:extLst>
            </p:cNvPr>
            <p:cNvGrpSpPr/>
            <p:nvPr/>
          </p:nvGrpSpPr>
          <p:grpSpPr>
            <a:xfrm>
              <a:off x="3553574" y="3139544"/>
              <a:ext cx="2157097" cy="2953752"/>
              <a:chOff x="3867433" y="637801"/>
              <a:chExt cx="1872000" cy="2553605"/>
            </a:xfrm>
          </p:grpSpPr>
          <p:grpSp>
            <p:nvGrpSpPr>
              <p:cNvPr id="45" name="Gruppieren 44">
                <a:extLst>
                  <a:ext uri="{FF2B5EF4-FFF2-40B4-BE49-F238E27FC236}">
                    <a16:creationId xmlns:a16="http://schemas.microsoft.com/office/drawing/2014/main" id="{D6106631-8875-4372-918D-96278CA7CB1E}"/>
                  </a:ext>
                </a:extLst>
              </p:cNvPr>
              <p:cNvGrpSpPr/>
              <p:nvPr/>
            </p:nvGrpSpPr>
            <p:grpSpPr>
              <a:xfrm>
                <a:off x="3867433" y="2261993"/>
                <a:ext cx="1872000" cy="929413"/>
                <a:chOff x="907106" y="5453871"/>
                <a:chExt cx="1872000" cy="929413"/>
              </a:xfrm>
            </p:grpSpPr>
            <p:sp>
              <p:nvSpPr>
                <p:cNvPr id="47" name="Auf der gleichen Seite des Rechtecks liegende Ecken abrunden 76">
                  <a:extLst>
                    <a:ext uri="{FF2B5EF4-FFF2-40B4-BE49-F238E27FC236}">
                      <a16:creationId xmlns:a16="http://schemas.microsoft.com/office/drawing/2014/main" id="{497E4725-1531-428E-8DF8-ADE967AF709F}"/>
                    </a:ext>
                  </a:extLst>
                </p:cNvPr>
                <p:cNvSpPr/>
                <p:nvPr/>
              </p:nvSpPr>
              <p:spPr>
                <a:xfrm>
                  <a:off x="1013344" y="5457430"/>
                  <a:ext cx="1656000" cy="916069"/>
                </a:xfrm>
                <a:prstGeom prst="round2SameRect">
                  <a:avLst>
                    <a:gd name="adj1" fmla="val 3504"/>
                    <a:gd name="adj2" fmla="val 0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63500" sx="106000" sy="106000" algn="ctr" rotWithShape="0">
                    <a:schemeClr val="bg1">
                      <a:lumMod val="50000"/>
                      <a:alpha val="38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 dirty="0"/>
                </a:p>
              </p:txBody>
            </p:sp>
            <p:grpSp>
              <p:nvGrpSpPr>
                <p:cNvPr id="48" name="Gruppieren 47">
                  <a:extLst>
                    <a:ext uri="{FF2B5EF4-FFF2-40B4-BE49-F238E27FC236}">
                      <a16:creationId xmlns:a16="http://schemas.microsoft.com/office/drawing/2014/main" id="{66737ED7-1BF1-45DB-AECE-4C29A4FFAFB6}"/>
                    </a:ext>
                  </a:extLst>
                </p:cNvPr>
                <p:cNvGrpSpPr/>
                <p:nvPr/>
              </p:nvGrpSpPr>
              <p:grpSpPr>
                <a:xfrm>
                  <a:off x="907106" y="5453871"/>
                  <a:ext cx="1872000" cy="929413"/>
                  <a:chOff x="907106" y="5453871"/>
                  <a:chExt cx="1872000" cy="929413"/>
                </a:xfrm>
              </p:grpSpPr>
              <p:sp>
                <p:nvSpPr>
                  <p:cNvPr id="49" name="Textfeld 78">
                    <a:extLst>
                      <a:ext uri="{FF2B5EF4-FFF2-40B4-BE49-F238E27FC236}">
                        <a16:creationId xmlns:a16="http://schemas.microsoft.com/office/drawing/2014/main" id="{71D8E2A5-5D3E-458E-967F-3F9FF3524C36}"/>
                      </a:ext>
                    </a:extLst>
                  </p:cNvPr>
                  <p:cNvSpPr txBox="1"/>
                  <p:nvPr/>
                </p:nvSpPr>
                <p:spPr>
                  <a:xfrm>
                    <a:off x="1019298" y="5453871"/>
                    <a:ext cx="1656000" cy="4924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de-D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de-DE" sz="2600" kern="1400" spc="-160" dirty="0">
                        <a:solidFill>
                          <a:srgbClr val="00689D"/>
                        </a:solidFill>
                        <a:latin typeface="FrontPage" panose="00000400000000000000" pitchFamily="2" charset="0"/>
                        <a:ea typeface="FrontPage" panose="00000400000000000000" pitchFamily="2" charset="0"/>
                      </a:rPr>
                      <a:t>Instagram</a:t>
                    </a:r>
                  </a:p>
                </p:txBody>
              </p:sp>
              <p:grpSp>
                <p:nvGrpSpPr>
                  <p:cNvPr id="50" name="Gruppieren 49">
                    <a:extLst>
                      <a:ext uri="{FF2B5EF4-FFF2-40B4-BE49-F238E27FC236}">
                        <a16:creationId xmlns:a16="http://schemas.microsoft.com/office/drawing/2014/main" id="{7518FCF3-7549-4EBC-A333-CA5BAABE98F2}"/>
                      </a:ext>
                    </a:extLst>
                  </p:cNvPr>
                  <p:cNvGrpSpPr/>
                  <p:nvPr/>
                </p:nvGrpSpPr>
                <p:grpSpPr>
                  <a:xfrm>
                    <a:off x="907106" y="5976162"/>
                    <a:ext cx="1872000" cy="407122"/>
                    <a:chOff x="1178866" y="4919358"/>
                    <a:chExt cx="1872000" cy="407122"/>
                  </a:xfrm>
                </p:grpSpPr>
                <p:sp>
                  <p:nvSpPr>
                    <p:cNvPr id="51" name="Rechteck 50">
                      <a:extLst>
                        <a:ext uri="{FF2B5EF4-FFF2-40B4-BE49-F238E27FC236}">
                          <a16:creationId xmlns:a16="http://schemas.microsoft.com/office/drawing/2014/main" id="{FCC6B041-6FFB-43D5-98BD-FC7F4D0A9E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4756" y="4919358"/>
                      <a:ext cx="1646348" cy="40712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52" name="Textfeld 81">
                      <a:extLst>
                        <a:ext uri="{FF2B5EF4-FFF2-40B4-BE49-F238E27FC236}">
                          <a16:creationId xmlns:a16="http://schemas.microsoft.com/office/drawing/2014/main" id="{B19ECA70-089A-49F8-B9D0-FA1B2FD6A6C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78866" y="4949871"/>
                      <a:ext cx="1872000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de-DE" sz="1100" b="1" kern="800" dirty="0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rPr>
                        <a:t>Kanal: </a:t>
                      </a:r>
                      <a:r>
                        <a:rPr lang="de-DE" sz="1100" b="1" kern="800" dirty="0" err="1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rPr>
                        <a:t>etittudarmstadt</a:t>
                      </a:r>
                      <a:endParaRPr lang="de-DE" sz="1100" b="1" kern="800" dirty="0">
                        <a:solidFill>
                          <a:srgbClr val="00689D"/>
                        </a:solidFill>
                        <a:latin typeface="FrontPage" panose="00000400000000000000" pitchFamily="2" charset="0"/>
                        <a:ea typeface="FrontPage" panose="00000400000000000000" pitchFamily="2" charset="0"/>
                      </a:endParaRPr>
                    </a:p>
                  </p:txBody>
                </p:sp>
              </p:grpSp>
            </p:grpSp>
          </p:grpSp>
          <p:pic>
            <p:nvPicPr>
              <p:cNvPr id="46" name="Grafik 45">
                <a:extLst>
                  <a:ext uri="{FF2B5EF4-FFF2-40B4-BE49-F238E27FC236}">
                    <a16:creationId xmlns:a16="http://schemas.microsoft.com/office/drawing/2014/main" id="{B31026FF-A724-483B-B21B-3629A964D2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91610" y="637801"/>
                <a:ext cx="1259823" cy="1259823"/>
              </a:xfrm>
              <a:prstGeom prst="rect">
                <a:avLst/>
              </a:prstGeom>
              <a:effectLst>
                <a:outerShdw blurRad="63500" sx="106000" sy="106000" algn="ctr" rotWithShape="0">
                  <a:schemeClr val="bg1">
                    <a:lumMod val="50000"/>
                    <a:alpha val="38000"/>
                  </a:schemeClr>
                </a:outerShdw>
              </a:effectLst>
            </p:spPr>
          </p:pic>
        </p:grp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7802102-912A-4C1A-8F8C-A0E4BC0B1677}"/>
              </a:ext>
            </a:extLst>
          </p:cNvPr>
          <p:cNvGrpSpPr/>
          <p:nvPr/>
        </p:nvGrpSpPr>
        <p:grpSpPr>
          <a:xfrm>
            <a:off x="5016000" y="2889000"/>
            <a:ext cx="2157097" cy="3190506"/>
            <a:chOff x="6405739" y="2889000"/>
            <a:chExt cx="2157097" cy="3190506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B7B9E9B8-685A-4628-BFAA-D9186A05B4ED}"/>
                </a:ext>
              </a:extLst>
            </p:cNvPr>
            <p:cNvSpPr/>
            <p:nvPr/>
          </p:nvSpPr>
          <p:spPr>
            <a:xfrm>
              <a:off x="6539279" y="2889000"/>
              <a:ext cx="1908201" cy="1915493"/>
            </a:xfrm>
            <a:prstGeom prst="rect">
              <a:avLst/>
            </a:prstGeom>
            <a:gradFill>
              <a:gsLst>
                <a:gs pos="0">
                  <a:srgbClr val="F7FCFF"/>
                </a:gs>
                <a:gs pos="69000">
                  <a:srgbClr val="EEF6F6">
                    <a:lumMod val="100000"/>
                  </a:srgbClr>
                </a:gs>
                <a:gs pos="100000">
                  <a:srgbClr val="E1F2FF"/>
                </a:gs>
              </a:gsLst>
              <a:lin ang="5400000" scaled="0"/>
            </a:gradFill>
            <a:ln>
              <a:noFill/>
            </a:ln>
            <a:effectLst>
              <a:outerShdw blurRad="63500" sx="106000" sy="106000" algn="ctr" rotWithShape="0">
                <a:schemeClr val="bg1">
                  <a:lumMod val="50000"/>
                  <a:alpha val="3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5D8463BF-10B2-4452-9341-85B15780B533}"/>
                </a:ext>
              </a:extLst>
            </p:cNvPr>
            <p:cNvGrpSpPr/>
            <p:nvPr/>
          </p:nvGrpSpPr>
          <p:grpSpPr>
            <a:xfrm>
              <a:off x="6405739" y="3023034"/>
              <a:ext cx="2157097" cy="3056472"/>
              <a:chOff x="6342636" y="3732839"/>
              <a:chExt cx="1872000" cy="2642410"/>
            </a:xfrm>
          </p:grpSpPr>
          <p:grpSp>
            <p:nvGrpSpPr>
              <p:cNvPr id="37" name="Gruppieren 36">
                <a:extLst>
                  <a:ext uri="{FF2B5EF4-FFF2-40B4-BE49-F238E27FC236}">
                    <a16:creationId xmlns:a16="http://schemas.microsoft.com/office/drawing/2014/main" id="{0A47F4D1-B58C-432F-B884-380CC57B54EB}"/>
                  </a:ext>
                </a:extLst>
              </p:cNvPr>
              <p:cNvGrpSpPr/>
              <p:nvPr/>
            </p:nvGrpSpPr>
            <p:grpSpPr>
              <a:xfrm>
                <a:off x="6342636" y="5442577"/>
                <a:ext cx="1872000" cy="932672"/>
                <a:chOff x="1141262" y="5440318"/>
                <a:chExt cx="1872000" cy="932672"/>
              </a:xfrm>
            </p:grpSpPr>
            <p:sp>
              <p:nvSpPr>
                <p:cNvPr id="39" name="Auf der gleichen Seite des Rechtecks liegende Ecken abrunden 86">
                  <a:extLst>
                    <a:ext uri="{FF2B5EF4-FFF2-40B4-BE49-F238E27FC236}">
                      <a16:creationId xmlns:a16="http://schemas.microsoft.com/office/drawing/2014/main" id="{CEEACF24-04FD-461D-8864-086FB24F3D16}"/>
                    </a:ext>
                  </a:extLst>
                </p:cNvPr>
                <p:cNvSpPr/>
                <p:nvPr/>
              </p:nvSpPr>
              <p:spPr>
                <a:xfrm>
                  <a:off x="1264688" y="5456921"/>
                  <a:ext cx="1656000" cy="916069"/>
                </a:xfrm>
                <a:prstGeom prst="round2SameRect">
                  <a:avLst>
                    <a:gd name="adj1" fmla="val 3504"/>
                    <a:gd name="adj2" fmla="val 0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63500" sx="106000" sy="106000" algn="ctr" rotWithShape="0">
                    <a:schemeClr val="bg1">
                      <a:lumMod val="50000"/>
                      <a:alpha val="38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grpSp>
              <p:nvGrpSpPr>
                <p:cNvPr id="40" name="Gruppieren 39">
                  <a:extLst>
                    <a:ext uri="{FF2B5EF4-FFF2-40B4-BE49-F238E27FC236}">
                      <a16:creationId xmlns:a16="http://schemas.microsoft.com/office/drawing/2014/main" id="{A87E3A17-9DA3-49DB-A404-D971581B907F}"/>
                    </a:ext>
                  </a:extLst>
                </p:cNvPr>
                <p:cNvGrpSpPr/>
                <p:nvPr/>
              </p:nvGrpSpPr>
              <p:grpSpPr>
                <a:xfrm>
                  <a:off x="1141262" y="5440318"/>
                  <a:ext cx="1872000" cy="929577"/>
                  <a:chOff x="1141262" y="5440318"/>
                  <a:chExt cx="1872000" cy="929577"/>
                </a:xfrm>
              </p:grpSpPr>
              <p:sp>
                <p:nvSpPr>
                  <p:cNvPr id="41" name="Textfeld 88">
                    <a:extLst>
                      <a:ext uri="{FF2B5EF4-FFF2-40B4-BE49-F238E27FC236}">
                        <a16:creationId xmlns:a16="http://schemas.microsoft.com/office/drawing/2014/main" id="{CA9CD599-FC42-469D-83AF-EE9A33FD1C8D}"/>
                      </a:ext>
                    </a:extLst>
                  </p:cNvPr>
                  <p:cNvSpPr txBox="1"/>
                  <p:nvPr/>
                </p:nvSpPr>
                <p:spPr>
                  <a:xfrm>
                    <a:off x="1253454" y="5440318"/>
                    <a:ext cx="1656000" cy="4924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de-D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de-DE" sz="2600" kern="1400" spc="-160" dirty="0" err="1">
                        <a:solidFill>
                          <a:srgbClr val="00689D"/>
                        </a:solidFill>
                        <a:latin typeface="FrontPage" panose="00000400000000000000" pitchFamily="2" charset="0"/>
                        <a:ea typeface="FrontPage" panose="00000400000000000000" pitchFamily="2" charset="0"/>
                      </a:rPr>
                      <a:t>facebook</a:t>
                    </a:r>
                    <a:endParaRPr lang="de-DE" sz="2600" kern="1400" spc="-160" dirty="0">
                      <a:solidFill>
                        <a:srgbClr val="00689D"/>
                      </a:solidFill>
                      <a:latin typeface="FrontPage" panose="00000400000000000000" pitchFamily="2" charset="0"/>
                      <a:ea typeface="FrontPage" panose="00000400000000000000" pitchFamily="2" charset="0"/>
                    </a:endParaRPr>
                  </a:p>
                </p:txBody>
              </p:sp>
              <p:grpSp>
                <p:nvGrpSpPr>
                  <p:cNvPr id="42" name="Gruppieren 41">
                    <a:extLst>
                      <a:ext uri="{FF2B5EF4-FFF2-40B4-BE49-F238E27FC236}">
                        <a16:creationId xmlns:a16="http://schemas.microsoft.com/office/drawing/2014/main" id="{D465C710-D8A2-4715-9FCE-813041EDA827}"/>
                      </a:ext>
                    </a:extLst>
                  </p:cNvPr>
                  <p:cNvGrpSpPr/>
                  <p:nvPr/>
                </p:nvGrpSpPr>
                <p:grpSpPr>
                  <a:xfrm>
                    <a:off x="1141262" y="5962608"/>
                    <a:ext cx="1872000" cy="407287"/>
                    <a:chOff x="1413022" y="4905804"/>
                    <a:chExt cx="1872000" cy="407287"/>
                  </a:xfrm>
                </p:grpSpPr>
                <p:sp>
                  <p:nvSpPr>
                    <p:cNvPr id="43" name="Rechteck 42">
                      <a:extLst>
                        <a:ext uri="{FF2B5EF4-FFF2-40B4-BE49-F238E27FC236}">
                          <a16:creationId xmlns:a16="http://schemas.microsoft.com/office/drawing/2014/main" id="{AD14A3F8-6312-4C9F-910F-F2CBC547A0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44636" y="4905804"/>
                      <a:ext cx="1640276" cy="40728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44" name="Textfeld 91">
                      <a:extLst>
                        <a:ext uri="{FF2B5EF4-FFF2-40B4-BE49-F238E27FC236}">
                          <a16:creationId xmlns:a16="http://schemas.microsoft.com/office/drawing/2014/main" id="{E5017D4C-FDDE-4480-8219-48A0092170B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13022" y="4936318"/>
                      <a:ext cx="1872000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de-DE" sz="1100" b="1" kern="800" dirty="0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rPr>
                        <a:t>fb.com/</a:t>
                      </a:r>
                      <a:r>
                        <a:rPr lang="de-DE" sz="1100" b="1" kern="800" dirty="0" err="1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rPr>
                        <a:t>etitdarmstadt</a:t>
                      </a:r>
                      <a:endParaRPr lang="de-DE" sz="1400" b="1" kern="800" dirty="0">
                        <a:solidFill>
                          <a:srgbClr val="00689D"/>
                        </a:solidFill>
                        <a:latin typeface="FrontPage" panose="00000400000000000000" pitchFamily="2" charset="0"/>
                        <a:ea typeface="FrontPage" panose="00000400000000000000" pitchFamily="2" charset="0"/>
                      </a:endParaRPr>
                    </a:p>
                  </p:txBody>
                </p:sp>
              </p:grpSp>
            </p:grpSp>
          </p:grpSp>
          <p:pic>
            <p:nvPicPr>
              <p:cNvPr id="38" name="Grafik 37">
                <a:extLst>
                  <a:ext uri="{FF2B5EF4-FFF2-40B4-BE49-F238E27FC236}">
                    <a16:creationId xmlns:a16="http://schemas.microsoft.com/office/drawing/2014/main" id="{360D634E-0270-4DBF-9D67-0CA4A05597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92062" y="3732839"/>
                <a:ext cx="1404000" cy="1404000"/>
              </a:xfrm>
              <a:prstGeom prst="rect">
                <a:avLst/>
              </a:prstGeom>
              <a:effectLst>
                <a:outerShdw blurRad="63500" sx="106000" sy="106000" algn="ctr" rotWithShape="0">
                  <a:schemeClr val="bg1">
                    <a:lumMod val="50000"/>
                    <a:alpha val="38000"/>
                  </a:schemeClr>
                </a:outerShdw>
              </a:effectLst>
            </p:spPr>
          </p:pic>
        </p:grp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FA86EA40-624F-49C3-9A3F-6B2A375F0FFE}"/>
              </a:ext>
            </a:extLst>
          </p:cNvPr>
          <p:cNvGrpSpPr/>
          <p:nvPr/>
        </p:nvGrpSpPr>
        <p:grpSpPr>
          <a:xfrm>
            <a:off x="696000" y="2889000"/>
            <a:ext cx="2157097" cy="3193317"/>
            <a:chOff x="1387536" y="3616963"/>
            <a:chExt cx="1872000" cy="2760716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CB74EEEC-1912-42D3-B23A-521FBFF49E0D}"/>
                </a:ext>
              </a:extLst>
            </p:cNvPr>
            <p:cNvGrpSpPr/>
            <p:nvPr/>
          </p:nvGrpSpPr>
          <p:grpSpPr>
            <a:xfrm>
              <a:off x="1387536" y="3616963"/>
              <a:ext cx="1872000" cy="2760716"/>
              <a:chOff x="1387536" y="421198"/>
              <a:chExt cx="1872000" cy="2760716"/>
            </a:xfrm>
          </p:grpSpPr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7D914721-2A7C-4992-A5E1-0DA46C842520}"/>
                  </a:ext>
                </a:extLst>
              </p:cNvPr>
              <p:cNvSpPr/>
              <p:nvPr/>
            </p:nvSpPr>
            <p:spPr>
              <a:xfrm>
                <a:off x="1503638" y="421198"/>
                <a:ext cx="1656000" cy="1656000"/>
              </a:xfrm>
              <a:prstGeom prst="rect">
                <a:avLst/>
              </a:prstGeom>
              <a:gradFill>
                <a:gsLst>
                  <a:gs pos="0">
                    <a:srgbClr val="F7FCFF"/>
                  </a:gs>
                  <a:gs pos="69000">
                    <a:srgbClr val="EEF6F6">
                      <a:lumMod val="100000"/>
                    </a:srgbClr>
                  </a:gs>
                  <a:gs pos="100000">
                    <a:srgbClr val="E1F2FF"/>
                  </a:gs>
                </a:gsLst>
                <a:lin ang="5400000" scaled="0"/>
              </a:gradFill>
              <a:ln>
                <a:noFill/>
              </a:ln>
              <a:effectLst>
                <a:outerShdw blurRad="63500" sx="106000" sy="106000" algn="ctr" rotWithShape="0">
                  <a:schemeClr val="bg1">
                    <a:lumMod val="50000"/>
                    <a:alpha val="38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grpSp>
            <p:nvGrpSpPr>
              <p:cNvPr id="22" name="Gruppieren 21">
                <a:extLst>
                  <a:ext uri="{FF2B5EF4-FFF2-40B4-BE49-F238E27FC236}">
                    <a16:creationId xmlns:a16="http://schemas.microsoft.com/office/drawing/2014/main" id="{EDD61B9F-0B5B-4422-AE72-BC5A453874A4}"/>
                  </a:ext>
                </a:extLst>
              </p:cNvPr>
              <p:cNvGrpSpPr/>
              <p:nvPr/>
            </p:nvGrpSpPr>
            <p:grpSpPr>
              <a:xfrm>
                <a:off x="1387536" y="2264628"/>
                <a:ext cx="1872000" cy="917286"/>
                <a:chOff x="739536" y="5458134"/>
                <a:chExt cx="1872000" cy="917286"/>
              </a:xfrm>
            </p:grpSpPr>
            <p:sp>
              <p:nvSpPr>
                <p:cNvPr id="23" name="Auf der gleichen Seite des Rechtecks liegende Ecken abrunden 66">
                  <a:extLst>
                    <a:ext uri="{FF2B5EF4-FFF2-40B4-BE49-F238E27FC236}">
                      <a16:creationId xmlns:a16="http://schemas.microsoft.com/office/drawing/2014/main" id="{C1BE60DD-2696-4C47-9E24-7F910BC7551F}"/>
                    </a:ext>
                  </a:extLst>
                </p:cNvPr>
                <p:cNvSpPr/>
                <p:nvPr/>
              </p:nvSpPr>
              <p:spPr>
                <a:xfrm>
                  <a:off x="851041" y="5459351"/>
                  <a:ext cx="1656000" cy="916069"/>
                </a:xfrm>
                <a:prstGeom prst="round2SameRect">
                  <a:avLst>
                    <a:gd name="adj1" fmla="val 3504"/>
                    <a:gd name="adj2" fmla="val 0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63500" sx="106000" sy="106000" algn="ctr" rotWithShape="0">
                    <a:schemeClr val="bg1">
                      <a:lumMod val="50000"/>
                      <a:alpha val="38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grpSp>
              <p:nvGrpSpPr>
                <p:cNvPr id="24" name="Gruppieren 23">
                  <a:extLst>
                    <a:ext uri="{FF2B5EF4-FFF2-40B4-BE49-F238E27FC236}">
                      <a16:creationId xmlns:a16="http://schemas.microsoft.com/office/drawing/2014/main" id="{D09D887F-4274-4656-BEE1-F90C8E3A32F5}"/>
                    </a:ext>
                  </a:extLst>
                </p:cNvPr>
                <p:cNvGrpSpPr/>
                <p:nvPr/>
              </p:nvGrpSpPr>
              <p:grpSpPr>
                <a:xfrm>
                  <a:off x="739536" y="5458134"/>
                  <a:ext cx="1872000" cy="916992"/>
                  <a:chOff x="739536" y="5458134"/>
                  <a:chExt cx="1872000" cy="916992"/>
                </a:xfrm>
              </p:grpSpPr>
              <p:sp>
                <p:nvSpPr>
                  <p:cNvPr id="25" name="Textfeld 68">
                    <a:extLst>
                      <a:ext uri="{FF2B5EF4-FFF2-40B4-BE49-F238E27FC236}">
                        <a16:creationId xmlns:a16="http://schemas.microsoft.com/office/drawing/2014/main" id="{644216DE-EA93-4090-91EF-391C35CCA7B4}"/>
                      </a:ext>
                    </a:extLst>
                  </p:cNvPr>
                  <p:cNvSpPr txBox="1"/>
                  <p:nvPr/>
                </p:nvSpPr>
                <p:spPr>
                  <a:xfrm>
                    <a:off x="851728" y="5458134"/>
                    <a:ext cx="1656000" cy="4924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de-D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de-DE" sz="2600" kern="1400" spc="-160" dirty="0">
                        <a:solidFill>
                          <a:srgbClr val="00689D"/>
                        </a:solidFill>
                        <a:latin typeface="FrontPage" panose="00000400000000000000" pitchFamily="2" charset="0"/>
                        <a:ea typeface="FrontPage" panose="00000400000000000000" pitchFamily="2" charset="0"/>
                      </a:rPr>
                      <a:t>Internet</a:t>
                    </a:r>
                  </a:p>
                </p:txBody>
              </p:sp>
              <p:grpSp>
                <p:nvGrpSpPr>
                  <p:cNvPr id="26" name="Gruppieren 25">
                    <a:extLst>
                      <a:ext uri="{FF2B5EF4-FFF2-40B4-BE49-F238E27FC236}">
                        <a16:creationId xmlns:a16="http://schemas.microsoft.com/office/drawing/2014/main" id="{E0312E65-ED0D-4CB0-905F-CAC600FE1860}"/>
                      </a:ext>
                    </a:extLst>
                  </p:cNvPr>
                  <p:cNvGrpSpPr/>
                  <p:nvPr/>
                </p:nvGrpSpPr>
                <p:grpSpPr>
                  <a:xfrm>
                    <a:off x="739536" y="5973171"/>
                    <a:ext cx="1872000" cy="401955"/>
                    <a:chOff x="1011296" y="4916367"/>
                    <a:chExt cx="1872000" cy="401955"/>
                  </a:xfrm>
                </p:grpSpPr>
                <p:sp>
                  <p:nvSpPr>
                    <p:cNvPr id="27" name="Rechteck 26">
                      <a:extLst>
                        <a:ext uri="{FF2B5EF4-FFF2-40B4-BE49-F238E27FC236}">
                          <a16:creationId xmlns:a16="http://schemas.microsoft.com/office/drawing/2014/main" id="{236B9835-ACF6-41FD-BF2E-6A8D55BDDF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9752" y="4916367"/>
                      <a:ext cx="1656000" cy="40195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28" name="Textfeld 71">
                      <a:extLst>
                        <a:ext uri="{FF2B5EF4-FFF2-40B4-BE49-F238E27FC236}">
                          <a16:creationId xmlns:a16="http://schemas.microsoft.com/office/drawing/2014/main" id="{D5E13652-C44C-4736-A055-56542D02965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11296" y="4946881"/>
                      <a:ext cx="1872000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de-DE" sz="1100" b="1" kern="800" dirty="0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rPr>
                        <a:t>www.etit.de</a:t>
                      </a:r>
                    </a:p>
                  </p:txBody>
                </p:sp>
              </p:grpSp>
            </p:grpSp>
          </p:grpSp>
        </p:grp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E2E26751-0D53-4C4D-B3D3-95E59D0F8040}"/>
                </a:ext>
              </a:extLst>
            </p:cNvPr>
            <p:cNvSpPr/>
            <p:nvPr/>
          </p:nvSpPr>
          <p:spPr>
            <a:xfrm>
              <a:off x="1679921" y="3771468"/>
              <a:ext cx="1296000" cy="1296000"/>
            </a:xfrm>
            <a:prstGeom prst="ellipse">
              <a:avLst/>
            </a:prstGeom>
            <a:gradFill flip="none" rotWithShape="1">
              <a:gsLst>
                <a:gs pos="13000">
                  <a:schemeClr val="bg1">
                    <a:lumMod val="75000"/>
                  </a:schemeClr>
                </a:gs>
                <a:gs pos="74000">
                  <a:schemeClr val="bg2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3500" sx="106000" sy="106000" algn="ctr" rotWithShape="0">
                <a:schemeClr val="bg1">
                  <a:lumMod val="65000"/>
                  <a:alpha val="3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C0D88D59-286D-4190-B041-DC7E7E297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7154" y="4093600"/>
              <a:ext cx="1131739" cy="680664"/>
            </a:xfrm>
            <a:prstGeom prst="rect">
              <a:avLst/>
            </a:prstGeom>
          </p:spPr>
        </p:pic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075411D9-E2B8-412B-BEF8-DCA4141C884E}"/>
              </a:ext>
            </a:extLst>
          </p:cNvPr>
          <p:cNvGrpSpPr/>
          <p:nvPr/>
        </p:nvGrpSpPr>
        <p:grpSpPr>
          <a:xfrm>
            <a:off x="7176000" y="2889000"/>
            <a:ext cx="2229123" cy="3204296"/>
            <a:chOff x="7176000" y="2889000"/>
            <a:chExt cx="2229123" cy="3204296"/>
          </a:xfrm>
        </p:grpSpPr>
        <p:grpSp>
          <p:nvGrpSpPr>
            <p:cNvPr id="55" name="Gruppieren 54">
              <a:extLst>
                <a:ext uri="{FF2B5EF4-FFF2-40B4-BE49-F238E27FC236}">
                  <a16:creationId xmlns:a16="http://schemas.microsoft.com/office/drawing/2014/main" id="{AB1931E8-9284-4BA8-872C-18BDBB7FC14E}"/>
                </a:ext>
              </a:extLst>
            </p:cNvPr>
            <p:cNvGrpSpPr/>
            <p:nvPr/>
          </p:nvGrpSpPr>
          <p:grpSpPr>
            <a:xfrm>
              <a:off x="7176000" y="2889000"/>
              <a:ext cx="2229123" cy="3204296"/>
              <a:chOff x="9266877" y="2889000"/>
              <a:chExt cx="2229123" cy="3204296"/>
            </a:xfrm>
          </p:grpSpPr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045757BB-B339-45EE-A869-B6FAD1195AA9}"/>
                  </a:ext>
                </a:extLst>
              </p:cNvPr>
              <p:cNvSpPr/>
              <p:nvPr/>
            </p:nvSpPr>
            <p:spPr>
              <a:xfrm>
                <a:off x="9400128" y="2889000"/>
                <a:ext cx="1908201" cy="1915493"/>
              </a:xfrm>
              <a:prstGeom prst="rect">
                <a:avLst/>
              </a:prstGeom>
              <a:gradFill>
                <a:gsLst>
                  <a:gs pos="0">
                    <a:srgbClr val="F7FCFF"/>
                  </a:gs>
                  <a:gs pos="69000">
                    <a:srgbClr val="EEF6F6">
                      <a:lumMod val="100000"/>
                    </a:srgbClr>
                  </a:gs>
                  <a:gs pos="100000">
                    <a:srgbClr val="E1F2FF"/>
                  </a:gs>
                </a:gsLst>
                <a:lin ang="5400000" scaled="0"/>
              </a:gradFill>
              <a:ln>
                <a:noFill/>
              </a:ln>
              <a:effectLst>
                <a:outerShdw blurRad="63500" sx="106000" sy="106000" algn="ctr" rotWithShape="0">
                  <a:schemeClr val="bg1">
                    <a:lumMod val="50000"/>
                    <a:alpha val="38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grpSp>
            <p:nvGrpSpPr>
              <p:cNvPr id="16" name="Gruppieren 15">
                <a:extLst>
                  <a:ext uri="{FF2B5EF4-FFF2-40B4-BE49-F238E27FC236}">
                    <a16:creationId xmlns:a16="http://schemas.microsoft.com/office/drawing/2014/main" id="{F5DDA985-3990-4233-B02F-7AB6896ED6DD}"/>
                  </a:ext>
                </a:extLst>
              </p:cNvPr>
              <p:cNvGrpSpPr/>
              <p:nvPr/>
            </p:nvGrpSpPr>
            <p:grpSpPr>
              <a:xfrm>
                <a:off x="9266877" y="3046354"/>
                <a:ext cx="2229123" cy="3046942"/>
                <a:chOff x="8825626" y="3753000"/>
                <a:chExt cx="1934506" cy="2634171"/>
              </a:xfrm>
            </p:grpSpPr>
            <p:grpSp>
              <p:nvGrpSpPr>
                <p:cNvPr id="29" name="Gruppieren 28">
                  <a:extLst>
                    <a:ext uri="{FF2B5EF4-FFF2-40B4-BE49-F238E27FC236}">
                      <a16:creationId xmlns:a16="http://schemas.microsoft.com/office/drawing/2014/main" id="{D93FD5B6-AA42-4D2D-A381-383C926DBF50}"/>
                    </a:ext>
                  </a:extLst>
                </p:cNvPr>
                <p:cNvGrpSpPr/>
                <p:nvPr/>
              </p:nvGrpSpPr>
              <p:grpSpPr>
                <a:xfrm>
                  <a:off x="8856879" y="5447259"/>
                  <a:ext cx="1872000" cy="939912"/>
                  <a:chOff x="1360552" y="5445000"/>
                  <a:chExt cx="1872000" cy="939912"/>
                </a:xfrm>
              </p:grpSpPr>
              <p:sp>
                <p:nvSpPr>
                  <p:cNvPr id="31" name="Auf der gleichen Seite des Rechtecks liegende Ecken abrunden 96">
                    <a:extLst>
                      <a:ext uri="{FF2B5EF4-FFF2-40B4-BE49-F238E27FC236}">
                        <a16:creationId xmlns:a16="http://schemas.microsoft.com/office/drawing/2014/main" id="{0D6F5733-1986-41F5-B8A9-BD09C719C72D}"/>
                      </a:ext>
                    </a:extLst>
                  </p:cNvPr>
                  <p:cNvSpPr/>
                  <p:nvPr/>
                </p:nvSpPr>
                <p:spPr>
                  <a:xfrm>
                    <a:off x="1441028" y="5456922"/>
                    <a:ext cx="1656000" cy="916069"/>
                  </a:xfrm>
                  <a:prstGeom prst="round2SameRect">
                    <a:avLst>
                      <a:gd name="adj1" fmla="val 3504"/>
                      <a:gd name="adj2" fmla="val 0"/>
                    </a:avLst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  <a:effectLst>
                    <a:outerShdw blurRad="63500" sx="106000" sy="106000" algn="ctr" rotWithShape="0">
                      <a:schemeClr val="bg1">
                        <a:lumMod val="50000"/>
                        <a:alpha val="38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de-D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de-DE"/>
                  </a:p>
                </p:txBody>
              </p:sp>
              <p:grpSp>
                <p:nvGrpSpPr>
                  <p:cNvPr id="32" name="Gruppieren 31">
                    <a:extLst>
                      <a:ext uri="{FF2B5EF4-FFF2-40B4-BE49-F238E27FC236}">
                        <a16:creationId xmlns:a16="http://schemas.microsoft.com/office/drawing/2014/main" id="{E9156424-5001-4B61-9218-E391BC9345A4}"/>
                      </a:ext>
                    </a:extLst>
                  </p:cNvPr>
                  <p:cNvGrpSpPr/>
                  <p:nvPr/>
                </p:nvGrpSpPr>
                <p:grpSpPr>
                  <a:xfrm>
                    <a:off x="1360552" y="5445000"/>
                    <a:ext cx="1872000" cy="939912"/>
                    <a:chOff x="1360552" y="5445000"/>
                    <a:chExt cx="1872000" cy="939912"/>
                  </a:xfrm>
                </p:grpSpPr>
                <p:grpSp>
                  <p:nvGrpSpPr>
                    <p:cNvPr id="33" name="Gruppieren 32">
                      <a:extLst>
                        <a:ext uri="{FF2B5EF4-FFF2-40B4-BE49-F238E27FC236}">
                          <a16:creationId xmlns:a16="http://schemas.microsoft.com/office/drawing/2014/main" id="{7B496F07-DF10-4B83-9ED0-41AFE6F3FC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0552" y="5959587"/>
                      <a:ext cx="1872000" cy="425325"/>
                      <a:chOff x="1632312" y="4902783"/>
                      <a:chExt cx="1872000" cy="425325"/>
                    </a:xfrm>
                  </p:grpSpPr>
                  <p:sp>
                    <p:nvSpPr>
                      <p:cNvPr id="35" name="Rechteck 34">
                        <a:extLst>
                          <a:ext uri="{FF2B5EF4-FFF2-40B4-BE49-F238E27FC236}">
                            <a16:creationId xmlns:a16="http://schemas.microsoft.com/office/drawing/2014/main" id="{E66A4EEF-0C85-4A52-80FB-511827EA73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16698" y="4902783"/>
                        <a:ext cx="1652090" cy="4253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de-DE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36" name="Textfeld 101">
                        <a:extLst>
                          <a:ext uri="{FF2B5EF4-FFF2-40B4-BE49-F238E27FC236}">
                            <a16:creationId xmlns:a16="http://schemas.microsoft.com/office/drawing/2014/main" id="{AF0F57CE-192F-44F9-9FEC-49438908F51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632312" y="4992170"/>
                        <a:ext cx="1872000" cy="2616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de-DE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de-DE" sz="1100" b="1" kern="300" spc="-60" dirty="0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endParaRPr>
                      </a:p>
                    </p:txBody>
                  </p:sp>
                </p:grpSp>
                <p:sp>
                  <p:nvSpPr>
                    <p:cNvPr id="34" name="Textfeld 15">
                      <a:extLst>
                        <a:ext uri="{FF2B5EF4-FFF2-40B4-BE49-F238E27FC236}">
                          <a16:creationId xmlns:a16="http://schemas.microsoft.com/office/drawing/2014/main" id="{4595D8CF-0402-452F-BD3B-DFD7149450A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37118" y="5445000"/>
                      <a:ext cx="1656000" cy="49244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de-DE" sz="2600" kern="1400" spc="-160" dirty="0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rPr>
                        <a:t>YouTube</a:t>
                      </a:r>
                    </a:p>
                  </p:txBody>
                </p:sp>
              </p:grpSp>
            </p:grpSp>
            <p:pic>
              <p:nvPicPr>
                <p:cNvPr id="30" name="Grafik 29">
                  <a:extLst>
                    <a:ext uri="{FF2B5EF4-FFF2-40B4-BE49-F238E27FC236}">
                      <a16:creationId xmlns:a16="http://schemas.microsoft.com/office/drawing/2014/main" id="{C5D0FF04-627F-475C-AD81-786DD5A4BB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25626" y="3753000"/>
                  <a:ext cx="1934506" cy="1368000"/>
                </a:xfrm>
                <a:prstGeom prst="rect">
                  <a:avLst/>
                </a:prstGeom>
                <a:effectLst>
                  <a:outerShdw blurRad="63500" sx="106000" sy="106000" algn="ctr" rotWithShape="0">
                    <a:schemeClr val="bg1">
                      <a:lumMod val="50000"/>
                      <a:alpha val="38000"/>
                    </a:schemeClr>
                  </a:outerShdw>
                </a:effectLst>
              </p:spPr>
            </p:pic>
          </p:grpSp>
        </p:grpSp>
        <p:sp>
          <p:nvSpPr>
            <p:cNvPr id="13" name="Textfeld 22">
              <a:extLst>
                <a:ext uri="{FF2B5EF4-FFF2-40B4-BE49-F238E27FC236}">
                  <a16:creationId xmlns:a16="http://schemas.microsoft.com/office/drawing/2014/main" id="{C47C8CD7-39CF-4D30-AB7B-1E840817889F}"/>
                </a:ext>
              </a:extLst>
            </p:cNvPr>
            <p:cNvSpPr txBox="1"/>
            <p:nvPr/>
          </p:nvSpPr>
          <p:spPr>
            <a:xfrm>
              <a:off x="7176000" y="5680083"/>
              <a:ext cx="2157097" cy="302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100" b="1" kern="300" spc="-60" dirty="0">
                  <a:solidFill>
                    <a:srgbClr val="00689D"/>
                  </a:solidFill>
                  <a:latin typeface="FrontPage" panose="00000400000000000000" pitchFamily="2" charset="0"/>
                  <a:ea typeface="FrontPage" panose="00000400000000000000" pitchFamily="2" charset="0"/>
                </a:rPr>
                <a:t>youtube.com/</a:t>
              </a:r>
              <a:r>
                <a:rPr lang="de-DE" sz="1100" b="1" kern="300" spc="-60" dirty="0" err="1">
                  <a:solidFill>
                    <a:srgbClr val="00689D"/>
                  </a:solidFill>
                  <a:latin typeface="FrontPage" panose="00000400000000000000" pitchFamily="2" charset="0"/>
                  <a:ea typeface="FrontPage" panose="00000400000000000000" pitchFamily="2" charset="0"/>
                </a:rPr>
                <a:t>etitdarmstadt</a:t>
              </a:r>
              <a:endParaRPr lang="de-DE" sz="1100" b="1" kern="300" spc="-60" dirty="0">
                <a:solidFill>
                  <a:srgbClr val="00689D"/>
                </a:solidFill>
                <a:latin typeface="FrontPage" panose="00000400000000000000" pitchFamily="2" charset="0"/>
                <a:ea typeface="FrontPage" panose="00000400000000000000" pitchFamily="2" charset="0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07A4EAAB-BE65-4843-A3F7-FF0E50500827}"/>
              </a:ext>
            </a:extLst>
          </p:cNvPr>
          <p:cNvGrpSpPr/>
          <p:nvPr/>
        </p:nvGrpSpPr>
        <p:grpSpPr>
          <a:xfrm>
            <a:off x="9350703" y="2889000"/>
            <a:ext cx="2193115" cy="3204299"/>
            <a:chOff x="9350703" y="2889000"/>
            <a:chExt cx="2193115" cy="3204299"/>
          </a:xfrm>
        </p:grpSpPr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565047B9-7118-4E4D-8324-2599B3A9EADA}"/>
                </a:ext>
              </a:extLst>
            </p:cNvPr>
            <p:cNvSpPr/>
            <p:nvPr/>
          </p:nvSpPr>
          <p:spPr>
            <a:xfrm>
              <a:off x="9483954" y="2889000"/>
              <a:ext cx="1908201" cy="1915493"/>
            </a:xfrm>
            <a:prstGeom prst="rect">
              <a:avLst/>
            </a:prstGeom>
            <a:gradFill>
              <a:gsLst>
                <a:gs pos="0">
                  <a:srgbClr val="F7FCFF"/>
                </a:gs>
                <a:gs pos="69000">
                  <a:srgbClr val="EEF6F6">
                    <a:lumMod val="100000"/>
                  </a:srgbClr>
                </a:gs>
                <a:gs pos="100000">
                  <a:srgbClr val="E1F2FF"/>
                </a:gs>
              </a:gsLst>
              <a:lin ang="5400000" scaled="0"/>
            </a:gradFill>
            <a:ln>
              <a:noFill/>
            </a:ln>
            <a:effectLst>
              <a:outerShdw blurRad="63500" sx="106000" sy="106000" algn="ctr" rotWithShape="0">
                <a:schemeClr val="bg1">
                  <a:lumMod val="50000"/>
                  <a:alpha val="3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14D0E71C-CF8A-4C98-93E6-B2AE4CF5A92A}"/>
                </a:ext>
              </a:extLst>
            </p:cNvPr>
            <p:cNvGrpSpPr/>
            <p:nvPr/>
          </p:nvGrpSpPr>
          <p:grpSpPr>
            <a:xfrm>
              <a:off x="9386721" y="5006104"/>
              <a:ext cx="2157097" cy="1087195"/>
              <a:chOff x="1360552" y="5445000"/>
              <a:chExt cx="1872000" cy="939912"/>
            </a:xfrm>
          </p:grpSpPr>
          <p:sp>
            <p:nvSpPr>
              <p:cNvPr id="64" name="Auf der gleichen Seite des Rechtecks liegende Ecken abrunden 96">
                <a:extLst>
                  <a:ext uri="{FF2B5EF4-FFF2-40B4-BE49-F238E27FC236}">
                    <a16:creationId xmlns:a16="http://schemas.microsoft.com/office/drawing/2014/main" id="{62876659-BC8C-4E9F-A63D-9722B9260A52}"/>
                  </a:ext>
                </a:extLst>
              </p:cNvPr>
              <p:cNvSpPr/>
              <p:nvPr/>
            </p:nvSpPr>
            <p:spPr>
              <a:xfrm>
                <a:off x="1441028" y="5456922"/>
                <a:ext cx="1656000" cy="916069"/>
              </a:xfrm>
              <a:prstGeom prst="round2SameRect">
                <a:avLst>
                  <a:gd name="adj1" fmla="val 3504"/>
                  <a:gd name="adj2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63500" sx="106000" sy="106000" algn="ctr" rotWithShape="0">
                  <a:schemeClr val="bg1">
                    <a:lumMod val="50000"/>
                    <a:alpha val="38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grpSp>
            <p:nvGrpSpPr>
              <p:cNvPr id="65" name="Gruppieren 64">
                <a:extLst>
                  <a:ext uri="{FF2B5EF4-FFF2-40B4-BE49-F238E27FC236}">
                    <a16:creationId xmlns:a16="http://schemas.microsoft.com/office/drawing/2014/main" id="{AC9166B4-7EFB-401D-8CD0-CD115114DC28}"/>
                  </a:ext>
                </a:extLst>
              </p:cNvPr>
              <p:cNvGrpSpPr/>
              <p:nvPr/>
            </p:nvGrpSpPr>
            <p:grpSpPr>
              <a:xfrm>
                <a:off x="1360552" y="5445000"/>
                <a:ext cx="1872000" cy="939912"/>
                <a:chOff x="1360552" y="5445000"/>
                <a:chExt cx="1872000" cy="939912"/>
              </a:xfrm>
            </p:grpSpPr>
            <p:grpSp>
              <p:nvGrpSpPr>
                <p:cNvPr id="66" name="Gruppieren 65">
                  <a:extLst>
                    <a:ext uri="{FF2B5EF4-FFF2-40B4-BE49-F238E27FC236}">
                      <a16:creationId xmlns:a16="http://schemas.microsoft.com/office/drawing/2014/main" id="{8D00DE4A-33A2-4CBA-ACD4-22CD3651F612}"/>
                    </a:ext>
                  </a:extLst>
                </p:cNvPr>
                <p:cNvGrpSpPr/>
                <p:nvPr/>
              </p:nvGrpSpPr>
              <p:grpSpPr>
                <a:xfrm>
                  <a:off x="1360552" y="5959587"/>
                  <a:ext cx="1872000" cy="425325"/>
                  <a:chOff x="1632312" y="4902783"/>
                  <a:chExt cx="1872000" cy="425325"/>
                </a:xfrm>
              </p:grpSpPr>
              <p:sp>
                <p:nvSpPr>
                  <p:cNvPr id="68" name="Rechteck 67">
                    <a:extLst>
                      <a:ext uri="{FF2B5EF4-FFF2-40B4-BE49-F238E27FC236}">
                        <a16:creationId xmlns:a16="http://schemas.microsoft.com/office/drawing/2014/main" id="{EA5833D9-7D42-47CC-B456-C7DC176A4D90}"/>
                      </a:ext>
                    </a:extLst>
                  </p:cNvPr>
                  <p:cNvSpPr/>
                  <p:nvPr/>
                </p:nvSpPr>
                <p:spPr>
                  <a:xfrm>
                    <a:off x="1716698" y="4902783"/>
                    <a:ext cx="1652090" cy="42532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de-D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de-DE"/>
                  </a:p>
                </p:txBody>
              </p:sp>
              <p:sp>
                <p:nvSpPr>
                  <p:cNvPr id="69" name="Textfeld 101">
                    <a:extLst>
                      <a:ext uri="{FF2B5EF4-FFF2-40B4-BE49-F238E27FC236}">
                        <a16:creationId xmlns:a16="http://schemas.microsoft.com/office/drawing/2014/main" id="{9837364A-639E-44CD-8F24-6DA0809D6E43}"/>
                      </a:ext>
                    </a:extLst>
                  </p:cNvPr>
                  <p:cNvSpPr txBox="1"/>
                  <p:nvPr/>
                </p:nvSpPr>
                <p:spPr>
                  <a:xfrm>
                    <a:off x="1632312" y="4992170"/>
                    <a:ext cx="1872000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de-D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de-DE" sz="1100" b="1" kern="300" spc="-60" dirty="0">
                      <a:solidFill>
                        <a:srgbClr val="00689D"/>
                      </a:solidFill>
                      <a:latin typeface="FrontPage" panose="00000400000000000000" pitchFamily="2" charset="0"/>
                      <a:ea typeface="FrontPage" panose="00000400000000000000" pitchFamily="2" charset="0"/>
                    </a:endParaRPr>
                  </a:p>
                </p:txBody>
              </p:sp>
            </p:grpSp>
            <p:sp>
              <p:nvSpPr>
                <p:cNvPr id="67" name="Textfeld 15">
                  <a:extLst>
                    <a:ext uri="{FF2B5EF4-FFF2-40B4-BE49-F238E27FC236}">
                      <a16:creationId xmlns:a16="http://schemas.microsoft.com/office/drawing/2014/main" id="{993ACDB3-77BA-464D-B15B-4CB6AC17E882}"/>
                    </a:ext>
                  </a:extLst>
                </p:cNvPr>
                <p:cNvSpPr txBox="1"/>
                <p:nvPr/>
              </p:nvSpPr>
              <p:spPr>
                <a:xfrm>
                  <a:off x="1437118" y="5445000"/>
                  <a:ext cx="1656000" cy="4257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de-DE" sz="2600" kern="1400" spc="-160" dirty="0">
                      <a:solidFill>
                        <a:srgbClr val="00689D"/>
                      </a:solidFill>
                      <a:latin typeface="FrontPage" panose="00000400000000000000" pitchFamily="2" charset="0"/>
                      <a:ea typeface="FrontPage" panose="00000400000000000000" pitchFamily="2" charset="0"/>
                    </a:rPr>
                    <a:t>Podcast</a:t>
                  </a:r>
                </a:p>
              </p:txBody>
            </p:sp>
          </p:grpSp>
        </p:grpSp>
        <p:sp>
          <p:nvSpPr>
            <p:cNvPr id="59" name="Textfeld 22">
              <a:extLst>
                <a:ext uri="{FF2B5EF4-FFF2-40B4-BE49-F238E27FC236}">
                  <a16:creationId xmlns:a16="http://schemas.microsoft.com/office/drawing/2014/main" id="{93B750AE-C01A-4C60-8554-CD54AE3D45EF}"/>
                </a:ext>
              </a:extLst>
            </p:cNvPr>
            <p:cNvSpPr txBox="1"/>
            <p:nvPr/>
          </p:nvSpPr>
          <p:spPr>
            <a:xfrm>
              <a:off x="9350703" y="5680083"/>
              <a:ext cx="215709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100" b="1" kern="300" spc="-60" dirty="0" err="1">
                  <a:solidFill>
                    <a:srgbClr val="00689D"/>
                  </a:solidFill>
                  <a:latin typeface="FrontPage" panose="00000400000000000000" pitchFamily="2" charset="0"/>
                  <a:ea typeface="FrontPage" panose="00000400000000000000" pitchFamily="2" charset="0"/>
                </a:rPr>
                <a:t>gleichstellung@etit</a:t>
              </a:r>
              <a:endParaRPr lang="de-DE" sz="1100" b="1" kern="300" spc="-60" dirty="0">
                <a:solidFill>
                  <a:srgbClr val="00689D"/>
                </a:solidFill>
                <a:latin typeface="FrontPage" panose="00000400000000000000" pitchFamily="2" charset="0"/>
                <a:ea typeface="FrontPage" panose="00000400000000000000" pitchFamily="2" charset="0"/>
              </a:endParaRPr>
            </a:p>
          </p:txBody>
        </p: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1B551972-37A0-40A6-A401-F27E84B41A23}"/>
                </a:ext>
              </a:extLst>
            </p:cNvPr>
            <p:cNvSpPr/>
            <p:nvPr/>
          </p:nvSpPr>
          <p:spPr>
            <a:xfrm>
              <a:off x="9682997" y="3114774"/>
              <a:ext cx="1440000" cy="149908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glow rad="889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454C3A69-786E-47EA-9F2C-C44888A2D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46826" y="3400816"/>
              <a:ext cx="964443" cy="964443"/>
            </a:xfrm>
            <a:prstGeom prst="rect">
              <a:avLst/>
            </a:prstGeom>
            <a:effectLst>
              <a:outerShdw sx="1000" sy="1000" algn="ctr" rotWithShape="0">
                <a:schemeClr val="bg1">
                  <a:lumMod val="50000"/>
                </a:scheme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95585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7044E58-E4AD-483D-9C23-F9604DE15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1080000"/>
          </a:xfrm>
        </p:spPr>
        <p:txBody>
          <a:bodyPr/>
          <a:lstStyle/>
          <a:p>
            <a:r>
              <a:rPr lang="de-DE" dirty="0"/>
              <a:t>ERSTER!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3EB286-FE8B-83B2-9614-CEAC4B849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CAC40-D7A7-4779-92F1-FC7C3F3C3028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AAD6D6-94DB-922C-4E1C-AA5D038E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16" name="Inhaltsplatzhalter 8">
            <a:extLst>
              <a:ext uri="{FF2B5EF4-FFF2-40B4-BE49-F238E27FC236}">
                <a16:creationId xmlns:a16="http://schemas.microsoft.com/office/drawing/2014/main" id="{851E2D5D-2A3F-4842-BDB5-390BA8BC8F8B}"/>
              </a:ext>
            </a:extLst>
          </p:cNvPr>
          <p:cNvSpPr txBox="1">
            <a:spLocks/>
          </p:cNvSpPr>
          <p:nvPr/>
        </p:nvSpPr>
        <p:spPr>
          <a:xfrm>
            <a:off x="360000" y="2709000"/>
            <a:ext cx="5736000" cy="1800000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2400" b="1" dirty="0"/>
              <a:t>1882</a:t>
            </a:r>
            <a:r>
              <a:rPr lang="de-DE" sz="2400" dirty="0"/>
              <a:t>	Prof. Dr. Dr.-Ing. E.h. Erasmus Kittler (1852-1929) etabliert an der TH Darmstadt den weltweit ersten Lehrstuhl für Elektrotechnik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DADFBBA4-A270-4EF6-80DA-E9DBB187EA6B}"/>
              </a:ext>
            </a:extLst>
          </p:cNvPr>
          <p:cNvGrpSpPr/>
          <p:nvPr/>
        </p:nvGrpSpPr>
        <p:grpSpPr>
          <a:xfrm>
            <a:off x="6994128" y="1935432"/>
            <a:ext cx="5940000" cy="5940000"/>
            <a:chOff x="6994128" y="1935432"/>
            <a:chExt cx="5940000" cy="5940000"/>
          </a:xfrm>
        </p:grpSpPr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C8883C80-1461-4A82-912E-5E058F37A93F}"/>
                </a:ext>
              </a:extLst>
            </p:cNvPr>
            <p:cNvGrpSpPr/>
            <p:nvPr/>
          </p:nvGrpSpPr>
          <p:grpSpPr>
            <a:xfrm>
              <a:off x="6994128" y="1935432"/>
              <a:ext cx="5940000" cy="5940000"/>
              <a:chOff x="6994128" y="1935432"/>
              <a:chExt cx="5940000" cy="5940000"/>
            </a:xfrm>
          </p:grpSpPr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274334C3-BFD2-401A-9625-9CC46AFA803C}"/>
                  </a:ext>
                </a:extLst>
              </p:cNvPr>
              <p:cNvSpPr/>
              <p:nvPr/>
            </p:nvSpPr>
            <p:spPr>
              <a:xfrm>
                <a:off x="6994128" y="1935432"/>
                <a:ext cx="5940000" cy="5940000"/>
              </a:xfrm>
              <a:prstGeom prst="ellipse">
                <a:avLst/>
              </a:prstGeom>
              <a:blipFill dpi="0" rotWithShape="1">
                <a:blip r:embed="rId2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grpSp>
            <p:nvGrpSpPr>
              <p:cNvPr id="24" name="Gruppieren 23">
                <a:extLst>
                  <a:ext uri="{FF2B5EF4-FFF2-40B4-BE49-F238E27FC236}">
                    <a16:creationId xmlns:a16="http://schemas.microsoft.com/office/drawing/2014/main" id="{C3AE790A-C9E2-4B51-A105-9810BB961D57}"/>
                  </a:ext>
                </a:extLst>
              </p:cNvPr>
              <p:cNvGrpSpPr/>
              <p:nvPr/>
            </p:nvGrpSpPr>
            <p:grpSpPr>
              <a:xfrm>
                <a:off x="7286650" y="5589000"/>
                <a:ext cx="782897" cy="798031"/>
                <a:chOff x="7286650" y="5589000"/>
                <a:chExt cx="782897" cy="798031"/>
              </a:xfrm>
            </p:grpSpPr>
            <p:sp>
              <p:nvSpPr>
                <p:cNvPr id="22" name="Sehne 21">
                  <a:extLst>
                    <a:ext uri="{FF2B5EF4-FFF2-40B4-BE49-F238E27FC236}">
                      <a16:creationId xmlns:a16="http://schemas.microsoft.com/office/drawing/2014/main" id="{56E7D706-AE6F-4DF2-85AD-18E4B5A437EA}"/>
                    </a:ext>
                  </a:extLst>
                </p:cNvPr>
                <p:cNvSpPr/>
                <p:nvPr/>
              </p:nvSpPr>
              <p:spPr>
                <a:xfrm rot="3517776">
                  <a:off x="7454639" y="5772123"/>
                  <a:ext cx="446919" cy="782897"/>
                </a:xfrm>
                <a:prstGeom prst="chord">
                  <a:avLst/>
                </a:prstGeom>
                <a:solidFill>
                  <a:srgbClr val="6E695E">
                    <a:alpha val="90000"/>
                  </a:srgbClr>
                </a:solidFill>
                <a:ln>
                  <a:noFill/>
                </a:ln>
                <a:effectLst>
                  <a:softEdge rad="1016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3" name="Sehne 22">
                  <a:extLst>
                    <a:ext uri="{FF2B5EF4-FFF2-40B4-BE49-F238E27FC236}">
                      <a16:creationId xmlns:a16="http://schemas.microsoft.com/office/drawing/2014/main" id="{90EAE331-041F-47CF-8CDE-DFDA91E7ECEA}"/>
                    </a:ext>
                  </a:extLst>
                </p:cNvPr>
                <p:cNvSpPr/>
                <p:nvPr/>
              </p:nvSpPr>
              <p:spPr>
                <a:xfrm>
                  <a:off x="7559751" y="5589000"/>
                  <a:ext cx="359999" cy="602024"/>
                </a:xfrm>
                <a:prstGeom prst="chord">
                  <a:avLst/>
                </a:prstGeom>
                <a:solidFill>
                  <a:srgbClr val="6E695E">
                    <a:alpha val="99000"/>
                  </a:srgbClr>
                </a:solidFill>
                <a:ln>
                  <a:noFill/>
                </a:ln>
                <a:effectLst>
                  <a:softEdge rad="1016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sp>
          <p:nvSpPr>
            <p:cNvPr id="26" name="Sehne 25">
              <a:extLst>
                <a:ext uri="{FF2B5EF4-FFF2-40B4-BE49-F238E27FC236}">
                  <a16:creationId xmlns:a16="http://schemas.microsoft.com/office/drawing/2014/main" id="{297F96C3-3D25-4C83-9C9B-014F3C594D5C}"/>
                </a:ext>
              </a:extLst>
            </p:cNvPr>
            <p:cNvSpPr/>
            <p:nvPr/>
          </p:nvSpPr>
          <p:spPr>
            <a:xfrm>
              <a:off x="7693103" y="5527749"/>
              <a:ext cx="359999" cy="602024"/>
            </a:xfrm>
            <a:prstGeom prst="chord">
              <a:avLst/>
            </a:prstGeom>
            <a:solidFill>
              <a:srgbClr val="6E695E"/>
            </a:soli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283168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BB61517F-6D0A-4320-9B8B-9A7C9DB67180}"/>
              </a:ext>
            </a:extLst>
          </p:cNvPr>
          <p:cNvSpPr/>
          <p:nvPr/>
        </p:nvSpPr>
        <p:spPr>
          <a:xfrm>
            <a:off x="0" y="2349000"/>
            <a:ext cx="6251640" cy="3960000"/>
          </a:xfrm>
          <a:prstGeom prst="rect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57044E58-E4AD-483D-9C23-F9604DE15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Viele Erste Lehrstühle</a:t>
            </a:r>
            <a:br>
              <a:rPr lang="de-DE" dirty="0"/>
            </a:br>
            <a:r>
              <a:rPr lang="de-DE" dirty="0"/>
              <a:t>in Deutschland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3EB286-FE8B-83B2-9614-CEAC4B849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CAC40-D7A7-4779-92F1-FC7C3F3C3028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AAD6D6-94DB-922C-4E1C-AA5D038E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B973DF8-AB1B-42B2-B108-C07095028099}"/>
              </a:ext>
            </a:extLst>
          </p:cNvPr>
          <p:cNvSpPr/>
          <p:nvPr/>
        </p:nvSpPr>
        <p:spPr>
          <a:xfrm>
            <a:off x="7306624" y="5589000"/>
            <a:ext cx="589375" cy="743750"/>
          </a:xfrm>
          <a:prstGeom prst="ellipse">
            <a:avLst/>
          </a:prstGeom>
          <a:solidFill>
            <a:schemeClr val="accent5">
              <a:lumMod val="50000"/>
              <a:alpha val="65000"/>
            </a:schemeClr>
          </a:solidFill>
          <a:ln>
            <a:noFill/>
          </a:ln>
          <a:effectLst>
            <a:softEdge rad="647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haltsplatzhalter 8">
            <a:extLst>
              <a:ext uri="{FF2B5EF4-FFF2-40B4-BE49-F238E27FC236}">
                <a16:creationId xmlns:a16="http://schemas.microsoft.com/office/drawing/2014/main" id="{6A8B9E44-C297-42CD-9632-96FC8C568E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2" y="2233586"/>
            <a:ext cx="5580000" cy="4246414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1894	Nachrichtentechnik</a:t>
            </a:r>
          </a:p>
          <a:p>
            <a:pPr marL="0" indent="0">
              <a:buNone/>
            </a:pPr>
            <a:r>
              <a:rPr lang="de-DE" dirty="0"/>
              <a:t>1914	Hochspannungstechnik</a:t>
            </a:r>
          </a:p>
          <a:p>
            <a:pPr marL="0" indent="0">
              <a:buNone/>
            </a:pPr>
            <a:r>
              <a:rPr lang="de-DE" dirty="0"/>
              <a:t>1954	Regelungstechnik</a:t>
            </a:r>
          </a:p>
          <a:p>
            <a:pPr marL="457200" indent="-457200">
              <a:buAutoNum type="arabicPlain" startAt="1963"/>
            </a:pPr>
            <a:r>
              <a:rPr lang="de-DE" dirty="0"/>
              <a:t>    Elektromechanische Konstruktionen</a:t>
            </a:r>
          </a:p>
          <a:p>
            <a:pPr marL="0" indent="0">
              <a:buNone/>
            </a:pPr>
            <a:r>
              <a:rPr lang="de-DE" dirty="0"/>
              <a:t>1963	Stromrichtertechnik</a:t>
            </a:r>
          </a:p>
          <a:p>
            <a:pPr marL="0" indent="0">
              <a:buNone/>
            </a:pPr>
            <a:r>
              <a:rPr lang="de-DE" dirty="0"/>
              <a:t>1996	Regenerative Energien</a:t>
            </a:r>
          </a:p>
          <a:p>
            <a:pPr marL="0" indent="0">
              <a:buNone/>
            </a:pPr>
            <a:r>
              <a:rPr lang="de-DE" dirty="0"/>
              <a:t>2013	Bioinspirierte Kommunikationssysteme</a:t>
            </a:r>
          </a:p>
          <a:p>
            <a:pPr marL="0" indent="0">
              <a:buNone/>
            </a:pPr>
            <a:r>
              <a:rPr lang="de-DE" dirty="0"/>
              <a:t>2022	Hardware für KI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3368F4C-4344-44C9-949D-85AD2621CA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2856" y="2349000"/>
            <a:ext cx="6009144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90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C556F7C6-E826-499D-B4BF-9E21DD23C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Innovation ist unsere Tradition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9D9B513-C748-4CA3-8EC4-7A963CC15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B741-D289-49B5-BC28-FA85627EC76A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D521534-DF63-4801-9483-1DC31ABB0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01842CEF-0EB9-4076-9342-262F611170C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98905" y="2396753"/>
            <a:ext cx="5580000" cy="4110842"/>
          </a:xfrm>
        </p:spPr>
        <p:txBody>
          <a:bodyPr/>
          <a:lstStyle/>
          <a:p>
            <a:endParaRPr lang="de-DE" dirty="0"/>
          </a:p>
          <a:p>
            <a:r>
              <a:rPr lang="de-DE" sz="2800" dirty="0"/>
              <a:t>Moderne Drehstrommotoren</a:t>
            </a:r>
          </a:p>
          <a:p>
            <a:r>
              <a:rPr lang="de-DE" sz="2800" dirty="0"/>
              <a:t>Funkuhren</a:t>
            </a:r>
          </a:p>
          <a:p>
            <a:r>
              <a:rPr lang="de-DE" sz="2800" dirty="0"/>
              <a:t>Silizium-Mikrophon</a:t>
            </a:r>
          </a:p>
          <a:p>
            <a:r>
              <a:rPr lang="de-DE" sz="2800" dirty="0"/>
              <a:t>Darmstädter Solarhäuser</a:t>
            </a:r>
          </a:p>
          <a:p>
            <a:r>
              <a:rPr lang="de-DE" sz="2800" dirty="0"/>
              <a:t>...</a:t>
            </a:r>
          </a:p>
          <a:p>
            <a:pPr marL="0" indent="0">
              <a:buNone/>
            </a:pPr>
            <a:endParaRPr lang="de-DE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825CF7B7-1DDE-4F5B-886D-2CC4211A9CA6}"/>
              </a:ext>
            </a:extLst>
          </p:cNvPr>
          <p:cNvGrpSpPr/>
          <p:nvPr/>
        </p:nvGrpSpPr>
        <p:grpSpPr>
          <a:xfrm>
            <a:off x="-44" y="2073041"/>
            <a:ext cx="6070690" cy="4151915"/>
            <a:chOff x="-9325" y="1914607"/>
            <a:chExt cx="6248569" cy="4242746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4B7DF8D4-5DEB-4503-BDEC-BC384A3AB0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14981" y="1914609"/>
              <a:ext cx="3124263" cy="2218708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594AC386-A6C9-461B-AE6B-9CBB1F7560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9325" y="1914607"/>
              <a:ext cx="3124306" cy="2218708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091EA633-2124-44E1-BF3B-C37C25D1DC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9325" y="4035980"/>
              <a:ext cx="3150407" cy="2121373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09388913-9DF7-446D-90D2-BE399DCAC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14936" y="4035981"/>
              <a:ext cx="3124263" cy="21213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9734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eck 28">
            <a:extLst>
              <a:ext uri="{FF2B5EF4-FFF2-40B4-BE49-F238E27FC236}">
                <a16:creationId xmlns:a16="http://schemas.microsoft.com/office/drawing/2014/main" id="{E584D3DA-49EF-4A51-BB43-30A5B7D4A970}"/>
              </a:ext>
            </a:extLst>
          </p:cNvPr>
          <p:cNvSpPr/>
          <p:nvPr/>
        </p:nvSpPr>
        <p:spPr>
          <a:xfrm>
            <a:off x="-3447" y="2339429"/>
            <a:ext cx="6000531" cy="3490078"/>
          </a:xfrm>
          <a:prstGeom prst="rect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C28FC5-AD64-4031-976D-0345696BB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1FAF8516-4E7D-47C2-BB42-DCF2AD885D3E}"/>
              </a:ext>
            </a:extLst>
          </p:cNvPr>
          <p:cNvSpPr txBox="1">
            <a:spLocks/>
          </p:cNvSpPr>
          <p:nvPr/>
        </p:nvSpPr>
        <p:spPr>
          <a:xfrm>
            <a:off x="360000" y="1942223"/>
            <a:ext cx="5580000" cy="4500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34 (+1)	</a:t>
            </a:r>
            <a:r>
              <a:rPr lang="de-DE" sz="1600" b="1" dirty="0"/>
              <a:t>Professor:innen</a:t>
            </a:r>
            <a:endParaRPr lang="de-DE" b="1" dirty="0"/>
          </a:p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~ 250	</a:t>
            </a:r>
            <a:r>
              <a:rPr lang="de-DE" sz="1600" b="1" dirty="0"/>
              <a:t>Wissenschaftliche Mitarbeiter:innen</a:t>
            </a:r>
            <a:endParaRPr lang="de-DE" b="1" dirty="0"/>
          </a:p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~ 100	</a:t>
            </a:r>
            <a:r>
              <a:rPr lang="de-DE" sz="1600" b="1" dirty="0"/>
              <a:t>Administrative und technische 	Mitarbeiter:innen</a:t>
            </a:r>
          </a:p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~ 2.000	</a:t>
            </a:r>
            <a:r>
              <a:rPr lang="de-DE" sz="1600" b="1" dirty="0"/>
              <a:t>Studierende</a:t>
            </a:r>
          </a:p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5 (+2)	</a:t>
            </a:r>
            <a:r>
              <a:rPr lang="de-DE" sz="1600" b="1" dirty="0"/>
              <a:t>Bachelor-Studiengänge</a:t>
            </a:r>
            <a:endParaRPr lang="de-DE" b="1" dirty="0"/>
          </a:p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5 (+3)	</a:t>
            </a:r>
            <a:r>
              <a:rPr lang="de-DE" sz="1600" b="1" dirty="0"/>
              <a:t>Master-Studiengänge</a:t>
            </a:r>
            <a:endParaRPr lang="de-DE" b="1" dirty="0"/>
          </a:p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11" name="Titel 7">
            <a:extLst>
              <a:ext uri="{FF2B5EF4-FFF2-40B4-BE49-F238E27FC236}">
                <a16:creationId xmlns:a16="http://schemas.microsoft.com/office/drawing/2014/main" id="{2E98B1EB-15D4-4697-93EE-DD77D317BF5B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6816000" cy="1080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de-DE" sz="4100" dirty="0"/>
          </a:p>
          <a:p>
            <a:r>
              <a:rPr lang="de-DE" sz="4100" dirty="0"/>
              <a:t>Zahlen</a:t>
            </a:r>
            <a:r>
              <a:rPr lang="de-DE" sz="4400" dirty="0"/>
              <a:t> und Fakten</a:t>
            </a:r>
            <a:endParaRPr lang="de-DE" dirty="0"/>
          </a:p>
        </p:txBody>
      </p:sp>
      <p:grpSp>
        <p:nvGrpSpPr>
          <p:cNvPr id="12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0AA597A-C0DA-4CED-9844-F98EBE772B0E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28" name="Grafik 27">
            <a:extLst>
              <a:ext uri="{FF2B5EF4-FFF2-40B4-BE49-F238E27FC236}">
                <a16:creationId xmlns:a16="http://schemas.microsoft.com/office/drawing/2014/main" id="{3ED1A1EB-1625-485D-BE96-3E62275DA4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7084" y="2339428"/>
            <a:ext cx="6197220" cy="3490079"/>
          </a:xfrm>
          <a:prstGeom prst="rect">
            <a:avLst/>
          </a:prstGeom>
        </p:spPr>
      </p:pic>
      <p:sp>
        <p:nvSpPr>
          <p:cNvPr id="27" name="Datumsplatzhalter 3">
            <a:extLst>
              <a:ext uri="{FF2B5EF4-FFF2-40B4-BE49-F238E27FC236}">
                <a16:creationId xmlns:a16="http://schemas.microsoft.com/office/drawing/2014/main" id="{8C42D93C-5E1D-4D37-BBC8-3ACCC406913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60000" y="6558140"/>
            <a:ext cx="1439993" cy="180000"/>
          </a:xfrm>
        </p:spPr>
        <p:txBody>
          <a:bodyPr/>
          <a:lstStyle/>
          <a:p>
            <a:fld id="{8D1FA101-7975-4A7A-80DC-A801ED3CCA80}" type="datetime1">
              <a:rPr lang="de-DE" smtClean="0"/>
              <a:t>11.02.2025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2003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97ECF0-BD68-4C5A-8AA0-BFCFD4FBBE2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C28FC5-AD64-4031-976D-0345696BB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7</a:t>
            </a:fld>
            <a:endParaRPr lang="de-DE"/>
          </a:p>
        </p:txBody>
      </p:sp>
      <p:grpSp>
        <p:nvGrpSpPr>
          <p:cNvPr id="12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0AA597A-C0DA-4CED-9844-F98EBE772B0E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7" name="Titel 4">
            <a:extLst>
              <a:ext uri="{FF2B5EF4-FFF2-40B4-BE49-F238E27FC236}">
                <a16:creationId xmlns:a16="http://schemas.microsoft.com/office/drawing/2014/main" id="{97041B06-4936-4869-9B59-CFA7B8512830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Unsere Fachgebiete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3E5E3040-6F3A-4507-AC8F-C09B79567230}"/>
              </a:ext>
            </a:extLst>
          </p:cNvPr>
          <p:cNvGrpSpPr/>
          <p:nvPr/>
        </p:nvGrpSpPr>
        <p:grpSpPr>
          <a:xfrm>
            <a:off x="738021" y="1894824"/>
            <a:ext cx="10757980" cy="4581031"/>
            <a:chOff x="551083" y="982670"/>
            <a:chExt cx="11158312" cy="4888240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48CC4759-A404-462C-ABC9-CBE37D471516}"/>
                </a:ext>
              </a:extLst>
            </p:cNvPr>
            <p:cNvGrpSpPr/>
            <p:nvPr/>
          </p:nvGrpSpPr>
          <p:grpSpPr>
            <a:xfrm>
              <a:off x="5433799" y="2071050"/>
              <a:ext cx="6275596" cy="876400"/>
              <a:chOff x="3033318" y="2534936"/>
              <a:chExt cx="6275596" cy="876400"/>
            </a:xfrm>
          </p:grpSpPr>
          <p:grpSp>
            <p:nvGrpSpPr>
              <p:cNvPr id="103" name="Gruppieren 102">
                <a:extLst>
                  <a:ext uri="{FF2B5EF4-FFF2-40B4-BE49-F238E27FC236}">
                    <a16:creationId xmlns:a16="http://schemas.microsoft.com/office/drawing/2014/main" id="{D5EC937A-0146-4993-A83C-F54BECDB37BC}"/>
                  </a:ext>
                </a:extLst>
              </p:cNvPr>
              <p:cNvGrpSpPr/>
              <p:nvPr/>
            </p:nvGrpSpPr>
            <p:grpSpPr>
              <a:xfrm>
                <a:off x="4644757" y="2543085"/>
                <a:ext cx="4664157" cy="868251"/>
                <a:chOff x="4644757" y="2543085"/>
                <a:chExt cx="4664157" cy="868251"/>
              </a:xfrm>
            </p:grpSpPr>
            <p:sp>
              <p:nvSpPr>
                <p:cNvPr id="105" name="Freihandform 29">
                  <a:extLst>
                    <a:ext uri="{FF2B5EF4-FFF2-40B4-BE49-F238E27FC236}">
                      <a16:creationId xmlns:a16="http://schemas.microsoft.com/office/drawing/2014/main" id="{1162FE37-791C-481E-933B-B84C40314F28}"/>
                    </a:ext>
                  </a:extLst>
                </p:cNvPr>
                <p:cNvSpPr/>
                <p:nvPr/>
              </p:nvSpPr>
              <p:spPr>
                <a:xfrm>
                  <a:off x="4644757" y="2543085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675" tIns="76675" rIns="76675" bIns="7667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40005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sv-SE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Prof. Dr.-Ing. </a:t>
                  </a:r>
                  <a:br>
                    <a:rPr lang="sv-SE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</a:br>
                  <a:r>
                    <a:rPr lang="sv-SE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Jutta Hanson</a:t>
                  </a:r>
                </a:p>
              </p:txBody>
            </p:sp>
            <p:grpSp>
              <p:nvGrpSpPr>
                <p:cNvPr id="106" name="Gruppieren 105">
                  <a:extLst>
                    <a:ext uri="{FF2B5EF4-FFF2-40B4-BE49-F238E27FC236}">
                      <a16:creationId xmlns:a16="http://schemas.microsoft.com/office/drawing/2014/main" id="{BE518519-2158-4D6B-88B1-CD3CCA75F836}"/>
                    </a:ext>
                  </a:extLst>
                </p:cNvPr>
                <p:cNvGrpSpPr/>
                <p:nvPr/>
              </p:nvGrpSpPr>
              <p:grpSpPr>
                <a:xfrm>
                  <a:off x="6246600" y="2543085"/>
                  <a:ext cx="3062314" cy="868251"/>
                  <a:chOff x="6246600" y="2543085"/>
                  <a:chExt cx="3062314" cy="868251"/>
                </a:xfrm>
              </p:grpSpPr>
              <p:sp>
                <p:nvSpPr>
                  <p:cNvPr id="107" name="Freihandform 31">
                    <a:extLst>
                      <a:ext uri="{FF2B5EF4-FFF2-40B4-BE49-F238E27FC236}">
                        <a16:creationId xmlns:a16="http://schemas.microsoft.com/office/drawing/2014/main" id="{DB5F9727-2B1F-4FF9-8424-FFA597FD130B}"/>
                      </a:ext>
                    </a:extLst>
                  </p:cNvPr>
                  <p:cNvSpPr/>
                  <p:nvPr/>
                </p:nvSpPr>
                <p:spPr>
                  <a:xfrm>
                    <a:off x="6246600" y="2543085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Prof. Dr.-Ing. </a:t>
                    </a:r>
                    <a:br>
                      <a: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</a:br>
                    <a:r>
                      <a: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Christian Hochberger</a:t>
                    </a:r>
                  </a:p>
                </p:txBody>
              </p:sp>
              <p:sp>
                <p:nvSpPr>
                  <p:cNvPr id="108" name="Freihandform 45">
                    <a:extLst>
                      <a:ext uri="{FF2B5EF4-FFF2-40B4-BE49-F238E27FC236}">
                        <a16:creationId xmlns:a16="http://schemas.microsoft.com/office/drawing/2014/main" id="{024C8BEB-01A7-43CE-8ADD-6C8F0D36E64A}"/>
                      </a:ext>
                    </a:extLst>
                  </p:cNvPr>
                  <p:cNvSpPr/>
                  <p:nvPr/>
                </p:nvSpPr>
                <p:spPr>
                  <a:xfrm>
                    <a:off x="7861828" y="2543085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2865" tIns="72865" rIns="72865" bIns="7286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Prof. Dr.-Ing. </a:t>
                    </a:r>
                    <a:b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</a:b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Klaus Hofmann</a:t>
                    </a:r>
                  </a:p>
                </p:txBody>
              </p:sp>
            </p:grpSp>
          </p:grpSp>
          <p:sp>
            <p:nvSpPr>
              <p:cNvPr id="104" name="Freihandform 27">
                <a:extLst>
                  <a:ext uri="{FF2B5EF4-FFF2-40B4-BE49-F238E27FC236}">
                    <a16:creationId xmlns:a16="http://schemas.microsoft.com/office/drawing/2014/main" id="{2529212D-2E67-49DB-941B-2F459DC39D8B}"/>
                  </a:ext>
                </a:extLst>
              </p:cNvPr>
              <p:cNvSpPr/>
              <p:nvPr/>
            </p:nvSpPr>
            <p:spPr>
              <a:xfrm>
                <a:off x="3033318" y="2534936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865" tIns="72865" rIns="72865" bIns="7286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3556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nl-NL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Prof. Dr.-Ing. </a:t>
                </a:r>
                <a:br>
                  <a:rPr lang="nl-NL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nl-NL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Gerd Griepentrog</a:t>
                </a:r>
                <a:endPara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31" name="Freihandform 18">
              <a:extLst>
                <a:ext uri="{FF2B5EF4-FFF2-40B4-BE49-F238E27FC236}">
                  <a16:creationId xmlns:a16="http://schemas.microsoft.com/office/drawing/2014/main" id="{F2932214-1375-4A1A-A08B-6C62C8BE2291}"/>
                </a:ext>
              </a:extLst>
            </p:cNvPr>
            <p:cNvSpPr/>
            <p:nvPr/>
          </p:nvSpPr>
          <p:spPr>
            <a:xfrm>
              <a:off x="3780061" y="2058233"/>
              <a:ext cx="1447086" cy="868252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Dr.-Ing. </a:t>
              </a:r>
              <a:b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Christian Graeff</a:t>
              </a: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7A373589-54F5-4CB9-A99F-FA9A5F0DED69}"/>
                </a:ext>
              </a:extLst>
            </p:cNvPr>
            <p:cNvGrpSpPr/>
            <p:nvPr/>
          </p:nvGrpSpPr>
          <p:grpSpPr>
            <a:xfrm>
              <a:off x="2175769" y="3998079"/>
              <a:ext cx="7914039" cy="881013"/>
              <a:chOff x="2994295" y="4467783"/>
              <a:chExt cx="7914039" cy="881013"/>
            </a:xfrm>
          </p:grpSpPr>
          <p:sp>
            <p:nvSpPr>
              <p:cNvPr id="95" name="Freihandform 60">
                <a:extLst>
                  <a:ext uri="{FF2B5EF4-FFF2-40B4-BE49-F238E27FC236}">
                    <a16:creationId xmlns:a16="http://schemas.microsoft.com/office/drawing/2014/main" id="{BA97528D-118E-449D-A6CE-6C36944DAAF0}"/>
                  </a:ext>
                </a:extLst>
              </p:cNvPr>
              <p:cNvSpPr/>
              <p:nvPr/>
            </p:nvSpPr>
            <p:spPr>
              <a:xfrm>
                <a:off x="9461248" y="4480545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675" tIns="76675" rIns="76675" bIns="7667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4000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de-DE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Prof. Dr.-Ing. </a:t>
                </a:r>
                <a:br>
                  <a:rPr lang="de-DE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de-DE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Marius Pesavento</a:t>
                </a:r>
              </a:p>
            </p:txBody>
          </p:sp>
          <p:grpSp>
            <p:nvGrpSpPr>
              <p:cNvPr id="96" name="Gruppieren 95">
                <a:extLst>
                  <a:ext uri="{FF2B5EF4-FFF2-40B4-BE49-F238E27FC236}">
                    <a16:creationId xmlns:a16="http://schemas.microsoft.com/office/drawing/2014/main" id="{9770707E-9BD5-41FD-983F-400E84819E03}"/>
                  </a:ext>
                </a:extLst>
              </p:cNvPr>
              <p:cNvGrpSpPr/>
              <p:nvPr/>
            </p:nvGrpSpPr>
            <p:grpSpPr>
              <a:xfrm>
                <a:off x="2994295" y="4467783"/>
                <a:ext cx="6279721" cy="881013"/>
                <a:chOff x="2994295" y="4467783"/>
                <a:chExt cx="6279721" cy="881013"/>
              </a:xfrm>
            </p:grpSpPr>
            <p:sp>
              <p:nvSpPr>
                <p:cNvPr id="97" name="Freihandform 58">
                  <a:extLst>
                    <a:ext uri="{FF2B5EF4-FFF2-40B4-BE49-F238E27FC236}">
                      <a16:creationId xmlns:a16="http://schemas.microsoft.com/office/drawing/2014/main" id="{9867478A-0BFC-4AA5-8FC2-A022A2DCCDD4}"/>
                    </a:ext>
                  </a:extLst>
                </p:cNvPr>
                <p:cNvSpPr/>
                <p:nvPr/>
              </p:nvSpPr>
              <p:spPr>
                <a:xfrm>
                  <a:off x="7826930" y="4480545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675" tIns="76675" rIns="76675" bIns="7667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40005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de-DE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Prof. Dr.-Ing. </a:t>
                  </a:r>
                  <a:br>
                    <a:rPr lang="de-DE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</a:br>
                  <a:r>
                    <a:rPr lang="de-DE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Michael Muma</a:t>
                  </a:r>
                  <a:endParaRPr lang="de-DE" sz="8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98" name="Gruppieren 97">
                  <a:extLst>
                    <a:ext uri="{FF2B5EF4-FFF2-40B4-BE49-F238E27FC236}">
                      <a16:creationId xmlns:a16="http://schemas.microsoft.com/office/drawing/2014/main" id="{619A41EF-8D9E-49C0-9C4B-2E69260683C0}"/>
                    </a:ext>
                  </a:extLst>
                </p:cNvPr>
                <p:cNvGrpSpPr/>
                <p:nvPr/>
              </p:nvGrpSpPr>
              <p:grpSpPr>
                <a:xfrm>
                  <a:off x="2994295" y="4467783"/>
                  <a:ext cx="4677022" cy="876162"/>
                  <a:chOff x="2994295" y="4467783"/>
                  <a:chExt cx="4677022" cy="876162"/>
                </a:xfrm>
              </p:grpSpPr>
              <p:sp>
                <p:nvSpPr>
                  <p:cNvPr id="99" name="Freihandform 57">
                    <a:extLst>
                      <a:ext uri="{FF2B5EF4-FFF2-40B4-BE49-F238E27FC236}">
                        <a16:creationId xmlns:a16="http://schemas.microsoft.com/office/drawing/2014/main" id="{90EB92B7-907A-4439-BB49-663C76D5B8CB}"/>
                      </a:ext>
                    </a:extLst>
                  </p:cNvPr>
                  <p:cNvSpPr/>
                  <p:nvPr/>
                </p:nvSpPr>
                <p:spPr>
                  <a:xfrm>
                    <a:off x="6224231" y="4467783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Prof. Dr. rer. nat. Markus Meinert</a:t>
                    </a:r>
                  </a:p>
                </p:txBody>
              </p:sp>
              <p:grpSp>
                <p:nvGrpSpPr>
                  <p:cNvPr id="100" name="Gruppieren 99">
                    <a:extLst>
                      <a:ext uri="{FF2B5EF4-FFF2-40B4-BE49-F238E27FC236}">
                        <a16:creationId xmlns:a16="http://schemas.microsoft.com/office/drawing/2014/main" id="{79F2BBF1-8870-4E71-AADF-FD56A9D52E57}"/>
                      </a:ext>
                    </a:extLst>
                  </p:cNvPr>
                  <p:cNvGrpSpPr/>
                  <p:nvPr/>
                </p:nvGrpSpPr>
                <p:grpSpPr>
                  <a:xfrm>
                    <a:off x="2994295" y="4467783"/>
                    <a:ext cx="3057401" cy="876162"/>
                    <a:chOff x="2994295" y="4467783"/>
                    <a:chExt cx="3057401" cy="876162"/>
                  </a:xfrm>
                </p:grpSpPr>
                <p:sp>
                  <p:nvSpPr>
                    <p:cNvPr id="101" name="Freihandform 56">
                      <a:extLst>
                        <a:ext uri="{FF2B5EF4-FFF2-40B4-BE49-F238E27FC236}">
                          <a16:creationId xmlns:a16="http://schemas.microsoft.com/office/drawing/2014/main" id="{436FB794-41F9-4AB0-906E-B10C20C9D2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04610" y="4467783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Aft>
                          <a:spcPct val="35000"/>
                        </a:spcAft>
                      </a:pPr>
                      <a: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Prof. Dr. </a:t>
                      </a:r>
                      <a:r>
                        <a:rPr lang="de-DE" sz="8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mont</a:t>
                      </a:r>
                      <a: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</a:t>
                      </a:r>
                      <a:b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Mario Kupnik</a:t>
                      </a:r>
                    </a:p>
                  </p:txBody>
                </p:sp>
                <p:sp>
                  <p:nvSpPr>
                    <p:cNvPr id="102" name="Freihandform 54">
                      <a:extLst>
                        <a:ext uri="{FF2B5EF4-FFF2-40B4-BE49-F238E27FC236}">
                          <a16:creationId xmlns:a16="http://schemas.microsoft.com/office/drawing/2014/main" id="{557BFF26-1A23-4829-8209-389765C71C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94295" y="4475694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Aft>
                          <a:spcPct val="35000"/>
                        </a:spcAft>
                      </a:pPr>
                      <a: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Prof. Dr. techn. </a:t>
                      </a:r>
                      <a:b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Heinz Koeppl</a:t>
                      </a:r>
                    </a:p>
                  </p:txBody>
                </p:sp>
              </p:grpSp>
            </p:grpSp>
          </p:grpSp>
        </p:grp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2A254E1C-06FF-4C52-B983-23C09CF09BE6}"/>
                </a:ext>
              </a:extLst>
            </p:cNvPr>
            <p:cNvGrpSpPr/>
            <p:nvPr/>
          </p:nvGrpSpPr>
          <p:grpSpPr>
            <a:xfrm>
              <a:off x="1384748" y="3031481"/>
              <a:ext cx="9577853" cy="879079"/>
              <a:chOff x="1340635" y="3495664"/>
              <a:chExt cx="9577853" cy="879079"/>
            </a:xfrm>
          </p:grpSpPr>
          <p:sp>
            <p:nvSpPr>
              <p:cNvPr id="88" name="Freihandform 50">
                <a:extLst>
                  <a:ext uri="{FF2B5EF4-FFF2-40B4-BE49-F238E27FC236}">
                    <a16:creationId xmlns:a16="http://schemas.microsoft.com/office/drawing/2014/main" id="{BF964615-C4C6-4824-B83F-22D664E2E25C}"/>
                  </a:ext>
                </a:extLst>
              </p:cNvPr>
              <p:cNvSpPr/>
              <p:nvPr/>
            </p:nvSpPr>
            <p:spPr>
              <a:xfrm>
                <a:off x="1340635" y="3506492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675" tIns="76675" rIns="76675" bIns="7667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4000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nl-NL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Prof. Dr.-Ing. </a:t>
                </a:r>
                <a:br>
                  <a:rPr lang="nl-NL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nl-NL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Rolf Jakoby  </a:t>
                </a:r>
                <a:endPara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89" name="Gruppieren 88">
                <a:extLst>
                  <a:ext uri="{FF2B5EF4-FFF2-40B4-BE49-F238E27FC236}">
                    <a16:creationId xmlns:a16="http://schemas.microsoft.com/office/drawing/2014/main" id="{D860D70B-2F35-438B-A494-8E94301742DE}"/>
                  </a:ext>
                </a:extLst>
              </p:cNvPr>
              <p:cNvGrpSpPr/>
              <p:nvPr/>
            </p:nvGrpSpPr>
            <p:grpSpPr>
              <a:xfrm>
                <a:off x="4650287" y="3495664"/>
                <a:ext cx="6268201" cy="873943"/>
                <a:chOff x="3052040" y="3495664"/>
                <a:chExt cx="6268201" cy="873943"/>
              </a:xfrm>
            </p:grpSpPr>
            <p:sp>
              <p:nvSpPr>
                <p:cNvPr id="90" name="Freihandform 53">
                  <a:extLst>
                    <a:ext uri="{FF2B5EF4-FFF2-40B4-BE49-F238E27FC236}">
                      <a16:creationId xmlns:a16="http://schemas.microsoft.com/office/drawing/2014/main" id="{1A52CF55-B7AE-4F0B-9E81-C66DCCA273C8}"/>
                    </a:ext>
                  </a:extLst>
                </p:cNvPr>
                <p:cNvSpPr/>
                <p:nvPr/>
              </p:nvSpPr>
              <p:spPr>
                <a:xfrm>
                  <a:off x="7873155" y="3501356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675" tIns="76675" rIns="76675" bIns="7667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40005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de-DE" sz="800" dirty="0">
                      <a:solidFill>
                        <a:schemeClr val="bg1"/>
                      </a:solidFill>
                      <a:latin typeface="Roboto" panose="02000000000000000000" pitchFamily="2" charset="0"/>
                    </a:rPr>
                    <a:t>Prof. Dr.-Ing. </a:t>
                  </a:r>
                  <a:br>
                    <a:rPr lang="de-DE" sz="800" dirty="0">
                      <a:solidFill>
                        <a:schemeClr val="bg1"/>
                      </a:solidFill>
                      <a:latin typeface="Roboto" panose="02000000000000000000" pitchFamily="2" charset="0"/>
                    </a:rPr>
                  </a:br>
                  <a:r>
                    <a:rPr lang="de-DE" sz="800" dirty="0">
                      <a:solidFill>
                        <a:schemeClr val="bg1"/>
                      </a:solidFill>
                      <a:latin typeface="Roboto" panose="02000000000000000000" pitchFamily="2" charset="0"/>
                    </a:rPr>
                    <a:t>Harald Klingbeil</a:t>
                  </a:r>
                </a:p>
              </p:txBody>
            </p:sp>
            <p:grpSp>
              <p:nvGrpSpPr>
                <p:cNvPr id="91" name="Gruppieren 90">
                  <a:extLst>
                    <a:ext uri="{FF2B5EF4-FFF2-40B4-BE49-F238E27FC236}">
                      <a16:creationId xmlns:a16="http://schemas.microsoft.com/office/drawing/2014/main" id="{BA396DD1-4A7B-4F6B-9AAA-B0C124411A39}"/>
                    </a:ext>
                  </a:extLst>
                </p:cNvPr>
                <p:cNvGrpSpPr/>
                <p:nvPr/>
              </p:nvGrpSpPr>
              <p:grpSpPr>
                <a:xfrm>
                  <a:off x="3052040" y="3495664"/>
                  <a:ext cx="4658498" cy="873943"/>
                  <a:chOff x="3052040" y="3495664"/>
                  <a:chExt cx="4658498" cy="873943"/>
                </a:xfrm>
              </p:grpSpPr>
              <p:sp>
                <p:nvSpPr>
                  <p:cNvPr id="92" name="Freihandform 51">
                    <a:extLst>
                      <a:ext uri="{FF2B5EF4-FFF2-40B4-BE49-F238E27FC236}">
                        <a16:creationId xmlns:a16="http://schemas.microsoft.com/office/drawing/2014/main" id="{C28C195F-6035-4EE6-AACD-4254BCA4201D}"/>
                      </a:ext>
                    </a:extLst>
                  </p:cNvPr>
                  <p:cNvSpPr/>
                  <p:nvPr/>
                </p:nvSpPr>
                <p:spPr>
                  <a:xfrm>
                    <a:off x="3052040" y="3497998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Prof. Dr.-Ing. </a:t>
                    </a:r>
                    <a:b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</a:b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Vahid Jamali</a:t>
                    </a:r>
                    <a:endParaRPr lang="de-DE" sz="800" kern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93" name="Freihandform 52">
                    <a:extLst>
                      <a:ext uri="{FF2B5EF4-FFF2-40B4-BE49-F238E27FC236}">
                        <a16:creationId xmlns:a16="http://schemas.microsoft.com/office/drawing/2014/main" id="{9CF8313C-B018-4A63-99DC-79ACF75BDADD}"/>
                      </a:ext>
                    </a:extLst>
                  </p:cNvPr>
                  <p:cNvSpPr/>
                  <p:nvPr/>
                </p:nvSpPr>
                <p:spPr>
                  <a:xfrm>
                    <a:off x="6263452" y="3501356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nl-NL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Prof. Dr.-Ing. </a:t>
                    </a:r>
                    <a:br>
                      <a:rPr lang="nl-NL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</a:br>
                    <a:r>
                      <a:rPr lang="nl-NL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Anja Klein</a:t>
                    </a:r>
                    <a:endParaRPr lang="de-DE" sz="800" kern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94" name="Freihandform 72">
                    <a:extLst>
                      <a:ext uri="{FF2B5EF4-FFF2-40B4-BE49-F238E27FC236}">
                        <a16:creationId xmlns:a16="http://schemas.microsoft.com/office/drawing/2014/main" id="{53C8E3DB-5809-4707-999D-8855EF25B81A}"/>
                      </a:ext>
                    </a:extLst>
                  </p:cNvPr>
                  <p:cNvSpPr/>
                  <p:nvPr/>
                </p:nvSpPr>
                <p:spPr>
                  <a:xfrm>
                    <a:off x="4660690" y="3495664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Prof. Dr.-Ing. </a:t>
                    </a:r>
                    <a:b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</a:b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Tran Quoc Khanh</a:t>
                    </a:r>
                    <a:endParaRPr lang="de-DE" sz="800" kern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</p:grpSp>
        </p:grpSp>
        <p:sp>
          <p:nvSpPr>
            <p:cNvPr id="34" name="Freihandform 61">
              <a:extLst>
                <a:ext uri="{FF2B5EF4-FFF2-40B4-BE49-F238E27FC236}">
                  <a16:creationId xmlns:a16="http://schemas.microsoft.com/office/drawing/2014/main" id="{B8D9DF0B-A642-40AD-AF63-3DE28EF3F371}"/>
                </a:ext>
              </a:extLst>
            </p:cNvPr>
            <p:cNvSpPr/>
            <p:nvPr/>
          </p:nvSpPr>
          <p:spPr>
            <a:xfrm>
              <a:off x="1304974" y="1098495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Dr.-Ing.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Jürgen Adamy</a:t>
              </a: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" name="Freihandform 62">
              <a:extLst>
                <a:ext uri="{FF2B5EF4-FFF2-40B4-BE49-F238E27FC236}">
                  <a16:creationId xmlns:a16="http://schemas.microsoft.com/office/drawing/2014/main" id="{DE9960DC-49C8-4E1C-A80B-8ED5E53E6C47}"/>
                </a:ext>
              </a:extLst>
            </p:cNvPr>
            <p:cNvSpPr/>
            <p:nvPr/>
          </p:nvSpPr>
          <p:spPr>
            <a:xfrm>
              <a:off x="6164918" y="4983777"/>
              <a:ext cx="1447086" cy="868252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 rer. nat.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Florian Steinke</a:t>
              </a:r>
            </a:p>
          </p:txBody>
        </p:sp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AC185FF6-B767-4823-A560-B9B488642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72102" y="2043900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80E57FAC-42D2-4B0D-9FEF-223E54647A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06738" y="2032095"/>
              <a:ext cx="531157" cy="521136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38" name="Freihandform 18">
              <a:extLst>
                <a:ext uri="{FF2B5EF4-FFF2-40B4-BE49-F238E27FC236}">
                  <a16:creationId xmlns:a16="http://schemas.microsoft.com/office/drawing/2014/main" id="{1C8C4958-391C-4906-B9D7-819CE9F0F1E5}"/>
                </a:ext>
              </a:extLst>
            </p:cNvPr>
            <p:cNvSpPr/>
            <p:nvPr/>
          </p:nvSpPr>
          <p:spPr>
            <a:xfrm>
              <a:off x="551083" y="3979719"/>
              <a:ext cx="1447086" cy="868252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dirty="0">
                  <a:solidFill>
                    <a:schemeClr val="bg1"/>
                  </a:solidFill>
                  <a:latin typeface="Roboto" panose="02000000000000000000" pitchFamily="2" charset="0"/>
                </a:rPr>
                <a:t>Prof. Dr. sc. </a:t>
              </a:r>
              <a:br>
                <a:rPr lang="en-US" sz="800" dirty="0">
                  <a:solidFill>
                    <a:schemeClr val="bg1"/>
                  </a:solidFill>
                  <a:latin typeface="Roboto" panose="02000000000000000000" pitchFamily="2" charset="0"/>
                </a:rPr>
              </a:br>
              <a:r>
                <a:rPr lang="en-US" sz="800" dirty="0">
                  <a:solidFill>
                    <a:schemeClr val="bg1"/>
                  </a:solidFill>
                  <a:latin typeface="Roboto" panose="02000000000000000000" pitchFamily="2" charset="0"/>
                </a:rPr>
                <a:t>Myriam Koch</a:t>
              </a:r>
            </a:p>
          </p:txBody>
        </p:sp>
        <p:sp>
          <p:nvSpPr>
            <p:cNvPr id="39" name="Freihandform 18">
              <a:extLst>
                <a:ext uri="{FF2B5EF4-FFF2-40B4-BE49-F238E27FC236}">
                  <a16:creationId xmlns:a16="http://schemas.microsoft.com/office/drawing/2014/main" id="{8A350678-D7D5-44DB-BCEA-4BC133FB1FD2}"/>
                </a:ext>
              </a:extLst>
            </p:cNvPr>
            <p:cNvSpPr/>
            <p:nvPr/>
          </p:nvSpPr>
          <p:spPr>
            <a:xfrm>
              <a:off x="10262308" y="4006772"/>
              <a:ext cx="1447086" cy="868252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solidFill>
                    <a:schemeClr val="bg1"/>
                  </a:solidFill>
                  <a:latin typeface="Roboto" panose="02000000000000000000" pitchFamily="2" charset="0"/>
                </a:rPr>
                <a:t>Prof. Dr. rer. nat. Sascha Preu</a:t>
              </a:r>
            </a:p>
          </p:txBody>
        </p:sp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B036F9FC-7AC1-4339-B61C-8A41283FA8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15291" y="3906979"/>
              <a:ext cx="531157" cy="521136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1" name="Freihandform 18">
              <a:extLst>
                <a:ext uri="{FF2B5EF4-FFF2-40B4-BE49-F238E27FC236}">
                  <a16:creationId xmlns:a16="http://schemas.microsoft.com/office/drawing/2014/main" id="{37ECA769-D75B-471C-B8F4-600805345377}"/>
                </a:ext>
              </a:extLst>
            </p:cNvPr>
            <p:cNvSpPr/>
            <p:nvPr/>
          </p:nvSpPr>
          <p:spPr>
            <a:xfrm>
              <a:off x="2937612" y="5002660"/>
              <a:ext cx="1447086" cy="868250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solidFill>
                    <a:schemeClr val="bg1"/>
                  </a:solidFill>
                  <a:latin typeface="Roboto" panose="02000000000000000000" pitchFamily="2" charset="0"/>
                </a:rPr>
                <a:t>Prof. Dr. rer. nat. Sebastian Schöps</a:t>
              </a:r>
            </a:p>
          </p:txBody>
        </p:sp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2AB3AED-F300-4BA3-B9C7-D6F95AD3F2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10908" y="4908332"/>
              <a:ext cx="531157" cy="521134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3" name="Freihandform 50">
              <a:extLst>
                <a:ext uri="{FF2B5EF4-FFF2-40B4-BE49-F238E27FC236}">
                  <a16:creationId xmlns:a16="http://schemas.microsoft.com/office/drawing/2014/main" id="{A0C2CEDB-A0B1-4AF3-A02F-AB9811E8C6DC}"/>
                </a:ext>
              </a:extLst>
            </p:cNvPr>
            <p:cNvSpPr/>
            <p:nvPr/>
          </p:nvSpPr>
          <p:spPr>
            <a:xfrm>
              <a:off x="2225402" y="2053694"/>
              <a:ext cx="1447086" cy="868252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a-DK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 rer. nat. habil. Torsten Frosch</a:t>
              </a:r>
            </a:p>
          </p:txBody>
        </p:sp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24828A1C-DA6D-4AF4-B4EC-0B5D05954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63173" y="201652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5" name="Freihandform 50">
              <a:extLst>
                <a:ext uri="{FF2B5EF4-FFF2-40B4-BE49-F238E27FC236}">
                  <a16:creationId xmlns:a16="http://schemas.microsoft.com/office/drawing/2014/main" id="{9FA5ACA5-51E6-4FCD-B7AE-B92B5D4CC18C}"/>
                </a:ext>
              </a:extLst>
            </p:cNvPr>
            <p:cNvSpPr/>
            <p:nvPr/>
          </p:nvSpPr>
          <p:spPr>
            <a:xfrm>
              <a:off x="3012619" y="3041698"/>
              <a:ext cx="1447086" cy="868252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Dr.-Ing.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Christoph Hoog Antink</a:t>
              </a: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B9017C29-09CC-4AC7-961A-AD82420D2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46646" y="300614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7" name="Freihandform 50">
              <a:extLst>
                <a:ext uri="{FF2B5EF4-FFF2-40B4-BE49-F238E27FC236}">
                  <a16:creationId xmlns:a16="http://schemas.microsoft.com/office/drawing/2014/main" id="{25E94B98-0A09-4151-8003-137A83CC1150}"/>
                </a:ext>
              </a:extLst>
            </p:cNvPr>
            <p:cNvSpPr/>
            <p:nvPr/>
          </p:nvSpPr>
          <p:spPr>
            <a:xfrm>
              <a:off x="4549720" y="4983777"/>
              <a:ext cx="1447086" cy="868252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 rer. nat.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Andy Schürr</a:t>
              </a:r>
            </a:p>
          </p:txBody>
        </p:sp>
        <p:grpSp>
          <p:nvGrpSpPr>
            <p:cNvPr id="48" name="Gruppieren 47">
              <a:extLst>
                <a:ext uri="{FF2B5EF4-FFF2-40B4-BE49-F238E27FC236}">
                  <a16:creationId xmlns:a16="http://schemas.microsoft.com/office/drawing/2014/main" id="{30B19AAA-5BFB-459E-AAE4-566F3BA3EC4A}"/>
                </a:ext>
              </a:extLst>
            </p:cNvPr>
            <p:cNvGrpSpPr/>
            <p:nvPr/>
          </p:nvGrpSpPr>
          <p:grpSpPr>
            <a:xfrm>
              <a:off x="595673" y="2005504"/>
              <a:ext cx="1447086" cy="905415"/>
              <a:chOff x="1465710" y="2446088"/>
              <a:chExt cx="1447086" cy="905415"/>
            </a:xfrm>
          </p:grpSpPr>
          <p:sp>
            <p:nvSpPr>
              <p:cNvPr id="86" name="Freihandform 50">
                <a:extLst>
                  <a:ext uri="{FF2B5EF4-FFF2-40B4-BE49-F238E27FC236}">
                    <a16:creationId xmlns:a16="http://schemas.microsoft.com/office/drawing/2014/main" id="{61CADDCF-5595-4248-9112-FDC93539C08C}"/>
                  </a:ext>
                </a:extLst>
              </p:cNvPr>
              <p:cNvSpPr/>
              <p:nvPr/>
            </p:nvSpPr>
            <p:spPr>
              <a:xfrm>
                <a:off x="1465710" y="2483252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675" tIns="76675" rIns="76675" bIns="7667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4000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da-DK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Prof. Dr.-Ing. </a:t>
                </a:r>
                <a:br>
                  <a:rPr lang="da-DK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da-DK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Rolf Findeisen</a:t>
                </a:r>
                <a:endPara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87" name="Grafik 86">
                <a:extLst>
                  <a:ext uri="{FF2B5EF4-FFF2-40B4-BE49-F238E27FC236}">
                    <a16:creationId xmlns:a16="http://schemas.microsoft.com/office/drawing/2014/main" id="{9AEE53B4-DD5A-4971-9D2F-4196D8ADFD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03480" y="2446088"/>
                <a:ext cx="523253" cy="509331"/>
              </a:xfrm>
              <a:prstGeom prst="ellipse">
                <a:avLst/>
              </a:prstGeom>
              <a:blipFill dpi="0"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</p:grpSp>
        <p:sp>
          <p:nvSpPr>
            <p:cNvPr id="49" name="Freihandform 50">
              <a:extLst>
                <a:ext uri="{FF2B5EF4-FFF2-40B4-BE49-F238E27FC236}">
                  <a16:creationId xmlns:a16="http://schemas.microsoft.com/office/drawing/2014/main" id="{1166880B-5A32-4326-9268-96A6ECB9F651}"/>
                </a:ext>
              </a:extLst>
            </p:cNvPr>
            <p:cNvSpPr/>
            <p:nvPr/>
          </p:nvSpPr>
          <p:spPr>
            <a:xfrm>
              <a:off x="1337321" y="4995340"/>
              <a:ext cx="1447086" cy="868252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Björn Scheuermann</a:t>
              </a:r>
            </a:p>
          </p:txBody>
        </p:sp>
        <p:pic>
          <p:nvPicPr>
            <p:cNvPr id="50" name="Grafik 49">
              <a:extLst>
                <a:ext uri="{FF2B5EF4-FFF2-40B4-BE49-F238E27FC236}">
                  <a16:creationId xmlns:a16="http://schemas.microsoft.com/office/drawing/2014/main" id="{9B7C416C-495A-47F1-9AFA-AE4B404AF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88550" y="4900732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F302F760-AB7F-467D-B156-FF15FBE54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87493" y="4946612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grpSp>
          <p:nvGrpSpPr>
            <p:cNvPr id="52" name="Gruppieren 51">
              <a:extLst>
                <a:ext uri="{FF2B5EF4-FFF2-40B4-BE49-F238E27FC236}">
                  <a16:creationId xmlns:a16="http://schemas.microsoft.com/office/drawing/2014/main" id="{66BFA701-A80B-4CD1-8BF1-652A50704DDC}"/>
                </a:ext>
              </a:extLst>
            </p:cNvPr>
            <p:cNvGrpSpPr/>
            <p:nvPr/>
          </p:nvGrpSpPr>
          <p:grpSpPr>
            <a:xfrm>
              <a:off x="4660332" y="1036784"/>
              <a:ext cx="6302269" cy="936183"/>
              <a:chOff x="5468425" y="1477368"/>
              <a:chExt cx="6302269" cy="936183"/>
            </a:xfrm>
          </p:grpSpPr>
          <p:grpSp>
            <p:nvGrpSpPr>
              <p:cNvPr id="75" name="Gruppieren 74">
                <a:extLst>
                  <a:ext uri="{FF2B5EF4-FFF2-40B4-BE49-F238E27FC236}">
                    <a16:creationId xmlns:a16="http://schemas.microsoft.com/office/drawing/2014/main" id="{3711B8F6-1D28-43B8-9A30-3DC61C68F890}"/>
                  </a:ext>
                </a:extLst>
              </p:cNvPr>
              <p:cNvGrpSpPr/>
              <p:nvPr/>
            </p:nvGrpSpPr>
            <p:grpSpPr>
              <a:xfrm>
                <a:off x="5468425" y="1545300"/>
                <a:ext cx="6302269" cy="868251"/>
                <a:chOff x="4718281" y="1568602"/>
                <a:chExt cx="6302269" cy="868251"/>
              </a:xfrm>
            </p:grpSpPr>
            <p:sp>
              <p:nvSpPr>
                <p:cNvPr id="80" name="Freihandform 17">
                  <a:extLst>
                    <a:ext uri="{FF2B5EF4-FFF2-40B4-BE49-F238E27FC236}">
                      <a16:creationId xmlns:a16="http://schemas.microsoft.com/office/drawing/2014/main" id="{8BC13B35-855F-4DF3-9294-B866D11193F9}"/>
                    </a:ext>
                  </a:extLst>
                </p:cNvPr>
                <p:cNvSpPr/>
                <p:nvPr/>
              </p:nvSpPr>
              <p:spPr>
                <a:xfrm>
                  <a:off x="9573464" y="1568602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2865" tIns="72865" rIns="72865" bIns="7286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35560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nl-NL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Prof. Dr.-Ing. </a:t>
                  </a:r>
                  <a:br>
                    <a:rPr lang="nl-NL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</a:br>
                  <a:r>
                    <a:rPr lang="nl-NL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Herbert De Gersem</a:t>
                  </a:r>
                  <a:endParaRPr lang="de-DE" sz="8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81" name="Gruppieren 80">
                  <a:extLst>
                    <a:ext uri="{FF2B5EF4-FFF2-40B4-BE49-F238E27FC236}">
                      <a16:creationId xmlns:a16="http://schemas.microsoft.com/office/drawing/2014/main" id="{4D9E84DD-5F4C-42E8-BA78-AFFD1B335824}"/>
                    </a:ext>
                  </a:extLst>
                </p:cNvPr>
                <p:cNvGrpSpPr/>
                <p:nvPr/>
              </p:nvGrpSpPr>
              <p:grpSpPr>
                <a:xfrm>
                  <a:off x="4718281" y="1568602"/>
                  <a:ext cx="4698173" cy="868251"/>
                  <a:chOff x="4718281" y="1568602"/>
                  <a:chExt cx="4698173" cy="868251"/>
                </a:xfrm>
              </p:grpSpPr>
              <p:sp>
                <p:nvSpPr>
                  <p:cNvPr id="82" name="Freihandform 16">
                    <a:extLst>
                      <a:ext uri="{FF2B5EF4-FFF2-40B4-BE49-F238E27FC236}">
                        <a16:creationId xmlns:a16="http://schemas.microsoft.com/office/drawing/2014/main" id="{BB14D143-CCAB-4329-9179-D27D459C492A}"/>
                      </a:ext>
                    </a:extLst>
                  </p:cNvPr>
                  <p:cNvSpPr/>
                  <p:nvPr/>
                </p:nvSpPr>
                <p:spPr>
                  <a:xfrm>
                    <a:off x="7969368" y="1568602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nb-NO" sz="800" dirty="0">
                        <a:solidFill>
                          <a:schemeClr val="bg1"/>
                        </a:solidFill>
                        <a:latin typeface="Roboto" panose="02000000000000000000" pitchFamily="2" charset="0"/>
                      </a:rPr>
                      <a:t>Prof. Dr.-Ing. </a:t>
                    </a:r>
                    <a:br>
                      <a:rPr lang="nb-NO" sz="800" dirty="0">
                        <a:solidFill>
                          <a:schemeClr val="bg1"/>
                        </a:solidFill>
                        <a:latin typeface="Roboto" panose="02000000000000000000" pitchFamily="2" charset="0"/>
                      </a:rPr>
                    </a:br>
                    <a:r>
                      <a:rPr lang="nb-NO" sz="800" dirty="0">
                        <a:solidFill>
                          <a:schemeClr val="bg1"/>
                        </a:solidFill>
                        <a:latin typeface="Roboto" panose="02000000000000000000" pitchFamily="2" charset="0"/>
                      </a:rPr>
                      <a:t>Yves Burkhardt</a:t>
                    </a:r>
                    <a:endParaRPr lang="de-DE" sz="800" kern="1200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83" name="Gruppieren 82">
                    <a:extLst>
                      <a:ext uri="{FF2B5EF4-FFF2-40B4-BE49-F238E27FC236}">
                        <a16:creationId xmlns:a16="http://schemas.microsoft.com/office/drawing/2014/main" id="{A7F0B546-FC39-4F2D-BC83-6F373A8FDDB6}"/>
                      </a:ext>
                    </a:extLst>
                  </p:cNvPr>
                  <p:cNvGrpSpPr/>
                  <p:nvPr/>
                </p:nvGrpSpPr>
                <p:grpSpPr>
                  <a:xfrm>
                    <a:off x="4718281" y="1568602"/>
                    <a:ext cx="3062269" cy="868251"/>
                    <a:chOff x="4718281" y="1568602"/>
                    <a:chExt cx="3062269" cy="868251"/>
                  </a:xfrm>
                </p:grpSpPr>
                <p:sp>
                  <p:nvSpPr>
                    <p:cNvPr id="84" name="Freihandform 11">
                      <a:extLst>
                        <a:ext uri="{FF2B5EF4-FFF2-40B4-BE49-F238E27FC236}">
                          <a16:creationId xmlns:a16="http://schemas.microsoft.com/office/drawing/2014/main" id="{FA7388DE-A076-4819-9042-DB72A2A4C4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33464" y="1568602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Aft>
                          <a:spcPct val="35000"/>
                        </a:spcAft>
                      </a:pP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Prof. Thomas P. Burg, Ph.D.</a:t>
                      </a:r>
                      <a:endParaRPr lang="de-DE" sz="8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85" name="Freihandform 10">
                      <a:extLst>
                        <a:ext uri="{FF2B5EF4-FFF2-40B4-BE49-F238E27FC236}">
                          <a16:creationId xmlns:a16="http://schemas.microsoft.com/office/drawing/2014/main" id="{E3447245-8F5A-4D02-9CD4-4C233E39E2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18281" y="1568602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Aft>
                          <a:spcPct val="35000"/>
                        </a:spcAft>
                      </a:pPr>
                      <a: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Prof. Dr. rer. nat. Oliver Boine-Frankenheim</a:t>
                      </a:r>
                      <a:endParaRPr lang="de-DE" sz="8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</p:grpSp>
          </p:grpSp>
          <p:pic>
            <p:nvPicPr>
              <p:cNvPr id="76" name="Grafik 75">
                <a:extLst>
                  <a:ext uri="{FF2B5EF4-FFF2-40B4-BE49-F238E27FC236}">
                    <a16:creationId xmlns:a16="http://schemas.microsoft.com/office/drawing/2014/main" id="{390096C3-04F3-417A-A3E1-906552913A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43380" y="1507977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  <p:pic>
            <p:nvPicPr>
              <p:cNvPr id="77" name="Grafik 76">
                <a:extLst>
                  <a:ext uri="{FF2B5EF4-FFF2-40B4-BE49-F238E27FC236}">
                    <a16:creationId xmlns:a16="http://schemas.microsoft.com/office/drawing/2014/main" id="{89495372-B39F-4E3E-8960-32D27E111B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531194" y="1477368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  <p:pic>
            <p:nvPicPr>
              <p:cNvPr id="78" name="Grafik 77">
                <a:extLst>
                  <a:ext uri="{FF2B5EF4-FFF2-40B4-BE49-F238E27FC236}">
                    <a16:creationId xmlns:a16="http://schemas.microsoft.com/office/drawing/2014/main" id="{92AD0670-E83D-4DBC-B7D5-2766E217FC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07656" y="1498965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  <p:pic>
            <p:nvPicPr>
              <p:cNvPr id="79" name="Grafik 78">
                <a:extLst>
                  <a:ext uri="{FF2B5EF4-FFF2-40B4-BE49-F238E27FC236}">
                    <a16:creationId xmlns:a16="http://schemas.microsoft.com/office/drawing/2014/main" id="{25580457-C65B-426D-84FE-C390AC59AC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19383" y="1516790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</p:grpSp>
        <p:pic>
          <p:nvPicPr>
            <p:cNvPr id="53" name="Grafik 52">
              <a:extLst>
                <a:ext uri="{FF2B5EF4-FFF2-40B4-BE49-F238E27FC236}">
                  <a16:creationId xmlns:a16="http://schemas.microsoft.com/office/drawing/2014/main" id="{FC68649F-3CA6-4B21-BF2B-096D3CAC16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89029" y="2036526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4" name="Grafik 53">
              <a:extLst>
                <a:ext uri="{FF2B5EF4-FFF2-40B4-BE49-F238E27FC236}">
                  <a16:creationId xmlns:a16="http://schemas.microsoft.com/office/drawing/2014/main" id="{5506EF89-AD18-4FD0-9F62-B10ADD7FC6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25149" y="2048717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5" name="Grafik 54">
              <a:extLst>
                <a:ext uri="{FF2B5EF4-FFF2-40B4-BE49-F238E27FC236}">
                  <a16:creationId xmlns:a16="http://schemas.microsoft.com/office/drawing/2014/main" id="{BB81B74F-8D66-43CC-9EC2-D3F4878AE1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25990" y="205151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6" name="Grafik 55">
              <a:extLst>
                <a:ext uri="{FF2B5EF4-FFF2-40B4-BE49-F238E27FC236}">
                  <a16:creationId xmlns:a16="http://schemas.microsoft.com/office/drawing/2014/main" id="{2D06EB3B-D49E-48B4-90F6-4DE575A986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7288" y="3915248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7" name="Grafik 56">
              <a:extLst>
                <a:ext uri="{FF2B5EF4-FFF2-40B4-BE49-F238E27FC236}">
                  <a16:creationId xmlns:a16="http://schemas.microsoft.com/office/drawing/2014/main" id="{AA734DEB-9E5C-453E-87C5-C02B665D54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86099" y="299137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8" name="Grafik 57">
              <a:extLst>
                <a:ext uri="{FF2B5EF4-FFF2-40B4-BE49-F238E27FC236}">
                  <a16:creationId xmlns:a16="http://schemas.microsoft.com/office/drawing/2014/main" id="{54567817-E0F3-4457-95BF-BD4DBD59B3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29977" y="2975926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0" name="Grafik 59">
              <a:extLst>
                <a:ext uri="{FF2B5EF4-FFF2-40B4-BE49-F238E27FC236}">
                  <a16:creationId xmlns:a16="http://schemas.microsoft.com/office/drawing/2014/main" id="{444677CE-A7BA-4A81-A4AB-4F3463D31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0917" y="2947450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1" name="Grafik 60">
              <a:extLst>
                <a:ext uri="{FF2B5EF4-FFF2-40B4-BE49-F238E27FC236}">
                  <a16:creationId xmlns:a16="http://schemas.microsoft.com/office/drawing/2014/main" id="{862900E1-C1FE-43EB-80B0-A822819C7E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49274" y="2977932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2" name="Grafik 61">
              <a:extLst>
                <a:ext uri="{FF2B5EF4-FFF2-40B4-BE49-F238E27FC236}">
                  <a16:creationId xmlns:a16="http://schemas.microsoft.com/office/drawing/2014/main" id="{9B2B7983-6380-4777-9560-D8099CEED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41938" y="398272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8C37D8C9-C59F-4C3F-BE7B-E94157AA0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65598" y="399807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4" name="Grafik 63">
              <a:extLst>
                <a:ext uri="{FF2B5EF4-FFF2-40B4-BE49-F238E27FC236}">
                  <a16:creationId xmlns:a16="http://schemas.microsoft.com/office/drawing/2014/main" id="{1DF3D1B3-F2D0-4023-8E62-D7050EF3F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80789" y="3969570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5" name="Grafik 64">
              <a:extLst>
                <a:ext uri="{FF2B5EF4-FFF2-40B4-BE49-F238E27FC236}">
                  <a16:creationId xmlns:a16="http://schemas.microsoft.com/office/drawing/2014/main" id="{464C7498-B028-4FCD-BAD7-1D246673D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60039" y="398272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6" name="Grafik 65">
              <a:extLst>
                <a:ext uri="{FF2B5EF4-FFF2-40B4-BE49-F238E27FC236}">
                  <a16:creationId xmlns:a16="http://schemas.microsoft.com/office/drawing/2014/main" id="{A1BD3C05-4F88-4607-ABDC-2EC1E157C7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25417" y="3991888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7" name="Grafik 66">
              <a:extLst>
                <a:ext uri="{FF2B5EF4-FFF2-40B4-BE49-F238E27FC236}">
                  <a16:creationId xmlns:a16="http://schemas.microsoft.com/office/drawing/2014/main" id="{6D934D56-282C-45B2-BD34-EA50EC3304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19305" y="4935895"/>
              <a:ext cx="531157" cy="521136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68" name="Freihandform 64">
              <a:extLst>
                <a:ext uri="{FF2B5EF4-FFF2-40B4-BE49-F238E27FC236}">
                  <a16:creationId xmlns:a16="http://schemas.microsoft.com/office/drawing/2014/main" id="{9C3A7DD3-7CE6-4D5A-BCB8-EC192D84FA94}"/>
                </a:ext>
              </a:extLst>
            </p:cNvPr>
            <p:cNvSpPr/>
            <p:nvPr/>
          </p:nvSpPr>
          <p:spPr>
            <a:xfrm>
              <a:off x="9360620" y="4983777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Dr.-Ing.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Abdelhak M. Zoubir</a:t>
              </a:r>
            </a:p>
          </p:txBody>
        </p:sp>
        <p:sp>
          <p:nvSpPr>
            <p:cNvPr id="69" name="Freihandform 63">
              <a:extLst>
                <a:ext uri="{FF2B5EF4-FFF2-40B4-BE49-F238E27FC236}">
                  <a16:creationId xmlns:a16="http://schemas.microsoft.com/office/drawing/2014/main" id="{7244C286-4AD6-423C-A386-80165B8AC014}"/>
                </a:ext>
              </a:extLst>
            </p:cNvPr>
            <p:cNvSpPr/>
            <p:nvPr/>
          </p:nvSpPr>
          <p:spPr>
            <a:xfrm>
              <a:off x="3011364" y="1099147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 Anna C. </a:t>
              </a:r>
              <a:r>
                <a:rPr lang="en-US" sz="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Bakenecker</a:t>
              </a:r>
              <a:endPara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" name="Freihandform 65">
              <a:extLst>
                <a:ext uri="{FF2B5EF4-FFF2-40B4-BE49-F238E27FC236}">
                  <a16:creationId xmlns:a16="http://schemas.microsoft.com/office/drawing/2014/main" id="{E345FCFF-20DD-479D-8148-9020627B4C67}"/>
                </a:ext>
              </a:extLst>
            </p:cNvPr>
            <p:cNvSpPr/>
            <p:nvPr/>
          </p:nvSpPr>
          <p:spPr>
            <a:xfrm>
              <a:off x="7765209" y="4966836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Dr.-Ing.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Grace Li Zhang</a:t>
              </a:r>
            </a:p>
          </p:txBody>
        </p:sp>
        <p:pic>
          <p:nvPicPr>
            <p:cNvPr id="71" name="Grafik 70">
              <a:extLst>
                <a:ext uri="{FF2B5EF4-FFF2-40B4-BE49-F238E27FC236}">
                  <a16:creationId xmlns:a16="http://schemas.microsoft.com/office/drawing/2014/main" id="{337969B8-2410-4D9A-BEA5-D24117E923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01232" y="4923352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72" name="Grafik 71">
              <a:extLst>
                <a:ext uri="{FF2B5EF4-FFF2-40B4-BE49-F238E27FC236}">
                  <a16:creationId xmlns:a16="http://schemas.microsoft.com/office/drawing/2014/main" id="{9C52EC8F-A560-4A48-AD86-73B5A7940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67126" y="4936765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73" name="Grafik 72">
              <a:extLst>
                <a:ext uri="{FF2B5EF4-FFF2-40B4-BE49-F238E27FC236}">
                  <a16:creationId xmlns:a16="http://schemas.microsoft.com/office/drawing/2014/main" id="{182A989F-AA22-4307-9787-3B87F1847A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6" b="2316"/>
            <a:stretch/>
          </p:blipFill>
          <p:spPr>
            <a:xfrm>
              <a:off x="3438882" y="1047175"/>
              <a:ext cx="531157" cy="521136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74" name="Picture 2">
              <a:extLst>
                <a:ext uri="{FF2B5EF4-FFF2-40B4-BE49-F238E27FC236}">
                  <a16:creationId xmlns:a16="http://schemas.microsoft.com/office/drawing/2014/main" id="{0767B0CD-1358-4BF7-AA05-28DBDDE4BA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277" y="982670"/>
              <a:ext cx="544964" cy="544964"/>
            </a:xfrm>
            <a:prstGeom prst="ellipse">
              <a:avLst/>
            </a:prstGeom>
            <a:blipFill dpi="0" rotWithShape="1">
              <a:blip r:embed="rId3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</p:grpSp>
      <p:sp>
        <p:nvSpPr>
          <p:cNvPr id="2" name="Ellipse 1">
            <a:extLst>
              <a:ext uri="{FF2B5EF4-FFF2-40B4-BE49-F238E27FC236}">
                <a16:creationId xmlns:a16="http://schemas.microsoft.com/office/drawing/2014/main" id="{6809E930-5613-40BA-9EEE-C1A77F6CC5C0}"/>
              </a:ext>
            </a:extLst>
          </p:cNvPr>
          <p:cNvSpPr/>
          <p:nvPr/>
        </p:nvSpPr>
        <p:spPr>
          <a:xfrm>
            <a:off x="1934455" y="3744027"/>
            <a:ext cx="533590" cy="524339"/>
          </a:xfrm>
          <a:prstGeom prst="ellipse">
            <a:avLst/>
          </a:prstGeom>
          <a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2174" r="2174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8660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F4EBE-146F-AC5A-F6B2-1780211A1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67D3459-6C05-4ED2-38AC-C334699153A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91EE7C-F6D3-AA88-23D3-74465BFB3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8</a:t>
            </a:fld>
            <a:endParaRPr lang="de-DE"/>
          </a:p>
        </p:txBody>
      </p:sp>
      <p:grpSp>
        <p:nvGrpSpPr>
          <p:cNvPr id="12" name="TU Da Logo">
            <a:extLst>
              <a:ext uri="{FF2B5EF4-FFF2-40B4-BE49-F238E27FC236}">
                <a16:creationId xmlns:a16="http://schemas.microsoft.com/office/drawing/2014/main" id="{FF1C9607-A8C8-02BC-03CF-846FECAE9559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42FE3552-3F02-52CA-37C1-51671F3AAF3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49C6A1F-8735-7104-6C58-DD073EBCD2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85A3D9BD-76B8-4EF7-9BA8-E3306FA30A7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0319B5BC-5BD5-AC22-2FB2-A934F23029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FD5C07AE-0952-2FF1-4519-033ADE274EA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CC8D708D-5542-872E-6506-C9E13167FA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F14F0BD6-55C5-BF06-2524-EBE5EFF541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22AB820D-4D29-1072-FE70-79022A1CDA1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0EE0FC83-7872-26FE-5288-0123B16493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12FD99AF-10EB-CD1B-823B-B5808DCE38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3BDAB6A2-51C4-306A-8AA0-0002CEED92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11132B5C-2F0C-6226-23D6-DF227B2D8326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28A4CF6-3EAC-FC8D-80E4-563EF6F00B2C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1A8DC9E1-1C03-EEA6-4C9A-0753AE1E8469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7" name="Titel 4">
            <a:extLst>
              <a:ext uri="{FF2B5EF4-FFF2-40B4-BE49-F238E27FC236}">
                <a16:creationId xmlns:a16="http://schemas.microsoft.com/office/drawing/2014/main" id="{4F4C53AC-87B9-99E5-7B19-34A1CCDBF6A1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Unsere Fachgebiete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9B1B348A-7D5E-9D6B-A038-0192906D6C1E}"/>
              </a:ext>
            </a:extLst>
          </p:cNvPr>
          <p:cNvGrpSpPr/>
          <p:nvPr/>
        </p:nvGrpSpPr>
        <p:grpSpPr>
          <a:xfrm>
            <a:off x="738021" y="1894824"/>
            <a:ext cx="10757980" cy="4581031"/>
            <a:chOff x="551083" y="982670"/>
            <a:chExt cx="11158312" cy="4888240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CE148C2D-F5D1-9FB9-C836-6634F9A02AD0}"/>
                </a:ext>
              </a:extLst>
            </p:cNvPr>
            <p:cNvGrpSpPr/>
            <p:nvPr/>
          </p:nvGrpSpPr>
          <p:grpSpPr>
            <a:xfrm>
              <a:off x="5433799" y="2071050"/>
              <a:ext cx="6275596" cy="876400"/>
              <a:chOff x="3033318" y="2534936"/>
              <a:chExt cx="6275596" cy="876400"/>
            </a:xfrm>
          </p:grpSpPr>
          <p:grpSp>
            <p:nvGrpSpPr>
              <p:cNvPr id="103" name="Gruppieren 102">
                <a:extLst>
                  <a:ext uri="{FF2B5EF4-FFF2-40B4-BE49-F238E27FC236}">
                    <a16:creationId xmlns:a16="http://schemas.microsoft.com/office/drawing/2014/main" id="{226681E6-E310-738E-1100-5F22415E8077}"/>
                  </a:ext>
                </a:extLst>
              </p:cNvPr>
              <p:cNvGrpSpPr/>
              <p:nvPr/>
            </p:nvGrpSpPr>
            <p:grpSpPr>
              <a:xfrm>
                <a:off x="4644757" y="2543085"/>
                <a:ext cx="4664157" cy="868251"/>
                <a:chOff x="4644757" y="2543085"/>
                <a:chExt cx="4664157" cy="868251"/>
              </a:xfrm>
            </p:grpSpPr>
            <p:sp>
              <p:nvSpPr>
                <p:cNvPr id="105" name="Freihandform 29">
                  <a:extLst>
                    <a:ext uri="{FF2B5EF4-FFF2-40B4-BE49-F238E27FC236}">
                      <a16:creationId xmlns:a16="http://schemas.microsoft.com/office/drawing/2014/main" id="{0F7F0DE3-AE47-73E9-C8A5-F0A23A0E326B}"/>
                    </a:ext>
                  </a:extLst>
                </p:cNvPr>
                <p:cNvSpPr/>
                <p:nvPr/>
              </p:nvSpPr>
              <p:spPr>
                <a:xfrm>
                  <a:off x="4644757" y="2543085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675" tIns="76675" rIns="76675" bIns="7667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de-DE" sz="600" kern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Elektrische Energieversorgung unter Einsatz erneuerbarer Energien</a:t>
                  </a:r>
                </a:p>
              </p:txBody>
            </p:sp>
            <p:grpSp>
              <p:nvGrpSpPr>
                <p:cNvPr id="106" name="Gruppieren 105">
                  <a:extLst>
                    <a:ext uri="{FF2B5EF4-FFF2-40B4-BE49-F238E27FC236}">
                      <a16:creationId xmlns:a16="http://schemas.microsoft.com/office/drawing/2014/main" id="{2FB6B3A0-970D-FA28-FF18-4256531F6EE6}"/>
                    </a:ext>
                  </a:extLst>
                </p:cNvPr>
                <p:cNvGrpSpPr/>
                <p:nvPr/>
              </p:nvGrpSpPr>
              <p:grpSpPr>
                <a:xfrm>
                  <a:off x="6246600" y="2543085"/>
                  <a:ext cx="3062314" cy="868251"/>
                  <a:chOff x="6246600" y="2543085"/>
                  <a:chExt cx="3062314" cy="868251"/>
                </a:xfrm>
              </p:grpSpPr>
              <p:sp>
                <p:nvSpPr>
                  <p:cNvPr id="107" name="Freihandform 31">
                    <a:extLst>
                      <a:ext uri="{FF2B5EF4-FFF2-40B4-BE49-F238E27FC236}">
                        <a16:creationId xmlns:a16="http://schemas.microsoft.com/office/drawing/2014/main" id="{F1B18D89-4E8D-CCB5-7676-048B42EA0A7B}"/>
                      </a:ext>
                    </a:extLst>
                  </p:cNvPr>
                  <p:cNvSpPr/>
                  <p:nvPr/>
                </p:nvSpPr>
                <p:spPr>
                  <a:xfrm>
                    <a:off x="6246600" y="2543085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de-DE" sz="8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Rechnersysteme</a:t>
                    </a:r>
                    <a:endParaRPr lang="en-US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108" name="Freihandform 45">
                    <a:extLst>
                      <a:ext uri="{FF2B5EF4-FFF2-40B4-BE49-F238E27FC236}">
                        <a16:creationId xmlns:a16="http://schemas.microsoft.com/office/drawing/2014/main" id="{69AC8AAD-CD4C-C872-97ED-7CAD82D408D2}"/>
                      </a:ext>
                    </a:extLst>
                  </p:cNvPr>
                  <p:cNvSpPr/>
                  <p:nvPr/>
                </p:nvSpPr>
                <p:spPr>
                  <a:xfrm>
                    <a:off x="7861828" y="2543085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2865" tIns="72865" rIns="72865" bIns="7286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Integrierte Elektronische Systeme</a:t>
                    </a:r>
                  </a:p>
                </p:txBody>
              </p:sp>
            </p:grpSp>
          </p:grpSp>
          <p:sp>
            <p:nvSpPr>
              <p:cNvPr id="104" name="Freihandform 27">
                <a:extLst>
                  <a:ext uri="{FF2B5EF4-FFF2-40B4-BE49-F238E27FC236}">
                    <a16:creationId xmlns:a16="http://schemas.microsoft.com/office/drawing/2014/main" id="{6A6DBB9F-0DF0-21E6-C478-F3B7EE528874}"/>
                  </a:ext>
                </a:extLst>
              </p:cNvPr>
              <p:cNvSpPr/>
              <p:nvPr/>
            </p:nvSpPr>
            <p:spPr>
              <a:xfrm>
                <a:off x="3033318" y="2534936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865" tIns="72865" rIns="72865" bIns="7286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8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Leistungselektronik</a:t>
                </a:r>
              </a:p>
            </p:txBody>
          </p:sp>
        </p:grpSp>
        <p:sp>
          <p:nvSpPr>
            <p:cNvPr id="31" name="Freihandform 18">
              <a:extLst>
                <a:ext uri="{FF2B5EF4-FFF2-40B4-BE49-F238E27FC236}">
                  <a16:creationId xmlns:a16="http://schemas.microsoft.com/office/drawing/2014/main" id="{5DE56942-522A-A7E6-DC0C-C183383EF8AE}"/>
                </a:ext>
              </a:extLst>
            </p:cNvPr>
            <p:cNvSpPr/>
            <p:nvPr/>
          </p:nvSpPr>
          <p:spPr>
            <a:xfrm>
              <a:off x="3780061" y="2058233"/>
              <a:ext cx="1447086" cy="868252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Technik der Strahlentherapie</a:t>
              </a:r>
            </a:p>
          </p:txBody>
        </p: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9A0B4EC5-6341-72CE-30AC-F718E5AAEF6D}"/>
                </a:ext>
              </a:extLst>
            </p:cNvPr>
            <p:cNvGrpSpPr/>
            <p:nvPr/>
          </p:nvGrpSpPr>
          <p:grpSpPr>
            <a:xfrm>
              <a:off x="2175769" y="3998079"/>
              <a:ext cx="7914039" cy="881013"/>
              <a:chOff x="2994295" y="4467783"/>
              <a:chExt cx="7914039" cy="881013"/>
            </a:xfrm>
          </p:grpSpPr>
          <p:sp>
            <p:nvSpPr>
              <p:cNvPr id="95" name="Freihandform 60">
                <a:extLst>
                  <a:ext uri="{FF2B5EF4-FFF2-40B4-BE49-F238E27FC236}">
                    <a16:creationId xmlns:a16="http://schemas.microsoft.com/office/drawing/2014/main" id="{A83DE538-AAA7-E0B3-F924-B770005DC6CF}"/>
                  </a:ext>
                </a:extLst>
              </p:cNvPr>
              <p:cNvSpPr/>
              <p:nvPr/>
            </p:nvSpPr>
            <p:spPr>
              <a:xfrm>
                <a:off x="9461248" y="4480545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675" tIns="76675" rIns="76675" bIns="7667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8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Nachrichtentechnische Systeme</a:t>
                </a:r>
              </a:p>
            </p:txBody>
          </p:sp>
          <p:grpSp>
            <p:nvGrpSpPr>
              <p:cNvPr id="96" name="Gruppieren 95">
                <a:extLst>
                  <a:ext uri="{FF2B5EF4-FFF2-40B4-BE49-F238E27FC236}">
                    <a16:creationId xmlns:a16="http://schemas.microsoft.com/office/drawing/2014/main" id="{469A9989-FA12-F0B2-D4F6-015BEAD9129B}"/>
                  </a:ext>
                </a:extLst>
              </p:cNvPr>
              <p:cNvGrpSpPr/>
              <p:nvPr/>
            </p:nvGrpSpPr>
            <p:grpSpPr>
              <a:xfrm>
                <a:off x="2994295" y="4467783"/>
                <a:ext cx="6279721" cy="881013"/>
                <a:chOff x="2994295" y="4467783"/>
                <a:chExt cx="6279721" cy="881013"/>
              </a:xfrm>
            </p:grpSpPr>
            <p:sp>
              <p:nvSpPr>
                <p:cNvPr id="97" name="Freihandform 58">
                  <a:extLst>
                    <a:ext uri="{FF2B5EF4-FFF2-40B4-BE49-F238E27FC236}">
                      <a16:creationId xmlns:a16="http://schemas.microsoft.com/office/drawing/2014/main" id="{A8E24B32-2BF7-CC76-33F0-4CF7076D0C85}"/>
                    </a:ext>
                  </a:extLst>
                </p:cNvPr>
                <p:cNvSpPr/>
                <p:nvPr/>
              </p:nvSpPr>
              <p:spPr>
                <a:xfrm>
                  <a:off x="7826930" y="4480545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675" tIns="76675" rIns="76675" bIns="7667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de-DE" sz="800" kern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Robust Data Science</a:t>
                  </a:r>
                </a:p>
              </p:txBody>
            </p:sp>
            <p:grpSp>
              <p:nvGrpSpPr>
                <p:cNvPr id="98" name="Gruppieren 97">
                  <a:extLst>
                    <a:ext uri="{FF2B5EF4-FFF2-40B4-BE49-F238E27FC236}">
                      <a16:creationId xmlns:a16="http://schemas.microsoft.com/office/drawing/2014/main" id="{3AEED9BB-ABBA-88B9-820D-98DDFDDDFFEB}"/>
                    </a:ext>
                  </a:extLst>
                </p:cNvPr>
                <p:cNvGrpSpPr/>
                <p:nvPr/>
              </p:nvGrpSpPr>
              <p:grpSpPr>
                <a:xfrm>
                  <a:off x="2994295" y="4467783"/>
                  <a:ext cx="4677022" cy="876162"/>
                  <a:chOff x="2994295" y="4467783"/>
                  <a:chExt cx="4677022" cy="876162"/>
                </a:xfrm>
              </p:grpSpPr>
              <p:sp>
                <p:nvSpPr>
                  <p:cNvPr id="99" name="Freihandform 57">
                    <a:extLst>
                      <a:ext uri="{FF2B5EF4-FFF2-40B4-BE49-F238E27FC236}">
                        <a16:creationId xmlns:a16="http://schemas.microsoft.com/office/drawing/2014/main" id="{E2620BDE-1D25-B5E0-3336-4F361249A5CA}"/>
                      </a:ext>
                    </a:extLst>
                  </p:cNvPr>
                  <p:cNvSpPr/>
                  <p:nvPr/>
                </p:nvSpPr>
                <p:spPr>
                  <a:xfrm>
                    <a:off x="6224231" y="4467783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de-DE" sz="8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Neue Materialien Elektronik</a:t>
                    </a:r>
                  </a:p>
                </p:txBody>
              </p:sp>
              <p:grpSp>
                <p:nvGrpSpPr>
                  <p:cNvPr id="100" name="Gruppieren 99">
                    <a:extLst>
                      <a:ext uri="{FF2B5EF4-FFF2-40B4-BE49-F238E27FC236}">
                        <a16:creationId xmlns:a16="http://schemas.microsoft.com/office/drawing/2014/main" id="{953A4B2B-4EE7-CCE0-6631-B6306B2CF469}"/>
                      </a:ext>
                    </a:extLst>
                  </p:cNvPr>
                  <p:cNvGrpSpPr/>
                  <p:nvPr/>
                </p:nvGrpSpPr>
                <p:grpSpPr>
                  <a:xfrm>
                    <a:off x="2994295" y="4467783"/>
                    <a:ext cx="3057401" cy="876162"/>
                    <a:chOff x="2994295" y="4467783"/>
                    <a:chExt cx="3057401" cy="876162"/>
                  </a:xfrm>
                </p:grpSpPr>
                <p:sp>
                  <p:nvSpPr>
                    <p:cNvPr id="101" name="Freihandform 56">
                      <a:extLst>
                        <a:ext uri="{FF2B5EF4-FFF2-40B4-BE49-F238E27FC236}">
                          <a16:creationId xmlns:a16="http://schemas.microsoft.com/office/drawing/2014/main" id="{AE5789AC-90EF-3575-C943-E6E52470C0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04610" y="4467783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de-DE" sz="800" kern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Mess- und Sensortechnik</a:t>
                      </a:r>
                    </a:p>
                  </p:txBody>
                </p:sp>
                <p:sp>
                  <p:nvSpPr>
                    <p:cNvPr id="102" name="Freihandform 54">
                      <a:extLst>
                        <a:ext uri="{FF2B5EF4-FFF2-40B4-BE49-F238E27FC236}">
                          <a16:creationId xmlns:a16="http://schemas.microsoft.com/office/drawing/2014/main" id="{5A298627-6B62-F322-AA5E-4CB85BA7E1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94295" y="4475694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de-DE" sz="800" kern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Selbstorganisierende Systeme</a:t>
                      </a:r>
                    </a:p>
                  </p:txBody>
                </p:sp>
              </p:grpSp>
            </p:grpSp>
          </p:grpSp>
        </p:grp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1B4D0BEE-1ED8-7714-380A-B30AE55BACC9}"/>
                </a:ext>
              </a:extLst>
            </p:cNvPr>
            <p:cNvGrpSpPr/>
            <p:nvPr/>
          </p:nvGrpSpPr>
          <p:grpSpPr>
            <a:xfrm>
              <a:off x="1384748" y="3031481"/>
              <a:ext cx="9577853" cy="879079"/>
              <a:chOff x="1340635" y="3495664"/>
              <a:chExt cx="9577853" cy="879079"/>
            </a:xfrm>
          </p:grpSpPr>
          <p:sp>
            <p:nvSpPr>
              <p:cNvPr id="88" name="Freihandform 50">
                <a:extLst>
                  <a:ext uri="{FF2B5EF4-FFF2-40B4-BE49-F238E27FC236}">
                    <a16:creationId xmlns:a16="http://schemas.microsoft.com/office/drawing/2014/main" id="{D98C8AFD-30F4-2754-0DD8-4EE35157DBF7}"/>
                  </a:ext>
                </a:extLst>
              </p:cNvPr>
              <p:cNvSpPr/>
              <p:nvPr/>
            </p:nvSpPr>
            <p:spPr>
              <a:xfrm>
                <a:off x="1340635" y="3506492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675" tIns="76675" rIns="76675" bIns="7667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4000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de-DE" sz="8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Mikrowellentechnik</a:t>
                </a:r>
              </a:p>
            </p:txBody>
          </p:sp>
          <p:grpSp>
            <p:nvGrpSpPr>
              <p:cNvPr id="89" name="Gruppieren 88">
                <a:extLst>
                  <a:ext uri="{FF2B5EF4-FFF2-40B4-BE49-F238E27FC236}">
                    <a16:creationId xmlns:a16="http://schemas.microsoft.com/office/drawing/2014/main" id="{F13FF28C-F350-BB03-239D-90D4806BFEF0}"/>
                  </a:ext>
                </a:extLst>
              </p:cNvPr>
              <p:cNvGrpSpPr/>
              <p:nvPr/>
            </p:nvGrpSpPr>
            <p:grpSpPr>
              <a:xfrm>
                <a:off x="4650287" y="3495664"/>
                <a:ext cx="6268201" cy="873943"/>
                <a:chOff x="3052040" y="3495664"/>
                <a:chExt cx="6268201" cy="873943"/>
              </a:xfrm>
            </p:grpSpPr>
            <p:sp>
              <p:nvSpPr>
                <p:cNvPr id="90" name="Freihandform 53">
                  <a:extLst>
                    <a:ext uri="{FF2B5EF4-FFF2-40B4-BE49-F238E27FC236}">
                      <a16:creationId xmlns:a16="http://schemas.microsoft.com/office/drawing/2014/main" id="{5DDB77E6-F794-5FC4-95AE-5121BF225156}"/>
                    </a:ext>
                  </a:extLst>
                </p:cNvPr>
                <p:cNvSpPr/>
                <p:nvPr/>
              </p:nvSpPr>
              <p:spPr>
                <a:xfrm>
                  <a:off x="7873155" y="3501356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675" tIns="76675" rIns="76675" bIns="7667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de-DE" sz="800" b="0" i="0" dirty="0">
                      <a:solidFill>
                        <a:schemeClr val="bg1"/>
                      </a:solidFill>
                      <a:effectLst/>
                      <a:latin typeface="Roboto" panose="02000000000000000000" pitchFamily="2" charset="0"/>
                    </a:rPr>
                    <a:t>Beschleunigertechnik</a:t>
                  </a:r>
                  <a:endParaRPr lang="de-DE" sz="800" kern="12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91" name="Gruppieren 90">
                  <a:extLst>
                    <a:ext uri="{FF2B5EF4-FFF2-40B4-BE49-F238E27FC236}">
                      <a16:creationId xmlns:a16="http://schemas.microsoft.com/office/drawing/2014/main" id="{E7B42B4B-5E7A-0657-D845-0B2F51B3A550}"/>
                    </a:ext>
                  </a:extLst>
                </p:cNvPr>
                <p:cNvGrpSpPr/>
                <p:nvPr/>
              </p:nvGrpSpPr>
              <p:grpSpPr>
                <a:xfrm>
                  <a:off x="3052040" y="3495664"/>
                  <a:ext cx="4658498" cy="873943"/>
                  <a:chOff x="3052040" y="3495664"/>
                  <a:chExt cx="4658498" cy="873943"/>
                </a:xfrm>
              </p:grpSpPr>
              <p:sp>
                <p:nvSpPr>
                  <p:cNvPr id="92" name="Freihandform 51">
                    <a:extLst>
                      <a:ext uri="{FF2B5EF4-FFF2-40B4-BE49-F238E27FC236}">
                        <a16:creationId xmlns:a16="http://schemas.microsoft.com/office/drawing/2014/main" id="{9A2376F5-51CF-D52B-D41F-3E207DA8172D}"/>
                      </a:ext>
                    </a:extLst>
                  </p:cNvPr>
                  <p:cNvSpPr/>
                  <p:nvPr/>
                </p:nvSpPr>
                <p:spPr>
                  <a:xfrm>
                    <a:off x="3052040" y="3497998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de-DE" sz="8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Resiliente Kommunikationssysteme</a:t>
                    </a:r>
                  </a:p>
                </p:txBody>
              </p:sp>
              <p:sp>
                <p:nvSpPr>
                  <p:cNvPr id="93" name="Freihandform 52">
                    <a:extLst>
                      <a:ext uri="{FF2B5EF4-FFF2-40B4-BE49-F238E27FC236}">
                        <a16:creationId xmlns:a16="http://schemas.microsoft.com/office/drawing/2014/main" id="{227F27EE-2CC1-0F49-240C-358D5C8F6C0A}"/>
                      </a:ext>
                    </a:extLst>
                  </p:cNvPr>
                  <p:cNvSpPr/>
                  <p:nvPr/>
                </p:nvSpPr>
                <p:spPr>
                  <a:xfrm>
                    <a:off x="6263452" y="3501356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de-DE" sz="8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Kommunikationstechnik</a:t>
                    </a:r>
                  </a:p>
                </p:txBody>
              </p:sp>
              <p:sp>
                <p:nvSpPr>
                  <p:cNvPr id="94" name="Freihandform 72">
                    <a:extLst>
                      <a:ext uri="{FF2B5EF4-FFF2-40B4-BE49-F238E27FC236}">
                        <a16:creationId xmlns:a16="http://schemas.microsoft.com/office/drawing/2014/main" id="{DF8A1158-B9DE-A207-16D2-09E5645CA3CB}"/>
                      </a:ext>
                    </a:extLst>
                  </p:cNvPr>
                  <p:cNvSpPr/>
                  <p:nvPr/>
                </p:nvSpPr>
                <p:spPr>
                  <a:xfrm>
                    <a:off x="4660690" y="3495664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de-DE" sz="6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Adaptive Lichttechnische Systeme und Visuelle Verarbeitung</a:t>
                    </a:r>
                  </a:p>
                </p:txBody>
              </p:sp>
            </p:grpSp>
          </p:grpSp>
        </p:grpSp>
        <p:sp>
          <p:nvSpPr>
            <p:cNvPr id="34" name="Freihandform 61">
              <a:extLst>
                <a:ext uri="{FF2B5EF4-FFF2-40B4-BE49-F238E27FC236}">
                  <a16:creationId xmlns:a16="http://schemas.microsoft.com/office/drawing/2014/main" id="{C482C871-5F13-34A6-E546-E951174AE180}"/>
                </a:ext>
              </a:extLst>
            </p:cNvPr>
            <p:cNvSpPr/>
            <p:nvPr/>
          </p:nvSpPr>
          <p:spPr>
            <a:xfrm>
              <a:off x="1304974" y="1098495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Regelungsmethoden und Intelligente Systeme</a:t>
              </a:r>
            </a:p>
          </p:txBody>
        </p:sp>
        <p:sp>
          <p:nvSpPr>
            <p:cNvPr id="35" name="Freihandform 62">
              <a:extLst>
                <a:ext uri="{FF2B5EF4-FFF2-40B4-BE49-F238E27FC236}">
                  <a16:creationId xmlns:a16="http://schemas.microsoft.com/office/drawing/2014/main" id="{9CAE9776-CFA5-3B9E-CB44-CB1B542C9552}"/>
                </a:ext>
              </a:extLst>
            </p:cNvPr>
            <p:cNvSpPr/>
            <p:nvPr/>
          </p:nvSpPr>
          <p:spPr>
            <a:xfrm>
              <a:off x="6164918" y="4983777"/>
              <a:ext cx="1447086" cy="868252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Energieinformationsnetze und -systeme</a:t>
              </a:r>
            </a:p>
          </p:txBody>
        </p:sp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227B801B-8170-A2D9-EB71-13049EFE3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72102" y="2043900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6FEC953C-E334-8D38-95EA-4B6D535491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06738" y="2032095"/>
              <a:ext cx="531157" cy="521136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38" name="Freihandform 18">
              <a:extLst>
                <a:ext uri="{FF2B5EF4-FFF2-40B4-BE49-F238E27FC236}">
                  <a16:creationId xmlns:a16="http://schemas.microsoft.com/office/drawing/2014/main" id="{36214DB8-358B-B6C9-7D28-DD500CFA455C}"/>
                </a:ext>
              </a:extLst>
            </p:cNvPr>
            <p:cNvSpPr/>
            <p:nvPr/>
          </p:nvSpPr>
          <p:spPr>
            <a:xfrm>
              <a:off x="551083" y="3979719"/>
              <a:ext cx="1447086" cy="868252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b="0" i="0" dirty="0" err="1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Hochspannungstechnische</a:t>
              </a:r>
              <a:r>
                <a:rPr lang="en-US" sz="800" b="0" i="0" dirty="0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 </a:t>
              </a:r>
              <a:r>
                <a:rPr lang="en-US" sz="800" b="0" i="0" dirty="0" err="1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Betriebsmittel</a:t>
              </a:r>
              <a:r>
                <a:rPr lang="en-US" sz="800" b="0" i="0" dirty="0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 und Anlagen</a:t>
              </a:r>
              <a:endParaRPr lang="de-DE" sz="800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" name="Freihandform 18">
              <a:extLst>
                <a:ext uri="{FF2B5EF4-FFF2-40B4-BE49-F238E27FC236}">
                  <a16:creationId xmlns:a16="http://schemas.microsoft.com/office/drawing/2014/main" id="{A630F0A8-9648-66D1-0CD2-872270508417}"/>
                </a:ext>
              </a:extLst>
            </p:cNvPr>
            <p:cNvSpPr/>
            <p:nvPr/>
          </p:nvSpPr>
          <p:spPr>
            <a:xfrm>
              <a:off x="10262308" y="4006772"/>
              <a:ext cx="1447086" cy="868252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b="0" i="0" dirty="0" err="1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THz</a:t>
              </a:r>
              <a:r>
                <a:rPr lang="de-DE" sz="800" b="0" i="0" dirty="0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 Bauelemente und </a:t>
              </a:r>
              <a:r>
                <a:rPr lang="de-DE" sz="800" b="0" i="0" dirty="0" err="1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THz</a:t>
              </a:r>
              <a:r>
                <a:rPr lang="de-DE" sz="800" b="0" i="0" dirty="0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 Systeme</a:t>
              </a:r>
              <a:endParaRPr lang="de-DE" sz="800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E9A920E1-395A-2ABA-333F-77BBFB6AE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15291" y="3906979"/>
              <a:ext cx="531157" cy="521136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1" name="Freihandform 18">
              <a:extLst>
                <a:ext uri="{FF2B5EF4-FFF2-40B4-BE49-F238E27FC236}">
                  <a16:creationId xmlns:a16="http://schemas.microsoft.com/office/drawing/2014/main" id="{FF3EAA59-F45D-6B26-066F-530F02E7941B}"/>
                </a:ext>
              </a:extLst>
            </p:cNvPr>
            <p:cNvSpPr/>
            <p:nvPr/>
          </p:nvSpPr>
          <p:spPr>
            <a:xfrm>
              <a:off x="2937612" y="5002660"/>
              <a:ext cx="1447086" cy="868250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b="0" i="0" dirty="0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Computersimulation Elektromagnetischer Felder</a:t>
              </a:r>
              <a:endParaRPr lang="de-DE" sz="800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C199CFE5-696A-5691-C3A4-3E90B2850E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10908" y="4908332"/>
              <a:ext cx="531157" cy="521134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3" name="Freihandform 50">
              <a:extLst>
                <a:ext uri="{FF2B5EF4-FFF2-40B4-BE49-F238E27FC236}">
                  <a16:creationId xmlns:a16="http://schemas.microsoft.com/office/drawing/2014/main" id="{E9A78BD8-0BE0-D261-28E7-734A60F39FEF}"/>
                </a:ext>
              </a:extLst>
            </p:cNvPr>
            <p:cNvSpPr/>
            <p:nvPr/>
          </p:nvSpPr>
          <p:spPr>
            <a:xfrm>
              <a:off x="2225402" y="2053694"/>
              <a:ext cx="1447086" cy="868252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kern="1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Biophotonik</a:t>
              </a:r>
              <a:r>
                <a: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Medizintechnik</a:t>
              </a:r>
            </a:p>
          </p:txBody>
        </p:sp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0FD3000A-9B4D-21D1-D3E4-EA98D67DB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63173" y="201652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5" name="Freihandform 50">
              <a:extLst>
                <a:ext uri="{FF2B5EF4-FFF2-40B4-BE49-F238E27FC236}">
                  <a16:creationId xmlns:a16="http://schemas.microsoft.com/office/drawing/2014/main" id="{6DBA4760-4092-5E7D-3E4D-31ED46968405}"/>
                </a:ext>
              </a:extLst>
            </p:cNvPr>
            <p:cNvSpPr/>
            <p:nvPr/>
          </p:nvSpPr>
          <p:spPr>
            <a:xfrm>
              <a:off x="3012619" y="3041698"/>
              <a:ext cx="1447086" cy="868252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Künstlich </a:t>
              </a:r>
              <a:r>
                <a: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intelligente Syste</a:t>
              </a: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 der Medizin</a:t>
              </a: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05C599D4-A168-A6B7-3084-9B2CDD9A5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46646" y="300614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7" name="Freihandform 50">
              <a:extLst>
                <a:ext uri="{FF2B5EF4-FFF2-40B4-BE49-F238E27FC236}">
                  <a16:creationId xmlns:a16="http://schemas.microsoft.com/office/drawing/2014/main" id="{C31B8A74-E9E5-C5C1-5FC7-B60E5AA9BE3B}"/>
                </a:ext>
              </a:extLst>
            </p:cNvPr>
            <p:cNvSpPr/>
            <p:nvPr/>
          </p:nvSpPr>
          <p:spPr>
            <a:xfrm>
              <a:off x="4549720" y="4983777"/>
              <a:ext cx="1447086" cy="868252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Echtzeitsysteme</a:t>
              </a:r>
              <a:endParaRPr lang="de-DE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8" name="Gruppieren 47">
              <a:extLst>
                <a:ext uri="{FF2B5EF4-FFF2-40B4-BE49-F238E27FC236}">
                  <a16:creationId xmlns:a16="http://schemas.microsoft.com/office/drawing/2014/main" id="{5A4FFF7A-8201-E533-5CAF-E77DAC241683}"/>
                </a:ext>
              </a:extLst>
            </p:cNvPr>
            <p:cNvGrpSpPr/>
            <p:nvPr/>
          </p:nvGrpSpPr>
          <p:grpSpPr>
            <a:xfrm>
              <a:off x="595673" y="2005504"/>
              <a:ext cx="1447086" cy="905415"/>
              <a:chOff x="1465710" y="2446088"/>
              <a:chExt cx="1447086" cy="905415"/>
            </a:xfrm>
          </p:grpSpPr>
          <p:sp>
            <p:nvSpPr>
              <p:cNvPr id="86" name="Freihandform 50">
                <a:extLst>
                  <a:ext uri="{FF2B5EF4-FFF2-40B4-BE49-F238E27FC236}">
                    <a16:creationId xmlns:a16="http://schemas.microsoft.com/office/drawing/2014/main" id="{A55E888B-FA59-0145-F401-AEBD60013D1D}"/>
                  </a:ext>
                </a:extLst>
              </p:cNvPr>
              <p:cNvSpPr/>
              <p:nvPr/>
            </p:nvSpPr>
            <p:spPr>
              <a:xfrm>
                <a:off x="1465710" y="2483252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675" tIns="76675" rIns="76675" bIns="7667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8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Control und Cyber-</a:t>
                </a:r>
                <a:r>
                  <a:rPr lang="de-DE" sz="800" kern="12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Physical</a:t>
                </a:r>
                <a:r>
                  <a:rPr lang="de-DE" sz="8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Syste</a:t>
                </a:r>
                <a:r>
                  <a:rPr lang="de-DE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ms</a:t>
                </a:r>
                <a:endPara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87" name="Grafik 86">
                <a:extLst>
                  <a:ext uri="{FF2B5EF4-FFF2-40B4-BE49-F238E27FC236}">
                    <a16:creationId xmlns:a16="http://schemas.microsoft.com/office/drawing/2014/main" id="{D31C9563-D853-6E51-076E-043CBB60A6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03480" y="2446088"/>
                <a:ext cx="523253" cy="509331"/>
              </a:xfrm>
              <a:prstGeom prst="ellipse">
                <a:avLst/>
              </a:prstGeom>
              <a:blipFill dpi="0"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</p:grpSp>
        <p:sp>
          <p:nvSpPr>
            <p:cNvPr id="49" name="Freihandform 50">
              <a:extLst>
                <a:ext uri="{FF2B5EF4-FFF2-40B4-BE49-F238E27FC236}">
                  <a16:creationId xmlns:a16="http://schemas.microsoft.com/office/drawing/2014/main" id="{E15A85DD-9975-206A-8D43-9A3CBB83BFEA}"/>
                </a:ext>
              </a:extLst>
            </p:cNvPr>
            <p:cNvSpPr/>
            <p:nvPr/>
          </p:nvSpPr>
          <p:spPr>
            <a:xfrm>
              <a:off x="1337321" y="4995340"/>
              <a:ext cx="1447086" cy="868252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Kommunikationsnetze</a:t>
              </a:r>
              <a:endParaRPr lang="de-DE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50" name="Grafik 49">
              <a:extLst>
                <a:ext uri="{FF2B5EF4-FFF2-40B4-BE49-F238E27FC236}">
                  <a16:creationId xmlns:a16="http://schemas.microsoft.com/office/drawing/2014/main" id="{8B5D36BB-2FE7-8357-B3DD-744267608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88550" y="4900732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25F93A45-A66B-B608-737F-D09E60DDC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87493" y="4946612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grpSp>
          <p:nvGrpSpPr>
            <p:cNvPr id="52" name="Gruppieren 51">
              <a:extLst>
                <a:ext uri="{FF2B5EF4-FFF2-40B4-BE49-F238E27FC236}">
                  <a16:creationId xmlns:a16="http://schemas.microsoft.com/office/drawing/2014/main" id="{06BA3739-F778-AFE4-C205-794D8FF3EE7F}"/>
                </a:ext>
              </a:extLst>
            </p:cNvPr>
            <p:cNvGrpSpPr/>
            <p:nvPr/>
          </p:nvGrpSpPr>
          <p:grpSpPr>
            <a:xfrm>
              <a:off x="4660332" y="1036784"/>
              <a:ext cx="6302269" cy="936183"/>
              <a:chOff x="5468425" y="1477368"/>
              <a:chExt cx="6302269" cy="936183"/>
            </a:xfrm>
          </p:grpSpPr>
          <p:grpSp>
            <p:nvGrpSpPr>
              <p:cNvPr id="75" name="Gruppieren 74">
                <a:extLst>
                  <a:ext uri="{FF2B5EF4-FFF2-40B4-BE49-F238E27FC236}">
                    <a16:creationId xmlns:a16="http://schemas.microsoft.com/office/drawing/2014/main" id="{6C26D8C9-9427-41EF-2513-DBECE2A52EAC}"/>
                  </a:ext>
                </a:extLst>
              </p:cNvPr>
              <p:cNvGrpSpPr/>
              <p:nvPr/>
            </p:nvGrpSpPr>
            <p:grpSpPr>
              <a:xfrm>
                <a:off x="5468425" y="1545300"/>
                <a:ext cx="6302269" cy="868251"/>
                <a:chOff x="4718281" y="1568602"/>
                <a:chExt cx="6302269" cy="868251"/>
              </a:xfrm>
            </p:grpSpPr>
            <p:sp>
              <p:nvSpPr>
                <p:cNvPr id="80" name="Freihandform 17">
                  <a:extLst>
                    <a:ext uri="{FF2B5EF4-FFF2-40B4-BE49-F238E27FC236}">
                      <a16:creationId xmlns:a16="http://schemas.microsoft.com/office/drawing/2014/main" id="{41887759-E0BF-42B5-ED9B-AB5059C55DA2}"/>
                    </a:ext>
                  </a:extLst>
                </p:cNvPr>
                <p:cNvSpPr/>
                <p:nvPr/>
              </p:nvSpPr>
              <p:spPr>
                <a:xfrm>
                  <a:off x="9573464" y="1568602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2865" tIns="72865" rIns="72865" bIns="7286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35560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de-DE" sz="800" kern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Theorie Elektromagnetischer Felder</a:t>
                  </a:r>
                </a:p>
              </p:txBody>
            </p:sp>
            <p:grpSp>
              <p:nvGrpSpPr>
                <p:cNvPr id="81" name="Gruppieren 80">
                  <a:extLst>
                    <a:ext uri="{FF2B5EF4-FFF2-40B4-BE49-F238E27FC236}">
                      <a16:creationId xmlns:a16="http://schemas.microsoft.com/office/drawing/2014/main" id="{1A38E624-1BAB-56CB-BE77-CDBF83E7C795}"/>
                    </a:ext>
                  </a:extLst>
                </p:cNvPr>
                <p:cNvGrpSpPr/>
                <p:nvPr/>
              </p:nvGrpSpPr>
              <p:grpSpPr>
                <a:xfrm>
                  <a:off x="4718281" y="1568602"/>
                  <a:ext cx="4698173" cy="868251"/>
                  <a:chOff x="4718281" y="1568602"/>
                  <a:chExt cx="4698173" cy="868251"/>
                </a:xfrm>
              </p:grpSpPr>
              <p:sp>
                <p:nvSpPr>
                  <p:cNvPr id="82" name="Freihandform 16">
                    <a:extLst>
                      <a:ext uri="{FF2B5EF4-FFF2-40B4-BE49-F238E27FC236}">
                        <a16:creationId xmlns:a16="http://schemas.microsoft.com/office/drawing/2014/main" id="{4930E987-31DB-73BE-3511-502D19449CCD}"/>
                      </a:ext>
                    </a:extLst>
                  </p:cNvPr>
                  <p:cNvSpPr/>
                  <p:nvPr/>
                </p:nvSpPr>
                <p:spPr>
                  <a:xfrm>
                    <a:off x="7969368" y="1568602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de-DE" sz="800" b="0" i="0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</a:rPr>
                      <a:t>Elektrische Antriebssysteme</a:t>
                    </a:r>
                    <a:endParaRPr lang="de-DE" sz="800" kern="1200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83" name="Gruppieren 82">
                    <a:extLst>
                      <a:ext uri="{FF2B5EF4-FFF2-40B4-BE49-F238E27FC236}">
                        <a16:creationId xmlns:a16="http://schemas.microsoft.com/office/drawing/2014/main" id="{DA85F4A0-A9A1-6691-7E06-73B33A117753}"/>
                      </a:ext>
                    </a:extLst>
                  </p:cNvPr>
                  <p:cNvGrpSpPr/>
                  <p:nvPr/>
                </p:nvGrpSpPr>
                <p:grpSpPr>
                  <a:xfrm>
                    <a:off x="4718281" y="1568602"/>
                    <a:ext cx="3062269" cy="868251"/>
                    <a:chOff x="4718281" y="1568602"/>
                    <a:chExt cx="3062269" cy="868251"/>
                  </a:xfrm>
                </p:grpSpPr>
                <p:sp>
                  <p:nvSpPr>
                    <p:cNvPr id="84" name="Freihandform 11">
                      <a:extLst>
                        <a:ext uri="{FF2B5EF4-FFF2-40B4-BE49-F238E27FC236}">
                          <a16:creationId xmlns:a16="http://schemas.microsoft.com/office/drawing/2014/main" id="{42A116DC-46EF-43F4-0AD6-048F65151C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33464" y="1568602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Integrierte Mikro-Nano-Systeme</a:t>
                      </a:r>
                      <a:endParaRPr lang="de-DE" sz="8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85" name="Freihandform 10">
                      <a:extLst>
                        <a:ext uri="{FF2B5EF4-FFF2-40B4-BE49-F238E27FC236}">
                          <a16:creationId xmlns:a16="http://schemas.microsoft.com/office/drawing/2014/main" id="{7DCA1C9F-73A1-DE48-BC29-3F4131108C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18281" y="1568602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de-DE" sz="800" kern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Beschleunigerphysik</a:t>
                      </a:r>
                    </a:p>
                  </p:txBody>
                </p:sp>
              </p:grpSp>
            </p:grpSp>
          </p:grpSp>
          <p:pic>
            <p:nvPicPr>
              <p:cNvPr id="76" name="Grafik 75">
                <a:extLst>
                  <a:ext uri="{FF2B5EF4-FFF2-40B4-BE49-F238E27FC236}">
                    <a16:creationId xmlns:a16="http://schemas.microsoft.com/office/drawing/2014/main" id="{22E8FC0A-6D59-2B95-41AF-41A7DEAD2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43380" y="1507977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  <p:pic>
            <p:nvPicPr>
              <p:cNvPr id="77" name="Grafik 76">
                <a:extLst>
                  <a:ext uri="{FF2B5EF4-FFF2-40B4-BE49-F238E27FC236}">
                    <a16:creationId xmlns:a16="http://schemas.microsoft.com/office/drawing/2014/main" id="{C4E2F92E-5864-CB99-D357-E4BC604FED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531194" y="1477368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  <p:pic>
            <p:nvPicPr>
              <p:cNvPr id="78" name="Grafik 77">
                <a:extLst>
                  <a:ext uri="{FF2B5EF4-FFF2-40B4-BE49-F238E27FC236}">
                    <a16:creationId xmlns:a16="http://schemas.microsoft.com/office/drawing/2014/main" id="{D61C8E03-D432-379D-8661-DD0A72BC14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07656" y="1498965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  <p:pic>
            <p:nvPicPr>
              <p:cNvPr id="79" name="Grafik 78">
                <a:extLst>
                  <a:ext uri="{FF2B5EF4-FFF2-40B4-BE49-F238E27FC236}">
                    <a16:creationId xmlns:a16="http://schemas.microsoft.com/office/drawing/2014/main" id="{39BF700E-903D-AE3D-BE80-7E8F8CDB24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19383" y="1516790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</p:grpSp>
        <p:pic>
          <p:nvPicPr>
            <p:cNvPr id="53" name="Grafik 52">
              <a:extLst>
                <a:ext uri="{FF2B5EF4-FFF2-40B4-BE49-F238E27FC236}">
                  <a16:creationId xmlns:a16="http://schemas.microsoft.com/office/drawing/2014/main" id="{9868A0C6-C589-9543-4E1D-E243A73539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89029" y="2036526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4" name="Grafik 53">
              <a:extLst>
                <a:ext uri="{FF2B5EF4-FFF2-40B4-BE49-F238E27FC236}">
                  <a16:creationId xmlns:a16="http://schemas.microsoft.com/office/drawing/2014/main" id="{826618C8-0AF8-810B-6673-3A9B0835A0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25149" y="2048717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5" name="Grafik 54">
              <a:extLst>
                <a:ext uri="{FF2B5EF4-FFF2-40B4-BE49-F238E27FC236}">
                  <a16:creationId xmlns:a16="http://schemas.microsoft.com/office/drawing/2014/main" id="{FAC1F6E9-8B00-FFCB-822E-21350D161A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25990" y="205151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6" name="Grafik 55">
              <a:extLst>
                <a:ext uri="{FF2B5EF4-FFF2-40B4-BE49-F238E27FC236}">
                  <a16:creationId xmlns:a16="http://schemas.microsoft.com/office/drawing/2014/main" id="{F942B061-A86A-4D74-6AAF-D9D822B18A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7288" y="3915248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7" name="Grafik 56">
              <a:extLst>
                <a:ext uri="{FF2B5EF4-FFF2-40B4-BE49-F238E27FC236}">
                  <a16:creationId xmlns:a16="http://schemas.microsoft.com/office/drawing/2014/main" id="{D9227A32-E8ED-3934-DD4E-A654CE51F7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86099" y="299137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8" name="Grafik 57">
              <a:extLst>
                <a:ext uri="{FF2B5EF4-FFF2-40B4-BE49-F238E27FC236}">
                  <a16:creationId xmlns:a16="http://schemas.microsoft.com/office/drawing/2014/main" id="{6470D30B-D8EB-5B20-1DCE-A0515FAF4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29977" y="2975926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0" name="Grafik 59">
              <a:extLst>
                <a:ext uri="{FF2B5EF4-FFF2-40B4-BE49-F238E27FC236}">
                  <a16:creationId xmlns:a16="http://schemas.microsoft.com/office/drawing/2014/main" id="{19B1F305-ECBC-8114-2E8A-10C0ED8290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0917" y="2947450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1" name="Grafik 60">
              <a:extLst>
                <a:ext uri="{FF2B5EF4-FFF2-40B4-BE49-F238E27FC236}">
                  <a16:creationId xmlns:a16="http://schemas.microsoft.com/office/drawing/2014/main" id="{5B19EEA4-7BF3-E9E3-0DAE-6A6784D06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49274" y="2977932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2" name="Grafik 61">
              <a:extLst>
                <a:ext uri="{FF2B5EF4-FFF2-40B4-BE49-F238E27FC236}">
                  <a16:creationId xmlns:a16="http://schemas.microsoft.com/office/drawing/2014/main" id="{42ADA185-4AA9-91AF-7A17-31CE6FB97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41938" y="398272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CFB1C9BE-3F62-096D-8AD9-C2038D5EA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65598" y="399807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4" name="Grafik 63">
              <a:extLst>
                <a:ext uri="{FF2B5EF4-FFF2-40B4-BE49-F238E27FC236}">
                  <a16:creationId xmlns:a16="http://schemas.microsoft.com/office/drawing/2014/main" id="{F7E4E45B-CA76-27C4-3899-05C3B3E8E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80789" y="3969570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5" name="Grafik 64">
              <a:extLst>
                <a:ext uri="{FF2B5EF4-FFF2-40B4-BE49-F238E27FC236}">
                  <a16:creationId xmlns:a16="http://schemas.microsoft.com/office/drawing/2014/main" id="{6A5A1B48-017F-0DDB-E423-471CD70DA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60039" y="398272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6" name="Grafik 65">
              <a:extLst>
                <a:ext uri="{FF2B5EF4-FFF2-40B4-BE49-F238E27FC236}">
                  <a16:creationId xmlns:a16="http://schemas.microsoft.com/office/drawing/2014/main" id="{ECE63AD4-EBB3-F715-99AB-E385C00151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25417" y="3991888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7" name="Grafik 66">
              <a:extLst>
                <a:ext uri="{FF2B5EF4-FFF2-40B4-BE49-F238E27FC236}">
                  <a16:creationId xmlns:a16="http://schemas.microsoft.com/office/drawing/2014/main" id="{2260187B-9C0B-40C0-7463-65631EFC98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19305" y="4935895"/>
              <a:ext cx="531157" cy="521136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68" name="Freihandform 64">
              <a:extLst>
                <a:ext uri="{FF2B5EF4-FFF2-40B4-BE49-F238E27FC236}">
                  <a16:creationId xmlns:a16="http://schemas.microsoft.com/office/drawing/2014/main" id="{0DA45358-78AF-2B15-2F9F-36AFC584650D}"/>
                </a:ext>
              </a:extLst>
            </p:cNvPr>
            <p:cNvSpPr/>
            <p:nvPr/>
          </p:nvSpPr>
          <p:spPr>
            <a:xfrm>
              <a:off x="9360620" y="4983777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Signalverarbeitung</a:t>
              </a:r>
            </a:p>
          </p:txBody>
        </p:sp>
        <p:sp>
          <p:nvSpPr>
            <p:cNvPr id="69" name="Freihandform 63">
              <a:extLst>
                <a:ext uri="{FF2B5EF4-FFF2-40B4-BE49-F238E27FC236}">
                  <a16:creationId xmlns:a16="http://schemas.microsoft.com/office/drawing/2014/main" id="{5A93D759-18EA-61CB-F8BD-0D419F9659E8}"/>
                </a:ext>
              </a:extLst>
            </p:cNvPr>
            <p:cNvSpPr/>
            <p:nvPr/>
          </p:nvSpPr>
          <p:spPr>
            <a:xfrm>
              <a:off x="3011364" y="1099147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Medizintechnik</a:t>
              </a:r>
              <a:endPara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" name="Freihandform 65">
              <a:extLst>
                <a:ext uri="{FF2B5EF4-FFF2-40B4-BE49-F238E27FC236}">
                  <a16:creationId xmlns:a16="http://schemas.microsoft.com/office/drawing/2014/main" id="{D60F8FCB-8CC0-34EC-4D06-270A60502DE7}"/>
                </a:ext>
              </a:extLst>
            </p:cNvPr>
            <p:cNvSpPr/>
            <p:nvPr/>
          </p:nvSpPr>
          <p:spPr>
            <a:xfrm>
              <a:off x="7765209" y="4966836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Hardware für Künstliche Intelligenz</a:t>
              </a:r>
            </a:p>
          </p:txBody>
        </p:sp>
        <p:pic>
          <p:nvPicPr>
            <p:cNvPr id="71" name="Grafik 70">
              <a:extLst>
                <a:ext uri="{FF2B5EF4-FFF2-40B4-BE49-F238E27FC236}">
                  <a16:creationId xmlns:a16="http://schemas.microsoft.com/office/drawing/2014/main" id="{FF65AC32-CF98-9843-731C-557D024925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01232" y="4923352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72" name="Grafik 71">
              <a:extLst>
                <a:ext uri="{FF2B5EF4-FFF2-40B4-BE49-F238E27FC236}">
                  <a16:creationId xmlns:a16="http://schemas.microsoft.com/office/drawing/2014/main" id="{05F97CD0-1C37-A572-DAEA-EFC4A2567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67126" y="4936765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73" name="Grafik 72">
              <a:extLst>
                <a:ext uri="{FF2B5EF4-FFF2-40B4-BE49-F238E27FC236}">
                  <a16:creationId xmlns:a16="http://schemas.microsoft.com/office/drawing/2014/main" id="{492FFAA0-F1D8-423E-AF93-C8ADAEEF5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6" b="2316"/>
            <a:stretch/>
          </p:blipFill>
          <p:spPr>
            <a:xfrm>
              <a:off x="3438882" y="1047175"/>
              <a:ext cx="531157" cy="521136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74" name="Picture 2">
              <a:extLst>
                <a:ext uri="{FF2B5EF4-FFF2-40B4-BE49-F238E27FC236}">
                  <a16:creationId xmlns:a16="http://schemas.microsoft.com/office/drawing/2014/main" id="{3C6B947E-A1A3-0249-85F4-126DE9B2FE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277" y="982670"/>
              <a:ext cx="544964" cy="544964"/>
            </a:xfrm>
            <a:prstGeom prst="ellipse">
              <a:avLst/>
            </a:prstGeom>
            <a:blipFill dpi="0" rotWithShape="1">
              <a:blip r:embed="rId3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</p:grpSp>
      <p:sp>
        <p:nvSpPr>
          <p:cNvPr id="2" name="Ellipse 1">
            <a:extLst>
              <a:ext uri="{FF2B5EF4-FFF2-40B4-BE49-F238E27FC236}">
                <a16:creationId xmlns:a16="http://schemas.microsoft.com/office/drawing/2014/main" id="{48AD1F09-5A62-3F49-60A9-FDEC2CEB2640}"/>
              </a:ext>
            </a:extLst>
          </p:cNvPr>
          <p:cNvSpPr/>
          <p:nvPr/>
        </p:nvSpPr>
        <p:spPr>
          <a:xfrm>
            <a:off x="1934455" y="3744027"/>
            <a:ext cx="533590" cy="524339"/>
          </a:xfrm>
          <a:prstGeom prst="ellipse">
            <a:avLst/>
          </a:prstGeom>
          <a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2174" r="2174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2097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D4D3265B-9399-4A56-AB86-93EE3D7A5C4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97ECF0-BD68-4C5A-8AA0-BFCFD4FBBE2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C28FC5-AD64-4031-976D-0345696BB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AA3B000-D843-4816-AE3B-3D11E0C6C1E4}"/>
              </a:ext>
            </a:extLst>
          </p:cNvPr>
          <p:cNvSpPr/>
          <p:nvPr/>
        </p:nvSpPr>
        <p:spPr>
          <a:xfrm>
            <a:off x="0" y="0"/>
            <a:ext cx="12216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2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0AA597A-C0DA-4CED-9844-F98EBE772B0E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7" name="Titel 4">
            <a:extLst>
              <a:ext uri="{FF2B5EF4-FFF2-40B4-BE49-F238E27FC236}">
                <a16:creationId xmlns:a16="http://schemas.microsoft.com/office/drawing/2014/main" id="{C53B0D4A-70D8-4740-8B7A-DD82E57A40F6}"/>
              </a:ext>
            </a:extLst>
          </p:cNvPr>
          <p:cNvSpPr txBox="1">
            <a:spLocks/>
          </p:cNvSpPr>
          <p:nvPr/>
        </p:nvSpPr>
        <p:spPr>
          <a:xfrm>
            <a:off x="316088" y="736682"/>
            <a:ext cx="9019912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de-DE" sz="4400" dirty="0"/>
          </a:p>
          <a:p>
            <a:r>
              <a:rPr lang="de-DE" dirty="0"/>
              <a:t>Unsere Finanzierung</a:t>
            </a:r>
          </a:p>
        </p:txBody>
      </p:sp>
      <p:sp>
        <p:nvSpPr>
          <p:cNvPr id="31" name="Datumsplatzhalter 6">
            <a:extLst>
              <a:ext uri="{FF2B5EF4-FFF2-40B4-BE49-F238E27FC236}">
                <a16:creationId xmlns:a16="http://schemas.microsoft.com/office/drawing/2014/main" id="{24B7B0A2-388E-4EAC-A8AB-74FBF96836B7}"/>
              </a:ext>
            </a:extLst>
          </p:cNvPr>
          <p:cNvSpPr txBox="1">
            <a:spLocks/>
          </p:cNvSpPr>
          <p:nvPr/>
        </p:nvSpPr>
        <p:spPr>
          <a:xfrm>
            <a:off x="336000" y="6581236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11.02.2025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2" name="Foliennummernplatzhalter 5">
            <a:extLst>
              <a:ext uri="{FF2B5EF4-FFF2-40B4-BE49-F238E27FC236}">
                <a16:creationId xmlns:a16="http://schemas.microsoft.com/office/drawing/2014/main" id="{8DBEFC27-E31D-4937-ACA8-AD2B6D4C428E}"/>
              </a:ext>
            </a:extLst>
          </p:cNvPr>
          <p:cNvSpPr txBox="1">
            <a:spLocks/>
          </p:cNvSpPr>
          <p:nvPr/>
        </p:nvSpPr>
        <p:spPr>
          <a:xfrm>
            <a:off x="10416000" y="657685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2F4C09-65E4-4AD7-8D55-83CBD210ED85}" type="slidenum">
              <a:rPr lang="de-DE" smtClean="0"/>
              <a:pPr/>
              <a:t>9</a:t>
            </a:fld>
            <a:endParaRPr lang="de-DE" dirty="0"/>
          </a:p>
        </p:txBody>
      </p:sp>
      <p:graphicFrame>
        <p:nvGraphicFramePr>
          <p:cNvPr id="3" name="Objekt 1">
            <a:extLst>
              <a:ext uri="{FF2B5EF4-FFF2-40B4-BE49-F238E27FC236}">
                <a16:creationId xmlns:a16="http://schemas.microsoft.com/office/drawing/2014/main" id="{A99DE4AB-7265-4BAD-A437-3B53755C02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7230113"/>
              </p:ext>
            </p:extLst>
          </p:nvPr>
        </p:nvGraphicFramePr>
        <p:xfrm>
          <a:off x="386798" y="2070612"/>
          <a:ext cx="11489113" cy="4378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30466427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UD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001A"/>
      </a:accent1>
      <a:accent2>
        <a:srgbClr val="004E8A"/>
      </a:accent2>
      <a:accent3>
        <a:srgbClr val="009CDA"/>
      </a:accent3>
      <a:accent4>
        <a:srgbClr val="00689D"/>
      </a:accent4>
      <a:accent5>
        <a:srgbClr val="B5B5B5"/>
      </a:accent5>
      <a:accent6>
        <a:srgbClr val="535353"/>
      </a:accent6>
      <a:hlink>
        <a:srgbClr val="243572"/>
      </a:hlink>
      <a:folHlink>
        <a:srgbClr val="611C73"/>
      </a:folHlink>
    </a:clrScheme>
    <a:fontScheme name="TU Darmstadt 202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909</Words>
  <Application>Microsoft Office PowerPoint</Application>
  <PresentationFormat>Breitbild</PresentationFormat>
  <Paragraphs>243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9" baseType="lpstr">
      <vt:lpstr>FrontPage</vt:lpstr>
      <vt:lpstr>Arial</vt:lpstr>
      <vt:lpstr>Arial Black</vt:lpstr>
      <vt:lpstr>Calibri</vt:lpstr>
      <vt:lpstr>Roboto</vt:lpstr>
      <vt:lpstr>Tahoma</vt:lpstr>
      <vt:lpstr>Wingdings</vt:lpstr>
      <vt:lpstr>Template</vt:lpstr>
      <vt:lpstr>  THE FIRST  ELECTRICAL ENGINEERS</vt:lpstr>
      <vt:lpstr>Unsere Vergangenheit</vt:lpstr>
      <vt:lpstr>ERSTER!</vt:lpstr>
      <vt:lpstr>Viele Erste Lehrstühle in Deutschland</vt:lpstr>
      <vt:lpstr>Innovation ist unsere Tradition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Double Degree  Abkommen</vt:lpstr>
      <vt:lpstr>Forschungsschwerpunkte</vt:lpstr>
      <vt:lpstr>Ausgewählte Industriekooperationen</vt:lpstr>
      <vt:lpstr>PowerPoint-Präsentation</vt:lpstr>
      <vt:lpstr>Inmitten der Metropolregion Rhein-Main</vt:lpstr>
      <vt:lpstr>Weitere Informationen über uns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2023-05-22T13:08:19Z</dcterms:created>
  <dcterms:modified xsi:type="dcterms:W3CDTF">2025-02-11T11:12:07Z</dcterms:modified>
</cp:coreProperties>
</file>