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0" r:id="rId2"/>
    <p:sldId id="338" r:id="rId3"/>
    <p:sldId id="321" r:id="rId4"/>
    <p:sldId id="343" r:id="rId5"/>
    <p:sldId id="345" r:id="rId6"/>
    <p:sldId id="328" r:id="rId7"/>
    <p:sldId id="336" r:id="rId8"/>
    <p:sldId id="274" r:id="rId9"/>
    <p:sldId id="322" r:id="rId10"/>
    <p:sldId id="316" r:id="rId11"/>
    <p:sldId id="323" r:id="rId12"/>
    <p:sldId id="330" r:id="rId13"/>
    <p:sldId id="325" r:id="rId14"/>
    <p:sldId id="314" r:id="rId15"/>
    <p:sldId id="298" r:id="rId16"/>
    <p:sldId id="326" r:id="rId17"/>
    <p:sldId id="320" r:id="rId18"/>
    <p:sldId id="331" r:id="rId19"/>
    <p:sldId id="332" r:id="rId20"/>
    <p:sldId id="288" r:id="rId21"/>
    <p:sldId id="31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4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F82"/>
    <a:srgbClr val="F2EA82"/>
    <a:srgbClr val="6E695E"/>
    <a:srgbClr val="807B6E"/>
    <a:srgbClr val="846A6A"/>
    <a:srgbClr val="BDADAD"/>
    <a:srgbClr val="898989"/>
    <a:srgbClr val="B90F22"/>
    <a:srgbClr val="FFFF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74" autoAdjust="0"/>
  </p:normalViewPr>
  <p:slideViewPr>
    <p:cSldViewPr showGuides="1">
      <p:cViewPr varScale="1">
        <p:scale>
          <a:sx n="68" d="100"/>
          <a:sy n="68" d="100"/>
        </p:scale>
        <p:origin x="592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008045744526081E-2"/>
          <c:y val="0.10095330282496302"/>
          <c:w val="0.77971928221054099"/>
          <c:h val="0.819345254681548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Tabelle1!$B$2</c:f>
              <c:strCache>
                <c:ptCount val="1"/>
                <c:pt idx="0">
                  <c:v>Grundfinanzierung durch die TU Darmstadt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Tabelle1!$B$3:$B$12</c:f>
              <c:numCache>
                <c:formatCode>#,##0.0_ ;\-#,##0.0\ </c:formatCode>
                <c:ptCount val="10"/>
                <c:pt idx="0">
                  <c:v>12.8</c:v>
                </c:pt>
                <c:pt idx="1">
                  <c:v>12.670999999999999</c:v>
                </c:pt>
                <c:pt idx="2">
                  <c:v>12.864000000000001</c:v>
                </c:pt>
                <c:pt idx="3">
                  <c:v>12.939</c:v>
                </c:pt>
                <c:pt idx="4">
                  <c:v>12.913</c:v>
                </c:pt>
                <c:pt idx="5">
                  <c:v>13.442</c:v>
                </c:pt>
                <c:pt idx="6">
                  <c:v>13.6</c:v>
                </c:pt>
                <c:pt idx="7">
                  <c:v>14.113</c:v>
                </c:pt>
                <c:pt idx="8">
                  <c:v>14.624000000000001</c:v>
                </c:pt>
                <c:pt idx="9">
                  <c:v>15.016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4-4236-B851-AA890BC59405}"/>
            </c:ext>
          </c:extLst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Institutionelle Förderung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Tabelle1!$C$3:$C$12</c:f>
              <c:numCache>
                <c:formatCode>#,##0.0_ ;\-#,##0.0\ </c:formatCode>
                <c:ptCount val="10"/>
                <c:pt idx="0">
                  <c:v>16.648</c:v>
                </c:pt>
                <c:pt idx="1">
                  <c:v>16.478000000000002</c:v>
                </c:pt>
                <c:pt idx="2">
                  <c:v>17.423999999999999</c:v>
                </c:pt>
                <c:pt idx="3">
                  <c:v>18.457999999999998</c:v>
                </c:pt>
                <c:pt idx="4">
                  <c:v>17.861999999999998</c:v>
                </c:pt>
                <c:pt idx="5">
                  <c:v>16.399999999999999</c:v>
                </c:pt>
                <c:pt idx="6">
                  <c:v>18.600000000000001</c:v>
                </c:pt>
                <c:pt idx="7">
                  <c:v>15.847</c:v>
                </c:pt>
                <c:pt idx="8">
                  <c:v>17.385999999999999</c:v>
                </c:pt>
                <c:pt idx="9">
                  <c:v>21.23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4-4236-B851-AA890BC59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110"/>
        <c:shape val="cylinder"/>
        <c:axId val="262362255"/>
        <c:axId val="1"/>
        <c:axId val="0"/>
      </c:bar3D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84014709887481598"/>
          <c:y val="0.31978949589927663"/>
          <c:w val="0.15271702246171817"/>
          <c:h val="0.35159149939000572"/>
        </c:manualLayout>
      </c:layout>
      <c:overlay val="0"/>
      <c:txPr>
        <a:bodyPr/>
        <a:lstStyle/>
        <a:p>
          <a:pPr>
            <a:defRPr sz="140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008045744526081E-2"/>
          <c:y val="0.10095330282496302"/>
          <c:w val="0.90131266008089572"/>
          <c:h val="0.7158821921215256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etit gesamt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Tabelle1!$B$2:$B$25</c:f>
              <c:numCache>
                <c:formatCode>General</c:formatCode>
                <c:ptCount val="24"/>
                <c:pt idx="0">
                  <c:v>1069</c:v>
                </c:pt>
                <c:pt idx="1">
                  <c:v>1002</c:v>
                </c:pt>
                <c:pt idx="2">
                  <c:v>1068</c:v>
                </c:pt>
                <c:pt idx="3">
                  <c:v>1136</c:v>
                </c:pt>
                <c:pt idx="4">
                  <c:v>1110</c:v>
                </c:pt>
                <c:pt idx="5">
                  <c:v>1050</c:v>
                </c:pt>
                <c:pt idx="6">
                  <c:v>1002</c:v>
                </c:pt>
                <c:pt idx="7">
                  <c:v>1481</c:v>
                </c:pt>
                <c:pt idx="8">
                  <c:v>1642</c:v>
                </c:pt>
                <c:pt idx="9">
                  <c:v>1892</c:v>
                </c:pt>
                <c:pt idx="10">
                  <c:v>2072</c:v>
                </c:pt>
                <c:pt idx="11">
                  <c:v>2479</c:v>
                </c:pt>
                <c:pt idx="12">
                  <c:v>2349</c:v>
                </c:pt>
                <c:pt idx="13">
                  <c:v>2081</c:v>
                </c:pt>
                <c:pt idx="14">
                  <c:v>2008</c:v>
                </c:pt>
                <c:pt idx="15">
                  <c:v>1905</c:v>
                </c:pt>
                <c:pt idx="16">
                  <c:v>1874</c:v>
                </c:pt>
                <c:pt idx="17">
                  <c:v>1969</c:v>
                </c:pt>
                <c:pt idx="18">
                  <c:v>2087</c:v>
                </c:pt>
                <c:pt idx="19">
                  <c:v>2011</c:v>
                </c:pt>
                <c:pt idx="20">
                  <c:v>2004</c:v>
                </c:pt>
                <c:pt idx="21">
                  <c:v>1921</c:v>
                </c:pt>
                <c:pt idx="22">
                  <c:v>1916</c:v>
                </c:pt>
                <c:pt idx="23">
                  <c:v>1803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5-4D05-9F5E-DE2BBCC8BE9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Internationale</c:v>
                </c:pt>
              </c:strCache>
            </c:strRef>
          </c:tx>
          <c:spPr>
            <a:noFill/>
            <a:ln w="57150">
              <a:solidFill>
                <a:srgbClr val="B90F22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Tabelle1!$C$2:$C$25</c:f>
              <c:numCache>
                <c:formatCode>General</c:formatCode>
                <c:ptCount val="24"/>
                <c:pt idx="0">
                  <c:v>280</c:v>
                </c:pt>
                <c:pt idx="1">
                  <c:v>274</c:v>
                </c:pt>
                <c:pt idx="2">
                  <c:v>304</c:v>
                </c:pt>
                <c:pt idx="3">
                  <c:v>357</c:v>
                </c:pt>
                <c:pt idx="4">
                  <c:v>354</c:v>
                </c:pt>
                <c:pt idx="5">
                  <c:v>355</c:v>
                </c:pt>
                <c:pt idx="6">
                  <c:v>358</c:v>
                </c:pt>
                <c:pt idx="7">
                  <c:v>613</c:v>
                </c:pt>
                <c:pt idx="8">
                  <c:v>657</c:v>
                </c:pt>
                <c:pt idx="9">
                  <c:v>740</c:v>
                </c:pt>
                <c:pt idx="10">
                  <c:v>821</c:v>
                </c:pt>
                <c:pt idx="11">
                  <c:v>947</c:v>
                </c:pt>
                <c:pt idx="12">
                  <c:v>918</c:v>
                </c:pt>
                <c:pt idx="13">
                  <c:v>812</c:v>
                </c:pt>
                <c:pt idx="14">
                  <c:v>760</c:v>
                </c:pt>
                <c:pt idx="15">
                  <c:v>718</c:v>
                </c:pt>
                <c:pt idx="16">
                  <c:v>697</c:v>
                </c:pt>
                <c:pt idx="17" formatCode="0">
                  <c:v>663.553</c:v>
                </c:pt>
                <c:pt idx="18" formatCode="0">
                  <c:v>720.01499999999999</c:v>
                </c:pt>
                <c:pt idx="19">
                  <c:v>732</c:v>
                </c:pt>
                <c:pt idx="20">
                  <c:v>739</c:v>
                </c:pt>
                <c:pt idx="21">
                  <c:v>745</c:v>
                </c:pt>
                <c:pt idx="22">
                  <c:v>750</c:v>
                </c:pt>
                <c:pt idx="23">
                  <c:v>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5-4D05-9F5E-DE2BBCC8BE9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Frauen</c:v>
                </c:pt>
              </c:strCache>
            </c:strRef>
          </c:tx>
          <c:spPr>
            <a:noFill/>
            <a:ln w="57150">
              <a:solidFill>
                <a:srgbClr val="002060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Tabelle1!$D$2:$D$25</c:f>
              <c:numCache>
                <c:formatCode>General</c:formatCode>
                <c:ptCount val="24"/>
                <c:pt idx="0">
                  <c:v>95</c:v>
                </c:pt>
                <c:pt idx="1">
                  <c:v>92</c:v>
                </c:pt>
                <c:pt idx="2">
                  <c:v>99</c:v>
                </c:pt>
                <c:pt idx="3">
                  <c:v>116</c:v>
                </c:pt>
                <c:pt idx="4">
                  <c:v>115</c:v>
                </c:pt>
                <c:pt idx="5">
                  <c:v>113</c:v>
                </c:pt>
                <c:pt idx="6">
                  <c:v>111</c:v>
                </c:pt>
                <c:pt idx="7">
                  <c:v>170</c:v>
                </c:pt>
                <c:pt idx="8">
                  <c:v>177</c:v>
                </c:pt>
                <c:pt idx="9">
                  <c:v>203</c:v>
                </c:pt>
                <c:pt idx="10">
                  <c:v>211</c:v>
                </c:pt>
                <c:pt idx="11">
                  <c:v>248</c:v>
                </c:pt>
                <c:pt idx="12">
                  <c:v>239</c:v>
                </c:pt>
                <c:pt idx="13">
                  <c:v>218</c:v>
                </c:pt>
                <c:pt idx="14">
                  <c:v>213</c:v>
                </c:pt>
                <c:pt idx="15">
                  <c:v>217</c:v>
                </c:pt>
                <c:pt idx="16">
                  <c:v>226</c:v>
                </c:pt>
                <c:pt idx="17" formatCode="0">
                  <c:v>248.09399999999999</c:v>
                </c:pt>
                <c:pt idx="18" formatCode="0">
                  <c:v>377.74700000000001</c:v>
                </c:pt>
                <c:pt idx="19">
                  <c:v>400</c:v>
                </c:pt>
                <c:pt idx="20">
                  <c:v>421</c:v>
                </c:pt>
                <c:pt idx="21">
                  <c:v>493</c:v>
                </c:pt>
                <c:pt idx="22">
                  <c:v>461</c:v>
                </c:pt>
                <c:pt idx="23">
                  <c:v>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5-4D05-9F5E-DE2BBCC8B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362255"/>
        <c:axId val="1"/>
      </c:area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00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midCat"/>
        <c:majorUnit val="500"/>
        <c:minorUnit val="100"/>
      </c:valAx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0.04491</cdr:y>
    </cdr:from>
    <cdr:to>
      <cdr:x>0.0992</cdr:x>
      <cdr:y>0.12428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BB328E17-F546-40D3-926E-CEBE4AF96DAB}"/>
            </a:ext>
          </a:extLst>
        </cdr:cNvPr>
        <cdr:cNvSpPr txBox="1"/>
      </cdr:nvSpPr>
      <cdr:spPr>
        <a:xfrm xmlns:a="http://schemas.openxmlformats.org/drawingml/2006/main">
          <a:off x="0" y="196631"/>
          <a:ext cx="1103993" cy="347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in </a:t>
          </a:r>
          <a:r>
            <a:rPr lang="de-DE" sz="1400" b="1" dirty="0" err="1">
              <a:latin typeface="Calibri" panose="020F0502020204030204" pitchFamily="34" charset="0"/>
              <a:cs typeface="Calibri" panose="020F0502020204030204" pitchFamily="34" charset="0"/>
            </a:rPr>
            <a:t>Mio</a:t>
          </a:r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 Euro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0.09049</cdr:x>
      <cdr:y>0.64644</cdr:y>
    </cdr:from>
    <cdr:to>
      <cdr:x>0.29546</cdr:x>
      <cdr:y>0.75242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9EEA0E61-42FA-4733-9D68-3F5AD389ED45}"/>
            </a:ext>
          </a:extLst>
        </cdr:cNvPr>
        <cdr:cNvSpPr txBox="1"/>
      </cdr:nvSpPr>
      <cdr:spPr>
        <a:xfrm xmlns:a="http://schemas.openxmlformats.org/drawingml/2006/main">
          <a:off x="1039622" y="2849802"/>
          <a:ext cx="2354979" cy="467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 dirty="0">
              <a:solidFill>
                <a:srgbClr val="C00000"/>
              </a:solidFill>
            </a:rPr>
            <a:t>ca. 40%</a:t>
          </a:r>
          <a:r>
            <a:rPr lang="de-DE" sz="1400" b="1" baseline="0" dirty="0">
              <a:solidFill>
                <a:srgbClr val="C00000"/>
              </a:solidFill>
            </a:rPr>
            <a:t> </a:t>
          </a:r>
          <a:r>
            <a:rPr lang="de-DE" sz="1400" b="1" dirty="0">
              <a:solidFill>
                <a:srgbClr val="C00000"/>
              </a:solidFill>
            </a:rPr>
            <a:t>Internationale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FD23-8DCB-4808-A1A7-B84C87DFFE9F}" type="datetime1">
              <a:rPr lang="de-DE" smtClean="0">
                <a:solidFill>
                  <a:srgbClr val="898989"/>
                </a:solidFill>
              </a:rPr>
              <a:t>18.07.2024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631549-6123-42B8-A061-7DAE218C6C8A}" type="datetime1">
              <a:rPr lang="de-DE" smtClean="0"/>
              <a:t>18.07.2024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5242AF-EC01-46A4-A696-68853284471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5CD2FA-54DE-43FD-915E-DA8F43A0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B210BABB-930E-4877-90FC-9BECFD65E10C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86D1C73-3BE2-48C9-8882-6E775D5DCA7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8CD667F-485A-4268-A41F-9FFC4D4FF2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910126D-7097-4B9E-AD9D-7C4F3577E8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FFF4E16-89A2-4B11-86CA-8B635FDC16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25D2B5B-268B-434C-8DD7-666BF42726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C733D7A-67F8-4BCF-BBEA-14635841D1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5FD76E6-71C6-4EC0-8AF4-7D73246F39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96C5116-429A-4EDE-A15D-B5862C6B44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FD079CB-2645-47B0-B4F8-DD77FA9D6A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5900B0A-D90C-43E2-9696-EC64765506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020F2AC-758A-449B-B971-08223742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CCF4DEE-0083-47E3-B1A5-69344F50CF9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02FEBBB-12C8-4C91-93F2-A88965F43C3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0FA9FE1-C848-47FA-AA7C-E272791B7AA3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5894-FA1C-41F8-A4F2-A85F4322DE82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8A091F-AF27-4A0C-9789-3ACCBB4B0C26}"/>
              </a:ext>
            </a:extLst>
          </p:cNvPr>
          <p:cNvSpPr/>
          <p:nvPr userDrawn="1"/>
        </p:nvSpPr>
        <p:spPr>
          <a:xfrm>
            <a:off x="-3528" y="0"/>
            <a:ext cx="12192000" cy="6858000"/>
          </a:xfrm>
          <a:prstGeom prst="rect">
            <a:avLst/>
          </a:prstGeom>
          <a:gradFill flip="none" rotWithShape="1">
            <a:gsLst>
              <a:gs pos="64000">
                <a:srgbClr val="FFFFFF">
                  <a:alpha val="42000"/>
                </a:srgbClr>
              </a:gs>
              <a:gs pos="0">
                <a:schemeClr val="bg1">
                  <a:alpha val="61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C293936C-D343-4AB3-BC6F-9D717BD72AD3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FE913215-1687-44A2-949B-0A6D7C488E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45A2C85-14C2-46AC-8851-17E7E3769A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5952BE8-2A37-4A2F-A774-4D3E3108C1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8984318-1894-44DC-9A1A-DDF2E6EB96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5839D12-5EDD-4660-95F6-9D66BF8E7B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17F2A6D-0299-4C2E-BC48-5A48EBC65A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57D0847-615B-487D-AE02-C9F25BED6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B522AAE-78A1-4AE1-A3E7-35D76BF307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950CB5A-DCE2-45DB-8645-04F9B0693B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82F3E1E-4CF5-41BA-8B3D-719A2B07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1453C97-049C-417A-9B1B-2E7D56BE54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6B2CD69-55D6-4742-97D4-E2D1002EC35B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17BDF5-B711-4240-A527-4235DF876836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ED4231A-0E2C-488B-8842-CF8B5CDBBD3C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549000"/>
            <a:ext cx="9360000" cy="1080000"/>
          </a:xfrm>
        </p:spPr>
        <p:txBody>
          <a:bodyPr anchor="b" anchorCtr="0">
            <a:normAutofit/>
          </a:bodyPr>
          <a:lstStyle>
            <a:lvl1pPr algn="l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730600"/>
            <a:ext cx="9360000" cy="720000"/>
          </a:xfrm>
        </p:spPr>
        <p:txBody>
          <a:bodyPr>
            <a:normAutofit/>
          </a:bodyPr>
          <a:lstStyle>
            <a:lvl1pPr marL="0" indent="0" algn="l">
              <a:buNone/>
              <a:defRPr sz="24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48225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1E9F-C02D-4E81-99EA-DA09AAFDE4FF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D76037E-34CC-2B30-D570-D128923B016E}"/>
              </a:ext>
            </a:extLst>
          </p:cNvPr>
          <p:cNvSpPr/>
          <p:nvPr userDrawn="1"/>
        </p:nvSpPr>
        <p:spPr>
          <a:xfrm rot="10800000">
            <a:off x="0" y="-386"/>
            <a:ext cx="12192000" cy="6858386"/>
          </a:xfrm>
          <a:prstGeom prst="rect">
            <a:avLst/>
          </a:prstGeom>
          <a:gradFill>
            <a:gsLst>
              <a:gs pos="36000">
                <a:schemeClr val="bg1">
                  <a:alpha val="19000"/>
                </a:schemeClr>
              </a:gs>
              <a:gs pos="78000">
                <a:schemeClr val="bg1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9C67B685-7314-8287-4482-B3BE0497B52F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D1C1A75-04F6-7D26-1574-37BF4847ED9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D8C7363-ED11-762E-0B09-FC373D3F3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7A84B2F-E301-28CB-FC7B-8060AA25EA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5F0BF8E-7127-FC44-F2E8-3D54C6E5A3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92883B9-DEDC-F730-ADFD-9629DFA592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FECDE3A-2BC6-06CA-0CF0-FF613B5CED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8CF84E9-FBB5-B60D-B255-7F5D913FDF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57E46C5-5A27-8C70-B95F-8A3C5F8CA4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8FF84F-6B0D-3427-2D48-FF34315DE7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2ABE580-E601-CF5F-5D03-64092E55F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DA15979-9440-EFE1-DCE3-03AC459C88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3" name="Fußzeilenplatzhalter 21">
            <a:extLst>
              <a:ext uri="{FF2B5EF4-FFF2-40B4-BE49-F238E27FC236}">
                <a16:creationId xmlns:a16="http://schemas.microsoft.com/office/drawing/2014/main" id="{ACDB604D-C7D7-4025-8466-EE6E335DED96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Faculty | Institute | Person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EF736A2-6135-419D-A3E0-1C8EF9F4ACF0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87BCA00-F84B-4300-A84D-0073F9554131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F65E6BFA-223A-41AA-9897-FCCD80BE5DF0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936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D32-8FC2-45F5-AE43-6134304D4AF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8F31-3228-47AE-AF14-6408E18615D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0B52-E11A-428D-8C87-E9E156D21D1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BC9C61F-1C19-4073-AFDD-76E6C3D1B54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5E8DD90-2DBB-4937-8C17-90BF9E02E30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E032895-9864-80FF-2B56-06D0DD66017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4" r:id="rId3"/>
    <p:sldLayoutId id="2147483665" r:id="rId4"/>
    <p:sldLayoutId id="2147483666" r:id="rId5"/>
    <p:sldLayoutId id="2147483670" r:id="rId6"/>
    <p:sldLayoutId id="2147483650" r:id="rId7"/>
    <p:sldLayoutId id="2147483651" r:id="rId8"/>
    <p:sldLayoutId id="2147483667" r:id="rId9"/>
    <p:sldLayoutId id="2147483668" r:id="rId10"/>
    <p:sldLayoutId id="2147483661" r:id="rId11"/>
    <p:sldLayoutId id="2147483654" r:id="rId12"/>
    <p:sldLayoutId id="2147483655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gif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DC9BD8-E060-452C-B45E-8ADC18DB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0BD-E724-4832-B0BA-4DC909953D13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1D71DB-1829-4B4F-BEF7-5A635111F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807400"/>
            <a:ext cx="9360000" cy="1080000"/>
          </a:xfrm>
        </p:spPr>
        <p:txBody>
          <a:bodyPr>
            <a:noAutofit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THE FIRST </a:t>
            </a:r>
            <a:br>
              <a:rPr lang="de-DE" dirty="0"/>
            </a:br>
            <a:r>
              <a:rPr lang="de-DE" dirty="0"/>
              <a:t>ELECTRICAL ENGINEERS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527E4A45-19DC-45DF-80FC-EB3B892FF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989000"/>
            <a:ext cx="9360000" cy="720000"/>
          </a:xfrm>
        </p:spPr>
        <p:txBody>
          <a:bodyPr/>
          <a:lstStyle/>
          <a:p>
            <a:r>
              <a:rPr lang="de-DE" dirty="0"/>
              <a:t>Fachbereich Elektrotechnik und Informationstechnik</a:t>
            </a:r>
          </a:p>
        </p:txBody>
      </p:sp>
      <p:grpSp>
        <p:nvGrpSpPr>
          <p:cNvPr id="9" name="TU Da Logo">
            <a:extLst>
              <a:ext uri="{FF2B5EF4-FFF2-40B4-BE49-F238E27FC236}">
                <a16:creationId xmlns:a16="http://schemas.microsoft.com/office/drawing/2014/main" id="{44219ADD-E427-4CEA-AA94-75051BE22D50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928BC09-DC12-40A9-9BA5-896E818AFEE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59644DA-B120-4913-9303-63D340398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03C46AF-8C07-4CBF-BBEF-0C5FFBC53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CBA9EF6-217D-46D6-B384-933FD8627F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EB566BB-DD57-468B-9979-1B6B0E367E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7960AD1-74DF-4700-86D5-728BE46661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8FB1CC0-1EB1-408E-841B-659D0D6FD8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B0DA2D0-6163-4D43-9484-4FD759343B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A519290-CE4F-40D5-A93B-301C12868D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CC5C49E-69A2-4229-8238-8DB5B6310F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1F3CD2A-6FC5-42E8-9220-074ABCC418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6D5921F-B3F2-4678-B150-AB8D1D2C87C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FEDD4163-8B56-4BB5-9842-7FF5352C04D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A9CA8726-555B-4378-9EFC-A1450CE5B3CA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37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5528C30-8699-4CD3-8716-235DF22E7AEA}"/>
              </a:ext>
            </a:extLst>
          </p:cNvPr>
          <p:cNvSpPr/>
          <p:nvPr/>
        </p:nvSpPr>
        <p:spPr>
          <a:xfrm>
            <a:off x="-3447" y="2174365"/>
            <a:ext cx="5738260" cy="40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30">
            <a:extLst>
              <a:ext uri="{FF2B5EF4-FFF2-40B4-BE49-F238E27FC236}">
                <a16:creationId xmlns:a16="http://schemas.microsoft.com/office/drawing/2014/main" id="{C9980988-15A8-41EF-B163-078B7923A4C3}"/>
              </a:ext>
            </a:extLst>
          </p:cNvPr>
          <p:cNvSpPr/>
          <p:nvPr/>
        </p:nvSpPr>
        <p:spPr>
          <a:xfrm>
            <a:off x="590960" y="4968498"/>
            <a:ext cx="4352470" cy="914400"/>
          </a:xfrm>
          <a:prstGeom prst="roundRect">
            <a:avLst>
              <a:gd name="adj" fmla="val 35277"/>
            </a:avLst>
          </a:prstGeom>
          <a:gradFill flip="none" rotWithShape="1">
            <a:gsLst>
              <a:gs pos="13000">
                <a:srgbClr val="B90F22"/>
              </a:gs>
              <a:gs pos="100000">
                <a:srgbClr val="A40000"/>
              </a:gs>
            </a:gsLst>
            <a:lin ang="3600000" scaled="0"/>
            <a:tileRect/>
          </a:gradFill>
          <a:ln w="28575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675" tIns="76675" rIns="76675" bIns="76675" numCol="1" spcCol="1270" anchor="b" anchorCtr="0">
            <a:no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0050">
              <a:lnSpc>
                <a:spcPct val="110000"/>
              </a:lnSpc>
              <a:spcAft>
                <a:spcPct val="35000"/>
              </a:spcAft>
            </a:pPr>
            <a:r>
              <a: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Insgesamt in der Spitzengruppe aller </a:t>
            </a:r>
            <a:br>
              <a: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Elektrotechnik-Studiengänge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1F5AA9-3A3C-4185-BA4B-0CB27671C646}"/>
              </a:ext>
            </a:extLst>
          </p:cNvPr>
          <p:cNvGrpSpPr/>
          <p:nvPr/>
        </p:nvGrpSpPr>
        <p:grpSpPr>
          <a:xfrm>
            <a:off x="590960" y="2709000"/>
            <a:ext cx="4352470" cy="2048915"/>
            <a:chOff x="590960" y="3816978"/>
            <a:chExt cx="4352470" cy="2048915"/>
          </a:xfrm>
        </p:grpSpPr>
        <p:sp>
          <p:nvSpPr>
            <p:cNvPr id="14" name="Abgerundetes Rechteck 30">
              <a:extLst>
                <a:ext uri="{FF2B5EF4-FFF2-40B4-BE49-F238E27FC236}">
                  <a16:creationId xmlns:a16="http://schemas.microsoft.com/office/drawing/2014/main" id="{1BA70F17-CD65-43DA-A1E6-DDE5DB94D8F6}"/>
                </a:ext>
              </a:extLst>
            </p:cNvPr>
            <p:cNvSpPr/>
            <p:nvPr/>
          </p:nvSpPr>
          <p:spPr>
            <a:xfrm>
              <a:off x="590960" y="3816978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110000"/>
                </a:lnSpc>
                <a:spcAft>
                  <a:spcPct val="35000"/>
                </a:spcAft>
              </a:pPr>
              <a: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Platz 1 in der Kategorie </a:t>
              </a:r>
              <a:b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„Unterstützung am Studienanfang“</a:t>
              </a:r>
            </a:p>
          </p:txBody>
        </p:sp>
        <p:sp>
          <p:nvSpPr>
            <p:cNvPr id="15" name="Abgerundetes Rechteck 30">
              <a:extLst>
                <a:ext uri="{FF2B5EF4-FFF2-40B4-BE49-F238E27FC236}">
                  <a16:creationId xmlns:a16="http://schemas.microsoft.com/office/drawing/2014/main" id="{897E5FF9-4A9E-4AD3-A31C-AEEC2B2EE75B}"/>
                </a:ext>
              </a:extLst>
            </p:cNvPr>
            <p:cNvSpPr/>
            <p:nvPr/>
          </p:nvSpPr>
          <p:spPr>
            <a:xfrm>
              <a:off x="590960" y="4951493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Platz 2 in der Kategorie </a:t>
              </a:r>
              <a:b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„Allgemeine Studiensituation“</a:t>
              </a:r>
            </a:p>
          </p:txBody>
        </p:sp>
      </p:grp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Inhaltsplatzhalter 6">
            <a:extLst>
              <a:ext uri="{FF2B5EF4-FFF2-40B4-BE49-F238E27FC236}">
                <a16:creationId xmlns:a16="http://schemas.microsoft.com/office/drawing/2014/main" id="{3A9BDDD6-9E6E-4BA1-AABB-EEB2B2B28348}"/>
              </a:ext>
            </a:extLst>
          </p:cNvPr>
          <p:cNvSpPr txBox="1">
            <a:spLocks/>
          </p:cNvSpPr>
          <p:nvPr/>
        </p:nvSpPr>
        <p:spPr>
          <a:xfrm>
            <a:off x="-3447" y="179999"/>
            <a:ext cx="6099447" cy="16412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53CF527-F856-4B13-8E29-9A05C12DC10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456000" cy="108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300" dirty="0"/>
              <a:t>CHE Ranking 2019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73015AA-D39D-4CB4-8297-5F3EB161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813" y="2188880"/>
            <a:ext cx="6456000" cy="4055205"/>
          </a:xfrm>
          <a:prstGeom prst="rect">
            <a:avLst/>
          </a:prstGeom>
          <a:scene3d>
            <a:camera prst="orthographicFront">
              <a:rot lat="10800000" lon="10800000" rev="10800000"/>
            </a:camera>
            <a:lightRig rig="threePt" dir="t"/>
          </a:scene3d>
        </p:spPr>
      </p:pic>
      <p:sp>
        <p:nvSpPr>
          <p:cNvPr id="32" name="Datumsplatzhalter 6">
            <a:extLst>
              <a:ext uri="{FF2B5EF4-FFF2-40B4-BE49-F238E27FC236}">
                <a16:creationId xmlns:a16="http://schemas.microsoft.com/office/drawing/2014/main" id="{C873E409-A324-4980-89FB-64F1F921611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5BF9DB29-E091-4918-8F32-F710F049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47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8" descr="Ein Bild, das Menschliches Gesicht, Kleidung, Person, Zuschauer enthält.&#10;&#10;Automatisch generierte Beschreibung">
            <a:extLst>
              <a:ext uri="{FF2B5EF4-FFF2-40B4-BE49-F238E27FC236}">
                <a16:creationId xmlns:a16="http://schemas.microsoft.com/office/drawing/2014/main" id="{9BCFEAF0-FB83-1958-1439-8DA4FABBC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C0D2ACFA-085A-4BD0-8CFD-993C0B74CFAA}"/>
              </a:ext>
            </a:extLst>
          </p:cNvPr>
          <p:cNvSpPr/>
          <p:nvPr/>
        </p:nvSpPr>
        <p:spPr>
          <a:xfrm>
            <a:off x="-6244" y="0"/>
            <a:ext cx="12216000" cy="68797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/>
              <a:t>Unsere Studierenden</a:t>
            </a:r>
          </a:p>
        </p:txBody>
      </p:sp>
      <p:sp>
        <p:nvSpPr>
          <p:cNvPr id="46" name="Datumsplatzhalter 6">
            <a:extLst>
              <a:ext uri="{FF2B5EF4-FFF2-40B4-BE49-F238E27FC236}">
                <a16:creationId xmlns:a16="http://schemas.microsoft.com/office/drawing/2014/main" id="{0F949A80-9D7A-46D6-A4D4-09F5AA3352E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0" name="Foliennummernplatzhalter 5">
            <a:extLst>
              <a:ext uri="{FF2B5EF4-FFF2-40B4-BE49-F238E27FC236}">
                <a16:creationId xmlns:a16="http://schemas.microsoft.com/office/drawing/2014/main" id="{62C09480-CB4C-464C-999A-3A97C469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52" name="Objekt 1">
            <a:extLst>
              <a:ext uri="{FF2B5EF4-FFF2-40B4-BE49-F238E27FC236}">
                <a16:creationId xmlns:a16="http://schemas.microsoft.com/office/drawing/2014/main" id="{7C5455B1-0E53-4620-A2AA-6304395FC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439993"/>
              </p:ext>
            </p:extLst>
          </p:nvPr>
        </p:nvGraphicFramePr>
        <p:xfrm>
          <a:off x="386798" y="2070612"/>
          <a:ext cx="11489113" cy="4408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feld 1">
            <a:extLst>
              <a:ext uri="{FF2B5EF4-FFF2-40B4-BE49-F238E27FC236}">
                <a16:creationId xmlns:a16="http://schemas.microsoft.com/office/drawing/2014/main" id="{805B1DAA-DA38-4CE8-981D-7112FF8642EC}"/>
              </a:ext>
            </a:extLst>
          </p:cNvPr>
          <p:cNvSpPr txBox="1"/>
          <p:nvPr/>
        </p:nvSpPr>
        <p:spPr>
          <a:xfrm>
            <a:off x="6024454" y="3813244"/>
            <a:ext cx="2303091" cy="5587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bg1"/>
                </a:solidFill>
              </a:rPr>
              <a:t>etit</a:t>
            </a:r>
            <a:r>
              <a:rPr lang="de-DE" sz="1400" b="1" baseline="0" dirty="0">
                <a:solidFill>
                  <a:schemeClr val="bg1"/>
                </a:solidFill>
              </a:rPr>
              <a:t> Studierende</a:t>
            </a:r>
            <a:br>
              <a:rPr lang="de-DE" sz="1400" b="1" baseline="0" dirty="0">
                <a:solidFill>
                  <a:schemeClr val="bg1"/>
                </a:solidFill>
              </a:rPr>
            </a:br>
            <a:r>
              <a:rPr lang="de-DE" sz="1400" b="1" baseline="0" dirty="0">
                <a:solidFill>
                  <a:schemeClr val="bg1"/>
                </a:solidFill>
              </a:rPr>
              <a:t>(ca. 10% der TU)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54" name="Textfeld 1">
            <a:extLst>
              <a:ext uri="{FF2B5EF4-FFF2-40B4-BE49-F238E27FC236}">
                <a16:creationId xmlns:a16="http://schemas.microsoft.com/office/drawing/2014/main" id="{3D096597-CD82-45C4-BDD1-1877E3F23E2F}"/>
              </a:ext>
            </a:extLst>
          </p:cNvPr>
          <p:cNvSpPr txBox="1"/>
          <p:nvPr/>
        </p:nvSpPr>
        <p:spPr>
          <a:xfrm>
            <a:off x="7176000" y="5093071"/>
            <a:ext cx="1517050" cy="294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ca. 25% Frauen</a:t>
            </a:r>
          </a:p>
        </p:txBody>
      </p:sp>
    </p:spTree>
    <p:extLst>
      <p:ext uri="{BB962C8B-B14F-4D97-AF65-F5344CB8AC3E}">
        <p14:creationId xmlns:p14="http://schemas.microsoft.com/office/powerpoint/2010/main" val="239415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4D6C3E0-7535-4503-85E3-366863146E2F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16088" y="726490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400" dirty="0"/>
              <a:t>Unser Studienangebot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0B1CFD55-0839-4F6B-A983-8EA1DE608F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07" y="2349000"/>
            <a:ext cx="9602093" cy="4158440"/>
          </a:xfrm>
          <a:prstGeom prst="rect">
            <a:avLst/>
          </a:prstGeom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1842F6-1674-422D-B671-082612A681F2}"/>
              </a:ext>
            </a:extLst>
          </p:cNvPr>
          <p:cNvGrpSpPr/>
          <p:nvPr/>
        </p:nvGrpSpPr>
        <p:grpSpPr>
          <a:xfrm>
            <a:off x="9855804" y="4193468"/>
            <a:ext cx="2076000" cy="1857128"/>
            <a:chOff x="10356000" y="3892612"/>
            <a:chExt cx="2076000" cy="1857128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7321B2F4-87F9-4166-9991-886A2337DCDF}"/>
                </a:ext>
              </a:extLst>
            </p:cNvPr>
            <p:cNvGrpSpPr/>
            <p:nvPr/>
          </p:nvGrpSpPr>
          <p:grpSpPr>
            <a:xfrm>
              <a:off x="10454100" y="4261140"/>
              <a:ext cx="1584000" cy="1488600"/>
              <a:chOff x="10562618" y="4261140"/>
              <a:chExt cx="1584000" cy="1488600"/>
            </a:xfrm>
          </p:grpSpPr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62941137-3E8D-419F-8A58-FF0F38718808}"/>
                  </a:ext>
                </a:extLst>
              </p:cNvPr>
              <p:cNvGrpSpPr/>
              <p:nvPr/>
            </p:nvGrpSpPr>
            <p:grpSpPr>
              <a:xfrm>
                <a:off x="10562618" y="4261140"/>
                <a:ext cx="1584000" cy="743207"/>
                <a:chOff x="5016000" y="453229"/>
                <a:chExt cx="1584000" cy="743207"/>
              </a:xfrm>
            </p:grpSpPr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33630DCA-32FD-4027-BB78-B440B5F41729}"/>
                    </a:ext>
                  </a:extLst>
                </p:cNvPr>
                <p:cNvGrpSpPr/>
                <p:nvPr/>
              </p:nvGrpSpPr>
              <p:grpSpPr>
                <a:xfrm>
                  <a:off x="5016000" y="453229"/>
                  <a:ext cx="1221910" cy="389841"/>
                  <a:chOff x="5016000" y="453229"/>
                  <a:chExt cx="1221910" cy="389841"/>
                </a:xfrm>
              </p:grpSpPr>
              <p:grpSp>
                <p:nvGrpSpPr>
                  <p:cNvPr id="77" name="Gruppieren 76">
                    <a:extLst>
                      <a:ext uri="{FF2B5EF4-FFF2-40B4-BE49-F238E27FC236}">
                        <a16:creationId xmlns:a16="http://schemas.microsoft.com/office/drawing/2014/main" id="{8FBA67DF-23E6-492D-BB8A-DE4B15F5D69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81" name="Ellipse 80">
                      <a:extLst>
                        <a:ext uri="{FF2B5EF4-FFF2-40B4-BE49-F238E27FC236}">
                          <a16:creationId xmlns:a16="http://schemas.microsoft.com/office/drawing/2014/main" id="{BAD364EB-BE2D-444F-94A6-8F7372FEA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2" name="Textfeld 81">
                      <a:extLst>
                        <a:ext uri="{FF2B5EF4-FFF2-40B4-BE49-F238E27FC236}">
                          <a16:creationId xmlns:a16="http://schemas.microsoft.com/office/drawing/2014/main" id="{9B43BB05-DB5D-4830-921A-AAF31D92D4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Maschinenbau</a:t>
                      </a:r>
                    </a:p>
                  </p:txBody>
                </p:sp>
              </p:grpSp>
              <p:grpSp>
                <p:nvGrpSpPr>
                  <p:cNvPr id="78" name="Gruppieren 77">
                    <a:extLst>
                      <a:ext uri="{FF2B5EF4-FFF2-40B4-BE49-F238E27FC236}">
                        <a16:creationId xmlns:a16="http://schemas.microsoft.com/office/drawing/2014/main" id="{344EC84E-9406-44D1-9D6E-9548EBE3C511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9" name="Ellipse 78">
                      <a:extLst>
                        <a:ext uri="{FF2B5EF4-FFF2-40B4-BE49-F238E27FC236}">
                          <a16:creationId xmlns:a16="http://schemas.microsoft.com/office/drawing/2014/main" id="{C23957B8-FE2A-470A-A214-AEB1CFDE8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9EBC2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8665A99E-12CD-4CAD-A48B-46B9C527B3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Informatik</a:t>
                      </a:r>
                    </a:p>
                  </p:txBody>
                </p:sp>
              </p:grpSp>
            </p:grpSp>
            <p:grpSp>
              <p:nvGrpSpPr>
                <p:cNvPr id="70" name="Gruppieren 69">
                  <a:extLst>
                    <a:ext uri="{FF2B5EF4-FFF2-40B4-BE49-F238E27FC236}">
                      <a16:creationId xmlns:a16="http://schemas.microsoft.com/office/drawing/2014/main" id="{8A911C89-40BA-4724-8F72-CD69A17F20DC}"/>
                    </a:ext>
                  </a:extLst>
                </p:cNvPr>
                <p:cNvGrpSpPr/>
                <p:nvPr/>
              </p:nvGrpSpPr>
              <p:grpSpPr>
                <a:xfrm>
                  <a:off x="5016000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71" name="Gruppieren 70">
                    <a:extLst>
                      <a:ext uri="{FF2B5EF4-FFF2-40B4-BE49-F238E27FC236}">
                        <a16:creationId xmlns:a16="http://schemas.microsoft.com/office/drawing/2014/main" id="{36C5A1E8-1B8C-4E20-A6C5-33CA8BABCF85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75" name="Ellipse 74">
                      <a:extLst>
                        <a:ext uri="{FF2B5EF4-FFF2-40B4-BE49-F238E27FC236}">
                          <a16:creationId xmlns:a16="http://schemas.microsoft.com/office/drawing/2014/main" id="{E204BF8A-2182-40E0-A419-34E5B7D5B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FDB0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6" name="Textfeld 75">
                      <a:extLst>
                        <a:ext uri="{FF2B5EF4-FFF2-40B4-BE49-F238E27FC236}">
                          <a16:creationId xmlns:a16="http://schemas.microsoft.com/office/drawing/2014/main" id="{FFBEA2AB-8703-4248-A06C-BC6E21074A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Wirtschaftsingenieurwesen</a:t>
                      </a:r>
                    </a:p>
                  </p:txBody>
                </p:sp>
              </p:grpSp>
              <p:grpSp>
                <p:nvGrpSpPr>
                  <p:cNvPr id="72" name="Gruppieren 71">
                    <a:extLst>
                      <a:ext uri="{FF2B5EF4-FFF2-40B4-BE49-F238E27FC236}">
                        <a16:creationId xmlns:a16="http://schemas.microsoft.com/office/drawing/2014/main" id="{737B5BD0-0EE4-43EA-A41D-FA0F8EDC44C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3" name="Ellipse 72">
                      <a:extLst>
                        <a:ext uri="{FF2B5EF4-FFF2-40B4-BE49-F238E27FC236}">
                          <a16:creationId xmlns:a16="http://schemas.microsoft.com/office/drawing/2014/main" id="{2FFCE667-ECB9-4CE8-B1FC-270C5A267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68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4" name="Textfeld 73">
                      <a:extLst>
                        <a:ext uri="{FF2B5EF4-FFF2-40B4-BE49-F238E27FC236}">
                          <a16:creationId xmlns:a16="http://schemas.microsoft.com/office/drawing/2014/main" id="{6792D084-99DD-4FF7-AC67-8B007B906D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Bauingenieurwesen</a:t>
                      </a:r>
                    </a:p>
                  </p:txBody>
                </p:sp>
              </p:grpSp>
            </p:grpSp>
          </p:grpSp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A09DA5E2-42A9-48B6-A876-B00F4133741C}"/>
                  </a:ext>
                </a:extLst>
              </p:cNvPr>
              <p:cNvGrpSpPr/>
              <p:nvPr/>
            </p:nvGrpSpPr>
            <p:grpSpPr>
              <a:xfrm>
                <a:off x="10562618" y="5006533"/>
                <a:ext cx="1584000" cy="743207"/>
                <a:chOff x="6723698" y="453229"/>
                <a:chExt cx="1584000" cy="743207"/>
              </a:xfrm>
            </p:grpSpPr>
            <p:grpSp>
              <p:nvGrpSpPr>
                <p:cNvPr id="55" name="Gruppieren 54">
                  <a:extLst>
                    <a:ext uri="{FF2B5EF4-FFF2-40B4-BE49-F238E27FC236}">
                      <a16:creationId xmlns:a16="http://schemas.microsoft.com/office/drawing/2014/main" id="{DB3067B3-7678-4116-AF10-3C82C185CA63}"/>
                    </a:ext>
                  </a:extLst>
                </p:cNvPr>
                <p:cNvGrpSpPr/>
                <p:nvPr/>
              </p:nvGrpSpPr>
              <p:grpSpPr>
                <a:xfrm>
                  <a:off x="6723698" y="453229"/>
                  <a:ext cx="1221910" cy="389841"/>
                  <a:chOff x="5016000" y="453229"/>
                  <a:chExt cx="1221910" cy="389841"/>
                </a:xfrm>
              </p:grpSpPr>
              <p:grpSp>
                <p:nvGrpSpPr>
                  <p:cNvPr id="63" name="Gruppieren 62">
                    <a:extLst>
                      <a:ext uri="{FF2B5EF4-FFF2-40B4-BE49-F238E27FC236}">
                        <a16:creationId xmlns:a16="http://schemas.microsoft.com/office/drawing/2014/main" id="{0E6452D9-0E1B-4FAF-B7BB-ED5D1364848C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7" name="Ellipse 66">
                      <a:extLst>
                        <a:ext uri="{FF2B5EF4-FFF2-40B4-BE49-F238E27FC236}">
                          <a16:creationId xmlns:a16="http://schemas.microsoft.com/office/drawing/2014/main" id="{1E816112-01F2-48F2-8C1F-5AC5D7527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8" name="Textfeld 67">
                      <a:extLst>
                        <a:ext uri="{FF2B5EF4-FFF2-40B4-BE49-F238E27FC236}">
                          <a16:creationId xmlns:a16="http://schemas.microsoft.com/office/drawing/2014/main" id="{B2B0FB0D-AE6E-45FD-8CE4-A73A0723C0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Mathematik</a:t>
                      </a:r>
                    </a:p>
                  </p:txBody>
                </p:sp>
              </p:grp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8724E972-2A5B-450E-A721-E1803681ACD3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5" name="Ellipse 64">
                      <a:extLst>
                        <a:ext uri="{FF2B5EF4-FFF2-40B4-BE49-F238E27FC236}">
                          <a16:creationId xmlns:a16="http://schemas.microsoft.com/office/drawing/2014/main" id="{F307BDBE-DAA3-4325-8A41-565A2777C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6" name="Textfeld 65">
                      <a:extLst>
                        <a:ext uri="{FF2B5EF4-FFF2-40B4-BE49-F238E27FC236}">
                          <a16:creationId xmlns:a16="http://schemas.microsoft.com/office/drawing/2014/main" id="{34936C08-EF20-4D70-8158-82B366F47D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Chemie</a:t>
                      </a:r>
                    </a:p>
                  </p:txBody>
                </p:sp>
              </p:grpSp>
            </p:grpSp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587A34DC-3037-471D-8AC4-FE888365EB1A}"/>
                    </a:ext>
                  </a:extLst>
                </p:cNvPr>
                <p:cNvGrpSpPr/>
                <p:nvPr/>
              </p:nvGrpSpPr>
              <p:grpSpPr>
                <a:xfrm>
                  <a:off x="6723698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57" name="Gruppieren 56">
                    <a:extLst>
                      <a:ext uri="{FF2B5EF4-FFF2-40B4-BE49-F238E27FC236}">
                        <a16:creationId xmlns:a16="http://schemas.microsoft.com/office/drawing/2014/main" id="{3DA677EB-A4FE-4A6A-8D23-AB781F1EFA5F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61" name="Ellipse 60">
                      <a:extLst>
                        <a:ext uri="{FF2B5EF4-FFF2-40B4-BE49-F238E27FC236}">
                          <a16:creationId xmlns:a16="http://schemas.microsoft.com/office/drawing/2014/main" id="{9AD10B49-7446-4E78-BD39-302F10AEC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C98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feld 61">
                      <a:extLst>
                        <a:ext uri="{FF2B5EF4-FFF2-40B4-BE49-F238E27FC236}">
                          <a16:creationId xmlns:a16="http://schemas.microsoft.com/office/drawing/2014/main" id="{951EBECA-2DB4-450F-90FE-6F216C08CF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Architektur</a:t>
                      </a:r>
                    </a:p>
                  </p:txBody>
                </p:sp>
              </p:grpSp>
              <p:grpSp>
                <p:nvGrpSpPr>
                  <p:cNvPr id="58" name="Gruppieren 57">
                    <a:extLst>
                      <a:ext uri="{FF2B5EF4-FFF2-40B4-BE49-F238E27FC236}">
                        <a16:creationId xmlns:a16="http://schemas.microsoft.com/office/drawing/2014/main" id="{CB342770-E9A9-4D3F-8B23-94E48F5E964A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59" name="Ellipse 58">
                      <a:extLst>
                        <a:ext uri="{FF2B5EF4-FFF2-40B4-BE49-F238E27FC236}">
                          <a16:creationId xmlns:a16="http://schemas.microsoft.com/office/drawing/2014/main" id="{F629443E-A860-4B57-A4BB-0C0AD1C1E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9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0" name="Textfeld 59">
                      <a:extLst>
                        <a:ext uri="{FF2B5EF4-FFF2-40B4-BE49-F238E27FC236}">
                          <a16:creationId xmlns:a16="http://schemas.microsoft.com/office/drawing/2014/main" id="{368F4BD1-C0D8-4D44-8F15-61FCB408F1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Medizin</a:t>
                      </a:r>
                    </a:p>
                  </p:txBody>
                </p:sp>
              </p:grpSp>
            </p:grpSp>
          </p:grpSp>
        </p:grp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BD058FCF-62F7-4C83-9768-DAA8F0E31AFB}"/>
                </a:ext>
              </a:extLst>
            </p:cNvPr>
            <p:cNvSpPr txBox="1"/>
            <p:nvPr/>
          </p:nvSpPr>
          <p:spPr>
            <a:xfrm>
              <a:off x="10356000" y="3892612"/>
              <a:ext cx="207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angrenzende Studienfächer</a:t>
              </a:r>
            </a:p>
          </p:txBody>
        </p:sp>
      </p:grpSp>
      <p:sp>
        <p:nvSpPr>
          <p:cNvPr id="85" name="Datumsplatzhalter 6">
            <a:extLst>
              <a:ext uri="{FF2B5EF4-FFF2-40B4-BE49-F238E27FC236}">
                <a16:creationId xmlns:a16="http://schemas.microsoft.com/office/drawing/2014/main" id="{9DD51233-2C25-4B25-8B71-05F1849D343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6" name="Foliennummernplatzhalter 5">
            <a:extLst>
              <a:ext uri="{FF2B5EF4-FFF2-40B4-BE49-F238E27FC236}">
                <a16:creationId xmlns:a16="http://schemas.microsoft.com/office/drawing/2014/main" id="{70598134-98F7-43EF-94B2-9A1F014E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482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479" y="1333584"/>
            <a:ext cx="6224522" cy="5524416"/>
          </a:xfrm>
          <a:prstGeom prst="rect">
            <a:avLst/>
          </a:prstGeom>
          <a:effectLst/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89000"/>
            <a:ext cx="5376000" cy="4320000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Allgemeine Elektrotechnik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Automatisierungstechnik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Computergestützte Methoden in der Elektrotechnik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Datentechnik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Elektrische Energietechnik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Kommunikationstechnik und Sensorsysteme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Sensorik, Aktorik und Elektronik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Verteilte Autonome Systeme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707682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Vertiefungsrichtungen in etit</a:t>
            </a:r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748C9CD-267D-431A-AA28-31B10104A27F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44136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4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75808"/>
              <a:ext cx="1746250" cy="329455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4A87D801-7AEB-487D-A162-2BB5345D56B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0E3A3621-08C1-4E0E-AA4D-9078CDA3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3" name="Inhaltsplatzhalter 6">
            <a:extLst>
              <a:ext uri="{FF2B5EF4-FFF2-40B4-BE49-F238E27FC236}">
                <a16:creationId xmlns:a16="http://schemas.microsoft.com/office/drawing/2014/main" id="{EC4A211C-05FB-4978-B404-920026575194}"/>
              </a:ext>
            </a:extLst>
          </p:cNvPr>
          <p:cNvSpPr txBox="1">
            <a:spLocks/>
          </p:cNvSpPr>
          <p:nvPr/>
        </p:nvSpPr>
        <p:spPr>
          <a:xfrm>
            <a:off x="5202601" y="1272546"/>
            <a:ext cx="1973400" cy="5585454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17217B59-57C0-40AD-9981-9C9B6BD5D77E}"/>
              </a:ext>
            </a:extLst>
          </p:cNvPr>
          <p:cNvSpPr txBox="1">
            <a:spLocks/>
          </p:cNvSpPr>
          <p:nvPr/>
        </p:nvSpPr>
        <p:spPr>
          <a:xfrm>
            <a:off x="6280066" y="113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80E92E4F-1762-46AD-92DF-9D12191FC3ED}"/>
              </a:ext>
            </a:extLst>
          </p:cNvPr>
          <p:cNvSpPr txBox="1">
            <a:spLocks/>
          </p:cNvSpPr>
          <p:nvPr/>
        </p:nvSpPr>
        <p:spPr>
          <a:xfrm>
            <a:off x="6511544" y="1206591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9" name="Inhaltsplatzhalter 6">
            <a:extLst>
              <a:ext uri="{FF2B5EF4-FFF2-40B4-BE49-F238E27FC236}">
                <a16:creationId xmlns:a16="http://schemas.microsoft.com/office/drawing/2014/main" id="{ED6497FA-4E6A-451A-A1F3-6BA4D556E97C}"/>
              </a:ext>
            </a:extLst>
          </p:cNvPr>
          <p:cNvSpPr txBox="1">
            <a:spLocks/>
          </p:cNvSpPr>
          <p:nvPr/>
        </p:nvSpPr>
        <p:spPr>
          <a:xfrm>
            <a:off x="6743022" y="1194958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30" name="Inhaltsplatzhalter 6">
            <a:extLst>
              <a:ext uri="{FF2B5EF4-FFF2-40B4-BE49-F238E27FC236}">
                <a16:creationId xmlns:a16="http://schemas.microsoft.com/office/drawing/2014/main" id="{AE3C2256-CC24-4C14-8B00-0A1212080B72}"/>
              </a:ext>
            </a:extLst>
          </p:cNvPr>
          <p:cNvSpPr txBox="1">
            <a:spLocks/>
          </p:cNvSpPr>
          <p:nvPr/>
        </p:nvSpPr>
        <p:spPr>
          <a:xfrm>
            <a:off x="6511573" y="141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26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5760000" y="2238140"/>
            <a:ext cx="609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Medizintechnik (B.Sc. / M.Sc.)</a:t>
            </a:r>
            <a:br>
              <a:rPr lang="de-DE" b="1" dirty="0"/>
            </a:br>
            <a:r>
              <a:rPr lang="de-DE" dirty="0"/>
              <a:t>Elektro- und Informationstechnik + Medizin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/>
              <a:t>Mechatronik (B.Sc. / M.Sc.)</a:t>
            </a:r>
            <a:br>
              <a:rPr lang="de-DE" b="1" dirty="0"/>
            </a:br>
            <a:r>
              <a:rPr lang="de-DE" dirty="0"/>
              <a:t>Elektro- und Informationstechnik + Maschinenbau</a:t>
            </a:r>
          </a:p>
          <a:p>
            <a:pPr marL="0" indent="0" defTabSz="900000">
              <a:buNone/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/>
              <a:t>Informationssystemtechnik (B.Sc. / M.Sc.)</a:t>
            </a:r>
            <a:br>
              <a:rPr lang="de-DE" b="1" dirty="0"/>
            </a:br>
            <a:r>
              <a:rPr lang="de-DE" dirty="0"/>
              <a:t>Elektro- und Informationstechnik + Informatik</a:t>
            </a:r>
          </a:p>
          <a:p>
            <a:pPr marL="0" indent="0" defTabSz="900000">
              <a:buNone/>
            </a:pPr>
            <a:endParaRPr lang="de-DE" b="1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41869C5-7CE1-4496-9C33-C7D0F150FBE1}"/>
              </a:ext>
            </a:extLst>
          </p:cNvPr>
          <p:cNvSpPr/>
          <p:nvPr/>
        </p:nvSpPr>
        <p:spPr>
          <a:xfrm>
            <a:off x="-744000" y="2238140"/>
            <a:ext cx="6096000" cy="5932318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59999" y="736682"/>
            <a:ext cx="9583395" cy="108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Unsere interdisziplinären Studiengänge</a:t>
            </a:r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Datumsplatzhalter 6">
            <a:extLst>
              <a:ext uri="{FF2B5EF4-FFF2-40B4-BE49-F238E27FC236}">
                <a16:creationId xmlns:a16="http://schemas.microsoft.com/office/drawing/2014/main" id="{647D6617-0D68-4921-8A22-CCD3130B278E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9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Gebäude, Menschliches Gesicht enthält.&#10;&#10;Automatisch generierte Beschreibung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37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50+    Europäische Kooperationspartner</a:t>
            </a:r>
            <a:br>
              <a:rPr lang="de-DE" b="1" dirty="0"/>
            </a:br>
            <a:r>
              <a:rPr lang="de-DE" b="1" dirty="0"/>
              <a:t>          (ERASMUS+)</a:t>
            </a:r>
          </a:p>
          <a:p>
            <a:pPr marL="0" indent="0">
              <a:buNone/>
            </a:pPr>
            <a:r>
              <a:rPr lang="de-DE" b="1" dirty="0"/>
              <a:t>10+    Double-Degree Abkommen</a:t>
            </a:r>
          </a:p>
          <a:p>
            <a:pPr marL="0" indent="0">
              <a:buNone/>
            </a:pPr>
            <a:r>
              <a:rPr lang="de-DE" b="1" dirty="0"/>
              <a:t>30+    Außereuropäische</a:t>
            </a:r>
            <a:br>
              <a:rPr lang="de-DE" b="1" dirty="0"/>
            </a:br>
            <a:r>
              <a:rPr lang="de-DE" b="1" dirty="0"/>
              <a:t>          Kooperationspartner</a:t>
            </a:r>
            <a:br>
              <a:rPr lang="de-DE" b="1" dirty="0"/>
            </a:br>
            <a:r>
              <a:rPr lang="de-DE" b="1" dirty="0"/>
              <a:t>          (bilaterale Programme)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880001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429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/>
              <a:t>Partner in aller Welt</a:t>
            </a:r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72798756-D735-4F33-A21C-0A43BCE307C5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8">
            <a:extLst>
              <a:ext uri="{FF2B5EF4-FFF2-40B4-BE49-F238E27FC236}">
                <a16:creationId xmlns:a16="http://schemas.microsoft.com/office/drawing/2014/main" id="{13B6201C-5EF0-49D7-B6A9-EA9740D4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41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9320784-7A9F-4571-92ED-6B109B441BD1}"/>
              </a:ext>
            </a:extLst>
          </p:cNvPr>
          <p:cNvSpPr/>
          <p:nvPr/>
        </p:nvSpPr>
        <p:spPr>
          <a:xfrm>
            <a:off x="360001" y="1989001"/>
            <a:ext cx="11532220" cy="456914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>
            <a:normAutofit/>
          </a:bodyPr>
          <a:lstStyle/>
          <a:p>
            <a:r>
              <a:rPr lang="de-DE" dirty="0"/>
              <a:t>Double Degree </a:t>
            </a:r>
            <a:br>
              <a:rPr lang="de-DE" dirty="0"/>
            </a:br>
            <a:r>
              <a:rPr lang="de-DE" dirty="0"/>
              <a:t>Abkommen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6247E15-16D6-445C-9AE6-FEC131738D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8" y="2038869"/>
            <a:ext cx="8052659" cy="4307333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33000"/>
              </a:prstClr>
            </a:outerShdw>
          </a:effectLst>
        </p:spPr>
      </p:pic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88BA0581-27F9-4590-BD49-5A880B1F41DF}"/>
              </a:ext>
            </a:extLst>
          </p:cNvPr>
          <p:cNvSpPr txBox="1">
            <a:spLocks/>
          </p:cNvSpPr>
          <p:nvPr/>
        </p:nvSpPr>
        <p:spPr>
          <a:xfrm>
            <a:off x="796007" y="4389948"/>
            <a:ext cx="1796637" cy="14106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UOM Madrid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UPC Barcelona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UPV </a:t>
            </a:r>
            <a:r>
              <a:rPr lang="de-DE" sz="4400" b="1" dirty="0" err="1"/>
              <a:t>Valéncia</a:t>
            </a: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Universidad </a:t>
            </a:r>
            <a:r>
              <a:rPr lang="de-DE" sz="4400" b="1" dirty="0" err="1"/>
              <a:t>Pontificia</a:t>
            </a:r>
            <a:r>
              <a:rPr lang="de-DE" sz="4400" b="1" dirty="0"/>
              <a:t> Comillas</a:t>
            </a:r>
            <a:endParaRPr lang="de-DE" b="1" dirty="0"/>
          </a:p>
        </p:txBody>
      </p:sp>
      <p:pic>
        <p:nvPicPr>
          <p:cNvPr id="9" name="Picture 4" descr="Flagge Spaniens">
            <a:extLst>
              <a:ext uri="{FF2B5EF4-FFF2-40B4-BE49-F238E27FC236}">
                <a16:creationId xmlns:a16="http://schemas.microsoft.com/office/drawing/2014/main" id="{67218E30-333E-4F57-931C-84DFAF13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796" y="4473375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gekrümmt 1">
            <a:extLst>
              <a:ext uri="{FF2B5EF4-FFF2-40B4-BE49-F238E27FC236}">
                <a16:creationId xmlns:a16="http://schemas.microsoft.com/office/drawing/2014/main" id="{13A22BCB-A75B-407D-A144-6F71079E0907}"/>
              </a:ext>
            </a:extLst>
          </p:cNvPr>
          <p:cNvSpPr/>
          <p:nvPr/>
        </p:nvSpPr>
        <p:spPr>
          <a:xfrm rot="15218267">
            <a:off x="3960815" y="2997621"/>
            <a:ext cx="796291" cy="3097716"/>
          </a:xfrm>
          <a:prstGeom prst="curvedRightArrow">
            <a:avLst>
              <a:gd name="adj1" fmla="val 10253"/>
              <a:gd name="adj2" fmla="val 32861"/>
              <a:gd name="adj3" fmla="val 2351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feil: nach rechts gekrümmt 10">
            <a:extLst>
              <a:ext uri="{FF2B5EF4-FFF2-40B4-BE49-F238E27FC236}">
                <a16:creationId xmlns:a16="http://schemas.microsoft.com/office/drawing/2014/main" id="{D7889AF2-939F-4DEE-9B23-61C8303D267B}"/>
              </a:ext>
            </a:extLst>
          </p:cNvPr>
          <p:cNvSpPr/>
          <p:nvPr/>
        </p:nvSpPr>
        <p:spPr>
          <a:xfrm rot="5727569">
            <a:off x="7660573" y="988529"/>
            <a:ext cx="749508" cy="4742776"/>
          </a:xfrm>
          <a:prstGeom prst="curvedRightArrow">
            <a:avLst>
              <a:gd name="adj1" fmla="val 14071"/>
              <a:gd name="adj2" fmla="val 33493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977C62CC-0BB6-4747-BFEE-CB40C91C8D14}"/>
              </a:ext>
            </a:extLst>
          </p:cNvPr>
          <p:cNvSpPr txBox="1">
            <a:spLocks/>
          </p:cNvSpPr>
          <p:nvPr/>
        </p:nvSpPr>
        <p:spPr>
          <a:xfrm>
            <a:off x="9673382" y="4056877"/>
            <a:ext cx="1822618" cy="153212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 err="1"/>
              <a:t>CentraleSupélec</a:t>
            </a:r>
            <a:r>
              <a:rPr lang="de-DE" sz="4400" b="1" dirty="0"/>
              <a:t> Paris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ECN Nantes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ECL Lyon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Grenoble INP - UGA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ENSEA Paris</a:t>
            </a:r>
            <a:endParaRPr lang="de-DE" b="1" dirty="0"/>
          </a:p>
        </p:txBody>
      </p:sp>
      <p:pic>
        <p:nvPicPr>
          <p:cNvPr id="14" name="Picture 2" descr="Flagge Frankreichs">
            <a:extLst>
              <a:ext uri="{FF2B5EF4-FFF2-40B4-BE49-F238E27FC236}">
                <a16:creationId xmlns:a16="http://schemas.microsoft.com/office/drawing/2014/main" id="{11D32AD3-A80D-4425-B407-CB50CD5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7200" y="4157193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feil: nach rechts gekrümmt 14">
            <a:extLst>
              <a:ext uri="{FF2B5EF4-FFF2-40B4-BE49-F238E27FC236}">
                <a16:creationId xmlns:a16="http://schemas.microsoft.com/office/drawing/2014/main" id="{FEB7F6A7-4E54-4D3F-9044-B326CC5EA781}"/>
              </a:ext>
            </a:extLst>
          </p:cNvPr>
          <p:cNvSpPr/>
          <p:nvPr/>
        </p:nvSpPr>
        <p:spPr>
          <a:xfrm rot="8196786">
            <a:off x="6653525" y="3141446"/>
            <a:ext cx="587073" cy="2305125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990E1066-C299-499F-B8FA-95C2BB497C50}"/>
              </a:ext>
            </a:extLst>
          </p:cNvPr>
          <p:cNvSpPr txBox="1">
            <a:spLocks/>
          </p:cNvSpPr>
          <p:nvPr/>
        </p:nvSpPr>
        <p:spPr>
          <a:xfrm>
            <a:off x="6728405" y="5333249"/>
            <a:ext cx="1262499" cy="7880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Politecnico di </a:t>
            </a:r>
            <a:br>
              <a:rPr lang="de-DE" sz="4400" b="1" dirty="0"/>
            </a:br>
            <a:r>
              <a:rPr lang="de-DE" sz="4400" b="1" dirty="0"/>
              <a:t>Torino + Milan</a:t>
            </a:r>
          </a:p>
          <a:p>
            <a:pPr marL="0" indent="0">
              <a:buNone/>
            </a:pPr>
            <a:endParaRPr lang="de-DE" b="1" dirty="0"/>
          </a:p>
        </p:txBody>
      </p:sp>
      <p:pic>
        <p:nvPicPr>
          <p:cNvPr id="18" name="Picture 12" descr="Flagge Italiens">
            <a:extLst>
              <a:ext uri="{FF2B5EF4-FFF2-40B4-BE49-F238E27FC236}">
                <a16:creationId xmlns:a16="http://schemas.microsoft.com/office/drawing/2014/main" id="{9630EBC8-E1BF-484E-8867-23734A32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379" y="541961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955C3875-73DB-44D1-8DB9-77165858E369}"/>
              </a:ext>
            </a:extLst>
          </p:cNvPr>
          <p:cNvSpPr txBox="1">
            <a:spLocks/>
          </p:cNvSpPr>
          <p:nvPr/>
        </p:nvSpPr>
        <p:spPr>
          <a:xfrm>
            <a:off x="513501" y="2523577"/>
            <a:ext cx="1262499" cy="8020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URI Rhode Island</a:t>
            </a:r>
            <a:endParaRPr lang="de-DE" b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972ECEA-6FDF-41D5-ABBC-92126AA194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70" y="2641495"/>
            <a:ext cx="427073" cy="2394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Pfeil: nach unten gekrümmt 5">
            <a:extLst>
              <a:ext uri="{FF2B5EF4-FFF2-40B4-BE49-F238E27FC236}">
                <a16:creationId xmlns:a16="http://schemas.microsoft.com/office/drawing/2014/main" id="{8F002AD7-C9A8-4A69-9FAD-8C125354876B}"/>
              </a:ext>
            </a:extLst>
          </p:cNvPr>
          <p:cNvSpPr/>
          <p:nvPr/>
        </p:nvSpPr>
        <p:spPr>
          <a:xfrm rot="1060895">
            <a:off x="1896061" y="2799933"/>
            <a:ext cx="1921155" cy="651842"/>
          </a:xfrm>
          <a:prstGeom prst="curvedDownArrow">
            <a:avLst>
              <a:gd name="adj1" fmla="val 11160"/>
              <a:gd name="adj2" fmla="val 46148"/>
              <a:gd name="adj3" fmla="val 237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D28C76D9-2290-4288-92A1-DC60BB5A4BA5}"/>
              </a:ext>
            </a:extLst>
          </p:cNvPr>
          <p:cNvSpPr txBox="1">
            <a:spLocks/>
          </p:cNvSpPr>
          <p:nvPr/>
        </p:nvSpPr>
        <p:spPr>
          <a:xfrm>
            <a:off x="4621273" y="5677411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USP Sao Paulo</a:t>
            </a:r>
            <a:endParaRPr lang="de-DE" b="1" dirty="0"/>
          </a:p>
        </p:txBody>
      </p:sp>
      <p:pic>
        <p:nvPicPr>
          <p:cNvPr id="25" name="Picture 10" descr="Flagge Brasiliens">
            <a:extLst>
              <a:ext uri="{FF2B5EF4-FFF2-40B4-BE49-F238E27FC236}">
                <a16:creationId xmlns:a16="http://schemas.microsoft.com/office/drawing/2014/main" id="{110C7BBC-4E15-4F7F-A9E9-FBF2F308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951" y="5800598"/>
            <a:ext cx="427074" cy="27039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feil: nach rechts gekrümmt 25">
            <a:extLst>
              <a:ext uri="{FF2B5EF4-FFF2-40B4-BE49-F238E27FC236}">
                <a16:creationId xmlns:a16="http://schemas.microsoft.com/office/drawing/2014/main" id="{4AFE0C93-0781-456A-994A-302517A24BED}"/>
              </a:ext>
            </a:extLst>
          </p:cNvPr>
          <p:cNvSpPr/>
          <p:nvPr/>
        </p:nvSpPr>
        <p:spPr>
          <a:xfrm rot="8196786">
            <a:off x="4934001" y="4649631"/>
            <a:ext cx="466154" cy="1008431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2EE78691-C774-45DA-BB25-56BF62B205CE}"/>
              </a:ext>
            </a:extLst>
          </p:cNvPr>
          <p:cNvSpPr txBox="1">
            <a:spLocks/>
          </p:cNvSpPr>
          <p:nvPr/>
        </p:nvSpPr>
        <p:spPr>
          <a:xfrm>
            <a:off x="4168484" y="2300502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NTNU Trondheim</a:t>
            </a:r>
            <a:endParaRPr lang="de-DE" b="1" dirty="0"/>
          </a:p>
        </p:txBody>
      </p:sp>
      <p:pic>
        <p:nvPicPr>
          <p:cNvPr id="29" name="Picture 6" descr="Flagge Norwegens">
            <a:extLst>
              <a:ext uri="{FF2B5EF4-FFF2-40B4-BE49-F238E27FC236}">
                <a16:creationId xmlns:a16="http://schemas.microsoft.com/office/drawing/2014/main" id="{19A8F460-BB8E-4AF4-9DAF-30826CF9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773" y="2413245"/>
            <a:ext cx="424851" cy="2792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feil: nach unten gekrümmt 29">
            <a:extLst>
              <a:ext uri="{FF2B5EF4-FFF2-40B4-BE49-F238E27FC236}">
                <a16:creationId xmlns:a16="http://schemas.microsoft.com/office/drawing/2014/main" id="{ED69E29D-701F-4955-AA11-19602A30AD15}"/>
              </a:ext>
            </a:extLst>
          </p:cNvPr>
          <p:cNvSpPr/>
          <p:nvPr/>
        </p:nvSpPr>
        <p:spPr>
          <a:xfrm rot="2573229">
            <a:off x="5423023" y="2772245"/>
            <a:ext cx="728031" cy="271010"/>
          </a:xfrm>
          <a:prstGeom prst="curvedDownArrow">
            <a:avLst>
              <a:gd name="adj1" fmla="val 22538"/>
              <a:gd name="adj2" fmla="val 102811"/>
              <a:gd name="adj3" fmla="val 446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Inhaltsplatzhalter 6">
            <a:extLst>
              <a:ext uri="{FF2B5EF4-FFF2-40B4-BE49-F238E27FC236}">
                <a16:creationId xmlns:a16="http://schemas.microsoft.com/office/drawing/2014/main" id="{D774B874-FB5B-44C3-8628-749793D9A152}"/>
              </a:ext>
            </a:extLst>
          </p:cNvPr>
          <p:cNvSpPr txBox="1">
            <a:spLocks/>
          </p:cNvSpPr>
          <p:nvPr/>
        </p:nvSpPr>
        <p:spPr>
          <a:xfrm>
            <a:off x="10161435" y="2228039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KTH Stockholm</a:t>
            </a:r>
            <a:endParaRPr lang="de-DE" b="1" dirty="0"/>
          </a:p>
        </p:txBody>
      </p:sp>
      <p:pic>
        <p:nvPicPr>
          <p:cNvPr id="32" name="Picture 8" descr="Flagge Schwedens">
            <a:extLst>
              <a:ext uri="{FF2B5EF4-FFF2-40B4-BE49-F238E27FC236}">
                <a16:creationId xmlns:a16="http://schemas.microsoft.com/office/drawing/2014/main" id="{44FAB51D-0B6F-46E7-8038-28000BA25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00"/>
          <a:stretch/>
        </p:blipFill>
        <p:spPr bwMode="auto">
          <a:xfrm>
            <a:off x="10267982" y="232506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feil: nach rechts gekrümmt 32">
            <a:extLst>
              <a:ext uri="{FF2B5EF4-FFF2-40B4-BE49-F238E27FC236}">
                <a16:creationId xmlns:a16="http://schemas.microsoft.com/office/drawing/2014/main" id="{2E83D0F1-2EF7-46A4-A465-F41F5E1B6685}"/>
              </a:ext>
            </a:extLst>
          </p:cNvPr>
          <p:cNvSpPr/>
          <p:nvPr/>
        </p:nvSpPr>
        <p:spPr>
          <a:xfrm rot="5067411">
            <a:off x="7628476" y="434217"/>
            <a:ext cx="651989" cy="4224132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1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Forschungsschwerpunkte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99EF0F-5417-4328-9177-2343576E2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73" y="1978970"/>
            <a:ext cx="4489548" cy="21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tit.tu-darmstadt.de/media/etit/02_buehnenbilder/Buehne_VernetzteSysteme_1300x570.jpg">
            <a:extLst>
              <a:ext uri="{FF2B5EF4-FFF2-40B4-BE49-F238E27FC236}">
                <a16:creationId xmlns:a16="http://schemas.microsoft.com/office/drawing/2014/main" id="{813F7700-A9B4-45AB-8648-3C962D9C8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1984505"/>
            <a:ext cx="4463411" cy="210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tit.tu-darmstadt.de/media/etit/02_buehnenbilder/Buehne_Bauteile_1300x570.jpg">
            <a:extLst>
              <a:ext uri="{FF2B5EF4-FFF2-40B4-BE49-F238E27FC236}">
                <a16:creationId xmlns:a16="http://schemas.microsoft.com/office/drawing/2014/main" id="{C073552C-DB3E-433A-B779-C5DC92863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4327301"/>
            <a:ext cx="4463411" cy="210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05BF014-3700-4DA5-9763-0220269D3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"/>
          <a:stretch/>
        </p:blipFill>
        <p:spPr bwMode="auto">
          <a:xfrm>
            <a:off x="405573" y="4338746"/>
            <a:ext cx="4491942" cy="20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D258A6B-ACA8-483E-80BB-6FC517E345AC}"/>
              </a:ext>
            </a:extLst>
          </p:cNvPr>
          <p:cNvSpPr/>
          <p:nvPr/>
        </p:nvSpPr>
        <p:spPr>
          <a:xfrm>
            <a:off x="434106" y="4338310"/>
            <a:ext cx="4463409" cy="2125878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D57EAF0-F86C-41C8-B576-0450FE48EF70}"/>
              </a:ext>
            </a:extLst>
          </p:cNvPr>
          <p:cNvSpPr/>
          <p:nvPr/>
        </p:nvSpPr>
        <p:spPr>
          <a:xfrm>
            <a:off x="5112402" y="1978970"/>
            <a:ext cx="4463409" cy="2113704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63C6C0C-9AB1-44DE-88BF-2C6AB2E73DDE}"/>
              </a:ext>
            </a:extLst>
          </p:cNvPr>
          <p:cNvSpPr/>
          <p:nvPr/>
        </p:nvSpPr>
        <p:spPr>
          <a:xfrm>
            <a:off x="5127869" y="4338746"/>
            <a:ext cx="4463409" cy="2097332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8C9A5C6-F83F-4527-889A-8EA3F1246EFA}"/>
              </a:ext>
            </a:extLst>
          </p:cNvPr>
          <p:cNvSpPr txBox="1"/>
          <p:nvPr/>
        </p:nvSpPr>
        <p:spPr>
          <a:xfrm>
            <a:off x="405574" y="6066746"/>
            <a:ext cx="446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Medizintechnik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C6EC27-60AC-461E-8FE6-D130420B2E7A}"/>
              </a:ext>
            </a:extLst>
          </p:cNvPr>
          <p:cNvSpPr txBox="1"/>
          <p:nvPr/>
        </p:nvSpPr>
        <p:spPr>
          <a:xfrm>
            <a:off x="405574" y="3713643"/>
            <a:ext cx="44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Energie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C7CC80-7618-4AC4-A6A3-4A32C223D749}"/>
              </a:ext>
            </a:extLst>
          </p:cNvPr>
          <p:cNvSpPr txBox="1"/>
          <p:nvPr/>
        </p:nvSpPr>
        <p:spPr>
          <a:xfrm>
            <a:off x="5127868" y="3701437"/>
            <a:ext cx="445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Vernetzte Systeme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C2B4DE0-E597-4F11-ACFA-C62A6E3D34FE}"/>
              </a:ext>
            </a:extLst>
          </p:cNvPr>
          <p:cNvSpPr txBox="1"/>
          <p:nvPr/>
        </p:nvSpPr>
        <p:spPr>
          <a:xfrm>
            <a:off x="5115517" y="5789747"/>
            <a:ext cx="447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Neuartige Bauteil-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und Systemkonzepte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D7BCA30-C0ED-4417-AC44-DC4DE5DA4B09}"/>
              </a:ext>
            </a:extLst>
          </p:cNvPr>
          <p:cNvSpPr/>
          <p:nvPr/>
        </p:nvSpPr>
        <p:spPr>
          <a:xfrm>
            <a:off x="417926" y="1978946"/>
            <a:ext cx="4463409" cy="2113704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518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07D8A793-0104-48B4-881A-DA2323617D01}"/>
              </a:ext>
            </a:extLst>
          </p:cNvPr>
          <p:cNvSpPr/>
          <p:nvPr/>
        </p:nvSpPr>
        <p:spPr>
          <a:xfrm>
            <a:off x="329890" y="1976360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/>
              <a:t>Ausgewählte Industriekooperationen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AEFDBD1-FC84-4986-A12A-0024766F32BF}"/>
              </a:ext>
            </a:extLst>
          </p:cNvPr>
          <p:cNvSpPr/>
          <p:nvPr/>
        </p:nvSpPr>
        <p:spPr>
          <a:xfrm>
            <a:off x="7536001" y="2535595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00D2AA-E799-4A5F-AA9A-E974F92BA5F8}"/>
              </a:ext>
            </a:extLst>
          </p:cNvPr>
          <p:cNvSpPr/>
          <p:nvPr/>
        </p:nvSpPr>
        <p:spPr>
          <a:xfrm>
            <a:off x="4734189" y="5222112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2EA43D9-CC82-4BF1-AE96-A0E36546D8D4}"/>
              </a:ext>
            </a:extLst>
          </p:cNvPr>
          <p:cNvSpPr/>
          <p:nvPr/>
        </p:nvSpPr>
        <p:spPr>
          <a:xfrm>
            <a:off x="8957528" y="4982351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BDAE6ED-029D-4D86-8D7A-4C9CDE507C5A}"/>
              </a:ext>
            </a:extLst>
          </p:cNvPr>
          <p:cNvSpPr/>
          <p:nvPr/>
        </p:nvSpPr>
        <p:spPr>
          <a:xfrm>
            <a:off x="1601805" y="2548927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C49E835-62A5-4D57-A2E2-3EE1F7784E3E}"/>
              </a:ext>
            </a:extLst>
          </p:cNvPr>
          <p:cNvSpPr/>
          <p:nvPr/>
        </p:nvSpPr>
        <p:spPr>
          <a:xfrm>
            <a:off x="5433563" y="2837860"/>
            <a:ext cx="1087247" cy="1045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2FA36BE-FD79-4E12-838A-4C830D9C9324}"/>
              </a:ext>
            </a:extLst>
          </p:cNvPr>
          <p:cNvGrpSpPr/>
          <p:nvPr/>
        </p:nvGrpSpPr>
        <p:grpSpPr>
          <a:xfrm>
            <a:off x="468333" y="2624113"/>
            <a:ext cx="11224340" cy="3236831"/>
            <a:chOff x="573479" y="1992169"/>
            <a:chExt cx="11224340" cy="2873662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854724F1-C727-4FF1-99A4-D185E2C56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88"/>
            <a:stretch/>
          </p:blipFill>
          <p:spPr bwMode="auto">
            <a:xfrm>
              <a:off x="1820104" y="2105669"/>
              <a:ext cx="2311670" cy="50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94F9CF6B-4276-4436-8DAB-FD2CBAAE4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4282" y="2979119"/>
              <a:ext cx="2503537" cy="49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A8F476E0-AC81-461F-B8C1-545632AE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79" y="2964171"/>
              <a:ext cx="2844190" cy="803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96648E92-E5E8-4D75-965A-26ADD42D1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657" y="3468501"/>
              <a:ext cx="2253367" cy="67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>
              <a:extLst>
                <a:ext uri="{FF2B5EF4-FFF2-40B4-BE49-F238E27FC236}">
                  <a16:creationId xmlns:a16="http://schemas.microsoft.com/office/drawing/2014/main" id="{8C7A4E2C-4ED3-4D11-AC1C-F8C1E613B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986" y="3239132"/>
              <a:ext cx="1490406" cy="817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CBB38843-F4C6-4639-9C55-2B27835FD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144" y="4125221"/>
              <a:ext cx="2606203" cy="607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179337BE-7173-47B0-9B77-5AFF4A234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171" y="1992169"/>
              <a:ext cx="1713706" cy="66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8">
              <a:extLst>
                <a:ext uri="{FF2B5EF4-FFF2-40B4-BE49-F238E27FC236}">
                  <a16:creationId xmlns:a16="http://schemas.microsoft.com/office/drawing/2014/main" id="{83640B82-D2FA-4730-A1CE-0A70A6849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563" y="2209320"/>
              <a:ext cx="902262" cy="836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0">
              <a:extLst>
                <a:ext uri="{FF2B5EF4-FFF2-40B4-BE49-F238E27FC236}">
                  <a16:creationId xmlns:a16="http://schemas.microsoft.com/office/drawing/2014/main" id="{6D9F1A8C-C104-4DC8-B696-4BE1D1AE5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302" y="4082628"/>
              <a:ext cx="1633637" cy="75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6C8D3869-2F48-4FBC-8B4B-42170B1BF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964" y="4574645"/>
              <a:ext cx="1950743" cy="29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357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F0B2191-62D8-D3B9-87A8-C98E84A12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gradFill>
            <a:gsLst>
              <a:gs pos="0">
                <a:schemeClr val="bg1">
                  <a:alpha val="94000"/>
                </a:schemeClr>
              </a:gs>
              <a:gs pos="74000">
                <a:srgbClr val="FFFFFF">
                  <a:alpha val="32000"/>
                </a:srgbClr>
              </a:gs>
              <a:gs pos="82000">
                <a:srgbClr val="FFFFFF"/>
              </a:gs>
              <a:gs pos="100000">
                <a:srgbClr val="FFFFFF"/>
              </a:gs>
            </a:gsLst>
            <a:lin ang="5400000" scaled="1"/>
          </a:gradFill>
          <a:effectLst/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4EADC5A-E5DD-495A-A948-83AFFC44E103}"/>
              </a:ext>
            </a:extLst>
          </p:cNvPr>
          <p:cNvSpPr/>
          <p:nvPr/>
        </p:nvSpPr>
        <p:spPr>
          <a:xfrm>
            <a:off x="-67744" y="0"/>
            <a:ext cx="1223787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9000">
                <a:schemeClr val="bg1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30200" y="365125"/>
            <a:ext cx="449918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dirty="0">
                <a:latin typeface="+mj-lt"/>
              </a:rPr>
              <a:t>Die TU Darmstadt</a:t>
            </a: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282786" y="2434201"/>
            <a:ext cx="545321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lnSpc>
                <a:spcPct val="90000"/>
              </a:lnSpc>
              <a:spcAft>
                <a:spcPts val="1200"/>
              </a:spcAft>
              <a:buNone/>
              <a:tabLst>
                <a:tab pos="712770" algn="l"/>
              </a:tabLst>
            </a:pPr>
            <a:r>
              <a:rPr lang="en-US" sz="2000" b="1" dirty="0"/>
              <a:t>Eine der </a:t>
            </a:r>
            <a:r>
              <a:rPr lang="en-US" sz="2000" b="1" dirty="0" err="1"/>
              <a:t>führenden</a:t>
            </a:r>
            <a:r>
              <a:rPr lang="en-US" sz="2000" b="1" dirty="0"/>
              <a:t> </a:t>
            </a:r>
            <a:r>
              <a:rPr lang="en-US" sz="2000" b="1" dirty="0" err="1"/>
              <a:t>Technischen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 err="1"/>
              <a:t>Universitäten</a:t>
            </a:r>
            <a:r>
              <a:rPr lang="en-US" sz="2000" b="1" dirty="0"/>
              <a:t> in Deutschland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 err="1"/>
              <a:t>erste</a:t>
            </a:r>
            <a:r>
              <a:rPr lang="en-US" b="1" dirty="0"/>
              <a:t> </a:t>
            </a:r>
            <a:r>
              <a:rPr lang="en-US" b="1" dirty="0" err="1"/>
              <a:t>autonome</a:t>
            </a:r>
            <a:r>
              <a:rPr lang="en-US" b="1" dirty="0"/>
              <a:t> Universität </a:t>
            </a:r>
            <a:r>
              <a:rPr lang="en-US" b="1" dirty="0" err="1"/>
              <a:t>Deutschlands</a:t>
            </a:r>
            <a:endParaRPr lang="en-US" b="1" dirty="0"/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 err="1"/>
              <a:t>rund</a:t>
            </a:r>
            <a:r>
              <a:rPr lang="en-US" b="1" dirty="0"/>
              <a:t> 26.000 </a:t>
            </a:r>
            <a:r>
              <a:rPr lang="en-US" b="1" dirty="0" err="1"/>
              <a:t>Studierende</a:t>
            </a:r>
            <a:endParaRPr lang="en-US" b="1" dirty="0"/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 err="1"/>
              <a:t>eine</a:t>
            </a:r>
            <a:r>
              <a:rPr lang="en-US" b="1" dirty="0"/>
              <a:t> der </a:t>
            </a:r>
            <a:r>
              <a:rPr lang="en-US" b="1" dirty="0" err="1"/>
              <a:t>Universitäten</a:t>
            </a:r>
            <a:r>
              <a:rPr lang="en-US" b="1" dirty="0"/>
              <a:t> </a:t>
            </a:r>
            <a:r>
              <a:rPr lang="en-US" b="1" dirty="0" err="1"/>
              <a:t>mit</a:t>
            </a:r>
            <a:r>
              <a:rPr lang="en-US" b="1" dirty="0"/>
              <a:t> dem </a:t>
            </a:r>
            <a:r>
              <a:rPr lang="en-US" b="1" dirty="0" err="1"/>
              <a:t>höchsten</a:t>
            </a:r>
            <a:r>
              <a:rPr lang="en-US" b="1" dirty="0"/>
              <a:t> </a:t>
            </a:r>
            <a:r>
              <a:rPr lang="en-US" b="1" dirty="0" err="1"/>
              <a:t>Anteil</a:t>
            </a:r>
            <a:r>
              <a:rPr lang="en-US" b="1" dirty="0"/>
              <a:t> </a:t>
            </a:r>
            <a:r>
              <a:rPr lang="en-US" b="1" dirty="0" err="1"/>
              <a:t>internationaler</a:t>
            </a:r>
            <a:r>
              <a:rPr lang="en-US" b="1" dirty="0"/>
              <a:t> </a:t>
            </a:r>
            <a:r>
              <a:rPr lang="en-US" b="1" dirty="0" err="1"/>
              <a:t>Studierender</a:t>
            </a:r>
            <a:r>
              <a:rPr lang="en-US" b="1" dirty="0"/>
              <a:t> in Deutschland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 err="1"/>
              <a:t>interdisziplinär</a:t>
            </a:r>
            <a:r>
              <a:rPr lang="en-US" b="1" dirty="0"/>
              <a:t> in </a:t>
            </a:r>
            <a:r>
              <a:rPr lang="en-US" b="1" dirty="0" err="1"/>
              <a:t>Lehre</a:t>
            </a:r>
            <a:r>
              <a:rPr lang="en-US" b="1" dirty="0"/>
              <a:t> und </a:t>
            </a:r>
            <a:r>
              <a:rPr lang="en-US" b="1" dirty="0" err="1"/>
              <a:t>Forschung</a:t>
            </a:r>
            <a:endParaRPr lang="en-US" b="1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B669BEC9-01CA-839D-68BF-8B4320D3CBC6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F59B552C-18D4-84DD-7AF9-2E0518DDB1E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0255DED-E3EA-E8D7-B4F6-F37D038C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80591C15-1560-2D54-7D4E-3918EB1D37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C79A616-8A82-81FC-ACDB-B9D04561A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C5008F9-5E1A-A62C-8A3C-C3EF75C0CC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EF1FADE7-9540-1C89-0993-E490E5223D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B1F30FF-1A91-E060-28BD-5D86924095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8FFDCFB-4C81-5204-4281-0753758E4B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1BA0861-C396-808F-1687-872E992A8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EE13896D-2130-B88B-7597-1B90889CDA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E937B40E-2FF1-B524-977E-095CEE7DD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B42E9D2-4779-7447-7DE4-0D2BFBEE059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109FA08D-7CA2-9925-E05B-84A80C605FD5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1F71252-D9F3-4C90-E2EB-F6B00213396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Datumsplatzhalter 6">
            <a:extLst>
              <a:ext uri="{FF2B5EF4-FFF2-40B4-BE49-F238E27FC236}">
                <a16:creationId xmlns:a16="http://schemas.microsoft.com/office/drawing/2014/main" id="{CC5CAFF8-20C0-44B6-B1A5-D7D83B78EEB3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5" name="Foliennummernplatzhalter 8">
            <a:extLst>
              <a:ext uri="{FF2B5EF4-FFF2-40B4-BE49-F238E27FC236}">
                <a16:creationId xmlns:a16="http://schemas.microsoft.com/office/drawing/2014/main" id="{7DBF1139-DAD5-423F-AB6E-80D78B46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2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Unsere Vergangenheit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A2906DD-1F92-419B-A85D-65ED23870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363" y="5949000"/>
            <a:ext cx="11520487" cy="360000"/>
          </a:xfrm>
        </p:spPr>
        <p:txBody>
          <a:bodyPr/>
          <a:lstStyle/>
          <a:p>
            <a:pPr defTabSz="540000">
              <a:spcBef>
                <a:spcPts val="600"/>
              </a:spcBef>
            </a:pPr>
            <a:r>
              <a:rPr lang="de-DE" b="1" dirty="0"/>
              <a:t>1882	</a:t>
            </a:r>
            <a:r>
              <a:rPr lang="de-DE" dirty="0"/>
              <a:t>Prof. Dr. Dr.-Ing. E.h. Erasmus Kittler (1852-1929) etabliert an der TH Darmstadt den weltweit ersten Lehrstuhl für Elektrotechnik</a:t>
            </a:r>
          </a:p>
        </p:txBody>
      </p: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CE95D19C-D75C-4C9C-97FC-47F76B42F6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22" y="2153590"/>
            <a:ext cx="11520487" cy="3615410"/>
          </a:xfrm>
        </p:spPr>
      </p:pic>
    </p:spTree>
    <p:extLst>
      <p:ext uri="{BB962C8B-B14F-4D97-AF65-F5344CB8AC3E}">
        <p14:creationId xmlns:p14="http://schemas.microsoft.com/office/powerpoint/2010/main" val="329541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696000" cy="1080000"/>
          </a:xfrm>
        </p:spPr>
        <p:txBody>
          <a:bodyPr>
            <a:noAutofit/>
          </a:bodyPr>
          <a:lstStyle/>
          <a:p>
            <a:r>
              <a:rPr lang="de-DE" dirty="0"/>
              <a:t>Inmitten der Metropolregion Rhein-Main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20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553962B-8AA5-4DFE-94D7-F245D8DC6FBF}"/>
              </a:ext>
            </a:extLst>
          </p:cNvPr>
          <p:cNvGrpSpPr/>
          <p:nvPr/>
        </p:nvGrpSpPr>
        <p:grpSpPr>
          <a:xfrm>
            <a:off x="-14983" y="2345097"/>
            <a:ext cx="12205801" cy="3963627"/>
            <a:chOff x="-14983" y="2345097"/>
            <a:chExt cx="12205801" cy="396362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2AE6211-C1F7-41E0-AA88-F1FB22807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4356" y="2345098"/>
              <a:ext cx="9006462" cy="3963626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2585EFB-7B51-434C-BC9E-3C24A7FA0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983" y="2345097"/>
              <a:ext cx="3721318" cy="396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23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>
            <a:extLst>
              <a:ext uri="{FF2B5EF4-FFF2-40B4-BE49-F238E27FC236}">
                <a16:creationId xmlns:a16="http://schemas.microsoft.com/office/drawing/2014/main" id="{A4BA1349-E17F-4689-8E67-1316347EFC40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0147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Weitere Informationen über uns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AA56CAA-C4B4-491A-BD70-66BC2DA96803}"/>
              </a:ext>
            </a:extLst>
          </p:cNvPr>
          <p:cNvGrpSpPr/>
          <p:nvPr/>
        </p:nvGrpSpPr>
        <p:grpSpPr>
          <a:xfrm>
            <a:off x="2856000" y="2889000"/>
            <a:ext cx="2157097" cy="3204296"/>
            <a:chOff x="3553574" y="2889000"/>
            <a:chExt cx="2157097" cy="320429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3E296B1-80E8-4053-849D-4FACB98D731B}"/>
                </a:ext>
              </a:extLst>
            </p:cNvPr>
            <p:cNvSpPr/>
            <p:nvPr/>
          </p:nvSpPr>
          <p:spPr>
            <a:xfrm>
              <a:off x="3687495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D79B4C1-6309-4E95-8940-05023C50B6D2}"/>
                </a:ext>
              </a:extLst>
            </p:cNvPr>
            <p:cNvGrpSpPr/>
            <p:nvPr/>
          </p:nvGrpSpPr>
          <p:grpSpPr>
            <a:xfrm>
              <a:off x="3553574" y="3139544"/>
              <a:ext cx="2157097" cy="2953752"/>
              <a:chOff x="3867433" y="637801"/>
              <a:chExt cx="1872000" cy="2553605"/>
            </a:xfrm>
          </p:grpSpPr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D6106631-8875-4372-918D-96278CA7CB1E}"/>
                  </a:ext>
                </a:extLst>
              </p:cNvPr>
              <p:cNvGrpSpPr/>
              <p:nvPr/>
            </p:nvGrpSpPr>
            <p:grpSpPr>
              <a:xfrm>
                <a:off x="3867433" y="2261993"/>
                <a:ext cx="1872000" cy="929413"/>
                <a:chOff x="907106" y="5453871"/>
                <a:chExt cx="1872000" cy="929413"/>
              </a:xfrm>
            </p:grpSpPr>
            <p:sp>
              <p:nvSpPr>
                <p:cNvPr id="47" name="Auf der gleichen Seite des Rechtecks liegende Ecken abrunden 76">
                  <a:extLst>
                    <a:ext uri="{FF2B5EF4-FFF2-40B4-BE49-F238E27FC236}">
                      <a16:creationId xmlns:a16="http://schemas.microsoft.com/office/drawing/2014/main" id="{497E4725-1531-428E-8DF8-ADE967AF709F}"/>
                    </a:ext>
                  </a:extLst>
                </p:cNvPr>
                <p:cNvSpPr/>
                <p:nvPr/>
              </p:nvSpPr>
              <p:spPr>
                <a:xfrm>
                  <a:off x="1013344" y="5457430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dirty="0"/>
                </a:p>
              </p:txBody>
            </p:sp>
            <p:grpSp>
              <p:nvGrpSpPr>
                <p:cNvPr id="48" name="Gruppieren 47">
                  <a:extLst>
                    <a:ext uri="{FF2B5EF4-FFF2-40B4-BE49-F238E27FC236}">
                      <a16:creationId xmlns:a16="http://schemas.microsoft.com/office/drawing/2014/main" id="{66737ED7-1BF1-45DB-AECE-4C29A4FFAFB6}"/>
                    </a:ext>
                  </a:extLst>
                </p:cNvPr>
                <p:cNvGrpSpPr/>
                <p:nvPr/>
              </p:nvGrpSpPr>
              <p:grpSpPr>
                <a:xfrm>
                  <a:off x="907106" y="5453871"/>
                  <a:ext cx="1872000" cy="929413"/>
                  <a:chOff x="907106" y="5453871"/>
                  <a:chExt cx="1872000" cy="929413"/>
                </a:xfrm>
              </p:grpSpPr>
              <p:sp>
                <p:nvSpPr>
                  <p:cNvPr id="49" name="Textfeld 78">
                    <a:extLst>
                      <a:ext uri="{FF2B5EF4-FFF2-40B4-BE49-F238E27FC236}">
                        <a16:creationId xmlns:a16="http://schemas.microsoft.com/office/drawing/2014/main" id="{71D8E2A5-5D3E-458E-967F-3F9FF3524C36}"/>
                      </a:ext>
                    </a:extLst>
                  </p:cNvPr>
                  <p:cNvSpPr txBox="1"/>
                  <p:nvPr/>
                </p:nvSpPr>
                <p:spPr>
                  <a:xfrm>
                    <a:off x="1019298" y="5453871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Instagram</a:t>
                    </a:r>
                  </a:p>
                </p:txBody>
              </p:sp>
              <p:grpSp>
                <p:nvGrpSpPr>
                  <p:cNvPr id="50" name="Gruppieren 49">
                    <a:extLst>
                      <a:ext uri="{FF2B5EF4-FFF2-40B4-BE49-F238E27FC236}">
                        <a16:creationId xmlns:a16="http://schemas.microsoft.com/office/drawing/2014/main" id="{7518FCF3-7549-4EBC-A333-CA5BAABE98F2}"/>
                      </a:ext>
                    </a:extLst>
                  </p:cNvPr>
                  <p:cNvGrpSpPr/>
                  <p:nvPr/>
                </p:nvGrpSpPr>
                <p:grpSpPr>
                  <a:xfrm>
                    <a:off x="907106" y="5976162"/>
                    <a:ext cx="1872000" cy="407122"/>
                    <a:chOff x="1178866" y="4919358"/>
                    <a:chExt cx="1872000" cy="407122"/>
                  </a:xfrm>
                </p:grpSpPr>
                <p:sp>
                  <p:nvSpPr>
                    <p:cNvPr id="51" name="Rechteck 50">
                      <a:extLst>
                        <a:ext uri="{FF2B5EF4-FFF2-40B4-BE49-F238E27FC236}">
                          <a16:creationId xmlns:a16="http://schemas.microsoft.com/office/drawing/2014/main" id="{FCC6B041-6FFB-43D5-98BD-FC7F4D0A9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4756" y="4919358"/>
                      <a:ext cx="1646348" cy="407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2" name="Textfeld 81">
                      <a:extLst>
                        <a:ext uri="{FF2B5EF4-FFF2-40B4-BE49-F238E27FC236}">
                          <a16:creationId xmlns:a16="http://schemas.microsoft.com/office/drawing/2014/main" id="{B19ECA70-089A-49F8-B9D0-FA1B2FD6A6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78866" y="494987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Kanal: 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etittudarmstadt</a:t>
                      </a:r>
                      <a:endParaRPr lang="de-DE" sz="11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B31026FF-A724-483B-B21B-3629A964D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610" y="637801"/>
                <a:ext cx="1259823" cy="1259823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7802102-912A-4C1A-8F8C-A0E4BC0B1677}"/>
              </a:ext>
            </a:extLst>
          </p:cNvPr>
          <p:cNvGrpSpPr/>
          <p:nvPr/>
        </p:nvGrpSpPr>
        <p:grpSpPr>
          <a:xfrm>
            <a:off x="5016000" y="2889000"/>
            <a:ext cx="2157097" cy="3190506"/>
            <a:chOff x="6405739" y="2889000"/>
            <a:chExt cx="2157097" cy="319050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B9E9B8-685A-4628-BFAA-D9186A05B4ED}"/>
                </a:ext>
              </a:extLst>
            </p:cNvPr>
            <p:cNvSpPr/>
            <p:nvPr/>
          </p:nvSpPr>
          <p:spPr>
            <a:xfrm>
              <a:off x="6539279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D8463BF-10B2-4452-9341-85B15780B533}"/>
                </a:ext>
              </a:extLst>
            </p:cNvPr>
            <p:cNvGrpSpPr/>
            <p:nvPr/>
          </p:nvGrpSpPr>
          <p:grpSpPr>
            <a:xfrm>
              <a:off x="6405739" y="3023034"/>
              <a:ext cx="2157097" cy="3056472"/>
              <a:chOff x="6342636" y="3732839"/>
              <a:chExt cx="1872000" cy="2642410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0A47F4D1-B58C-432F-B884-380CC57B54EB}"/>
                  </a:ext>
                </a:extLst>
              </p:cNvPr>
              <p:cNvGrpSpPr/>
              <p:nvPr/>
            </p:nvGrpSpPr>
            <p:grpSpPr>
              <a:xfrm>
                <a:off x="6342636" y="5442577"/>
                <a:ext cx="1872000" cy="932672"/>
                <a:chOff x="1141262" y="5440318"/>
                <a:chExt cx="1872000" cy="932672"/>
              </a:xfrm>
            </p:grpSpPr>
            <p:sp>
              <p:nvSpPr>
                <p:cNvPr id="39" name="Auf der gleichen Seite des Rechtecks liegende Ecken abrunden 86">
                  <a:extLst>
                    <a:ext uri="{FF2B5EF4-FFF2-40B4-BE49-F238E27FC236}">
                      <a16:creationId xmlns:a16="http://schemas.microsoft.com/office/drawing/2014/main" id="{CEEACF24-04FD-461D-8864-086FB24F3D16}"/>
                    </a:ext>
                  </a:extLst>
                </p:cNvPr>
                <p:cNvSpPr/>
                <p:nvPr/>
              </p:nvSpPr>
              <p:spPr>
                <a:xfrm>
                  <a:off x="1264688" y="545692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40" name="Gruppieren 39">
                  <a:extLst>
                    <a:ext uri="{FF2B5EF4-FFF2-40B4-BE49-F238E27FC236}">
                      <a16:creationId xmlns:a16="http://schemas.microsoft.com/office/drawing/2014/main" id="{A87E3A17-9DA3-49DB-A404-D971581B907F}"/>
                    </a:ext>
                  </a:extLst>
                </p:cNvPr>
                <p:cNvGrpSpPr/>
                <p:nvPr/>
              </p:nvGrpSpPr>
              <p:grpSpPr>
                <a:xfrm>
                  <a:off x="1141262" y="5440318"/>
                  <a:ext cx="1872000" cy="929577"/>
                  <a:chOff x="1141262" y="5440318"/>
                  <a:chExt cx="1872000" cy="929577"/>
                </a:xfrm>
              </p:grpSpPr>
              <p:sp>
                <p:nvSpPr>
                  <p:cNvPr id="41" name="Textfeld 88">
                    <a:extLst>
                      <a:ext uri="{FF2B5EF4-FFF2-40B4-BE49-F238E27FC236}">
                        <a16:creationId xmlns:a16="http://schemas.microsoft.com/office/drawing/2014/main" id="{CA9CD599-FC42-469D-83AF-EE9A33FD1C8D}"/>
                      </a:ext>
                    </a:extLst>
                  </p:cNvPr>
                  <p:cNvSpPr txBox="1"/>
                  <p:nvPr/>
                </p:nvSpPr>
                <p:spPr>
                  <a:xfrm>
                    <a:off x="1253454" y="5440318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 err="1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facebook</a:t>
                    </a:r>
                    <a:endPara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  <p:grpSp>
                <p:nvGrpSpPr>
                  <p:cNvPr id="42" name="Gruppieren 41">
                    <a:extLst>
                      <a:ext uri="{FF2B5EF4-FFF2-40B4-BE49-F238E27FC236}">
                        <a16:creationId xmlns:a16="http://schemas.microsoft.com/office/drawing/2014/main" id="{D465C710-D8A2-4715-9FCE-813041EDA827}"/>
                      </a:ext>
                    </a:extLst>
                  </p:cNvPr>
                  <p:cNvGrpSpPr/>
                  <p:nvPr/>
                </p:nvGrpSpPr>
                <p:grpSpPr>
                  <a:xfrm>
                    <a:off x="1141262" y="5962608"/>
                    <a:ext cx="1872000" cy="407287"/>
                    <a:chOff x="1413022" y="4905804"/>
                    <a:chExt cx="1872000" cy="407287"/>
                  </a:xfrm>
                </p:grpSpPr>
                <p:sp>
                  <p:nvSpPr>
                    <p:cNvPr id="43" name="Rechteck 42">
                      <a:extLst>
                        <a:ext uri="{FF2B5EF4-FFF2-40B4-BE49-F238E27FC236}">
                          <a16:creationId xmlns:a16="http://schemas.microsoft.com/office/drawing/2014/main" id="{AD14A3F8-6312-4C9F-910F-F2CBC547A0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636" y="4905804"/>
                      <a:ext cx="1640276" cy="4072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4" name="Textfeld 91">
                      <a:extLst>
                        <a:ext uri="{FF2B5EF4-FFF2-40B4-BE49-F238E27FC236}">
                          <a16:creationId xmlns:a16="http://schemas.microsoft.com/office/drawing/2014/main" id="{E5017D4C-FDDE-4480-8219-48A0092170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3022" y="4936318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fb.com/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etitdarmstadt</a:t>
                      </a:r>
                      <a:endParaRPr lang="de-DE" sz="14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360D634E-0270-4DBF-9D67-0CA4A0559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2062" y="3732839"/>
                <a:ext cx="1404000" cy="1404000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A86EA40-624F-49C3-9A3F-6B2A375F0FFE}"/>
              </a:ext>
            </a:extLst>
          </p:cNvPr>
          <p:cNvGrpSpPr/>
          <p:nvPr/>
        </p:nvGrpSpPr>
        <p:grpSpPr>
          <a:xfrm>
            <a:off x="696000" y="2889000"/>
            <a:ext cx="2157097" cy="3193317"/>
            <a:chOff x="1387536" y="3616963"/>
            <a:chExt cx="1872000" cy="276071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CB74EEEC-1912-42D3-B23A-521FBFF49E0D}"/>
                </a:ext>
              </a:extLst>
            </p:cNvPr>
            <p:cNvGrpSpPr/>
            <p:nvPr/>
          </p:nvGrpSpPr>
          <p:grpSpPr>
            <a:xfrm>
              <a:off x="1387536" y="3616963"/>
              <a:ext cx="1872000" cy="2760716"/>
              <a:chOff x="1387536" y="421198"/>
              <a:chExt cx="1872000" cy="2760716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7D914721-2A7C-4992-A5E1-0DA46C842520}"/>
                  </a:ext>
                </a:extLst>
              </p:cNvPr>
              <p:cNvSpPr/>
              <p:nvPr/>
            </p:nvSpPr>
            <p:spPr>
              <a:xfrm>
                <a:off x="1503638" y="421198"/>
                <a:ext cx="1656000" cy="1656000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D61B9F-0B5B-4422-AE72-BC5A453874A4}"/>
                  </a:ext>
                </a:extLst>
              </p:cNvPr>
              <p:cNvGrpSpPr/>
              <p:nvPr/>
            </p:nvGrpSpPr>
            <p:grpSpPr>
              <a:xfrm>
                <a:off x="1387536" y="2264628"/>
                <a:ext cx="1872000" cy="917286"/>
                <a:chOff x="739536" y="5458134"/>
                <a:chExt cx="1872000" cy="917286"/>
              </a:xfrm>
            </p:grpSpPr>
            <p:sp>
              <p:nvSpPr>
                <p:cNvPr id="23" name="Auf der gleichen Seite des Rechtecks liegende Ecken abrunden 66">
                  <a:extLst>
                    <a:ext uri="{FF2B5EF4-FFF2-40B4-BE49-F238E27FC236}">
                      <a16:creationId xmlns:a16="http://schemas.microsoft.com/office/drawing/2014/main" id="{C1BE60DD-2696-4C47-9E24-7F910BC7551F}"/>
                    </a:ext>
                  </a:extLst>
                </p:cNvPr>
                <p:cNvSpPr/>
                <p:nvPr/>
              </p:nvSpPr>
              <p:spPr>
                <a:xfrm>
                  <a:off x="851041" y="545935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24" name="Gruppieren 23">
                  <a:extLst>
                    <a:ext uri="{FF2B5EF4-FFF2-40B4-BE49-F238E27FC236}">
                      <a16:creationId xmlns:a16="http://schemas.microsoft.com/office/drawing/2014/main" id="{D09D887F-4274-4656-BEE1-F90C8E3A32F5}"/>
                    </a:ext>
                  </a:extLst>
                </p:cNvPr>
                <p:cNvGrpSpPr/>
                <p:nvPr/>
              </p:nvGrpSpPr>
              <p:grpSpPr>
                <a:xfrm>
                  <a:off x="739536" y="5458134"/>
                  <a:ext cx="1872000" cy="916992"/>
                  <a:chOff x="739536" y="5458134"/>
                  <a:chExt cx="1872000" cy="916992"/>
                </a:xfrm>
              </p:grpSpPr>
              <p:sp>
                <p:nvSpPr>
                  <p:cNvPr id="25" name="Textfeld 68">
                    <a:extLst>
                      <a:ext uri="{FF2B5EF4-FFF2-40B4-BE49-F238E27FC236}">
                        <a16:creationId xmlns:a16="http://schemas.microsoft.com/office/drawing/2014/main" id="{644216DE-EA93-4090-91EF-391C35CCA7B4}"/>
                      </a:ext>
                    </a:extLst>
                  </p:cNvPr>
                  <p:cNvSpPr txBox="1"/>
                  <p:nvPr/>
                </p:nvSpPr>
                <p:spPr>
                  <a:xfrm>
                    <a:off x="851728" y="5458134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Internet</a:t>
                    </a:r>
                  </a:p>
                </p:txBody>
              </p:sp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E0312E65-ED0D-4CB0-905F-CAC600FE1860}"/>
                      </a:ext>
                    </a:extLst>
                  </p:cNvPr>
                  <p:cNvGrpSpPr/>
                  <p:nvPr/>
                </p:nvGrpSpPr>
                <p:grpSpPr>
                  <a:xfrm>
                    <a:off x="739536" y="5973171"/>
                    <a:ext cx="1872000" cy="401955"/>
                    <a:chOff x="1011296" y="4916367"/>
                    <a:chExt cx="1872000" cy="401955"/>
                  </a:xfrm>
                </p:grpSpPr>
                <p:sp>
                  <p:nvSpPr>
                    <p:cNvPr id="27" name="Rechteck 26">
                      <a:extLst>
                        <a:ext uri="{FF2B5EF4-FFF2-40B4-BE49-F238E27FC236}">
                          <a16:creationId xmlns:a16="http://schemas.microsoft.com/office/drawing/2014/main" id="{236B9835-ACF6-41FD-BF2E-6A8D55BDD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752" y="4916367"/>
                      <a:ext cx="1656000" cy="40195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8" name="Textfeld 71">
                      <a:extLst>
                        <a:ext uri="{FF2B5EF4-FFF2-40B4-BE49-F238E27FC236}">
                          <a16:creationId xmlns:a16="http://schemas.microsoft.com/office/drawing/2014/main" id="{D5E13652-C44C-4736-A055-56542D0296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296" y="494688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www.etit.de</a:t>
                      </a:r>
                    </a:p>
                  </p:txBody>
                </p:sp>
              </p:grpSp>
            </p:grpSp>
          </p:grp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2E26751-0D53-4C4D-B3D3-95E59D0F8040}"/>
                </a:ext>
              </a:extLst>
            </p:cNvPr>
            <p:cNvSpPr/>
            <p:nvPr/>
          </p:nvSpPr>
          <p:spPr>
            <a:xfrm>
              <a:off x="1679921" y="3771468"/>
              <a:ext cx="1296000" cy="1296000"/>
            </a:xfrm>
            <a:prstGeom prst="ellipse">
              <a:avLst/>
            </a:prstGeom>
            <a:gradFill flip="none" rotWithShape="1">
              <a:gsLst>
                <a:gs pos="13000">
                  <a:schemeClr val="bg1">
                    <a:lumMod val="75000"/>
                  </a:schemeClr>
                </a:gs>
                <a:gs pos="74000">
                  <a:schemeClr val="bg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65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0D88D59-286D-4190-B041-DC7E7E29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7154" y="4093600"/>
              <a:ext cx="1131739" cy="680664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75411D9-E2B8-412B-BEF8-DCA4141C884E}"/>
              </a:ext>
            </a:extLst>
          </p:cNvPr>
          <p:cNvGrpSpPr/>
          <p:nvPr/>
        </p:nvGrpSpPr>
        <p:grpSpPr>
          <a:xfrm>
            <a:off x="7176000" y="2889000"/>
            <a:ext cx="2229123" cy="3204296"/>
            <a:chOff x="7176000" y="2889000"/>
            <a:chExt cx="2229123" cy="3204296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B1931E8-9284-4BA8-872C-18BDBB7FC14E}"/>
                </a:ext>
              </a:extLst>
            </p:cNvPr>
            <p:cNvGrpSpPr/>
            <p:nvPr/>
          </p:nvGrpSpPr>
          <p:grpSpPr>
            <a:xfrm>
              <a:off x="7176000" y="2889000"/>
              <a:ext cx="2229123" cy="3204296"/>
              <a:chOff x="9266877" y="2889000"/>
              <a:chExt cx="2229123" cy="3204296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045757BB-B339-45EE-A869-B6FAD1195AA9}"/>
                  </a:ext>
                </a:extLst>
              </p:cNvPr>
              <p:cNvSpPr/>
              <p:nvPr/>
            </p:nvSpPr>
            <p:spPr>
              <a:xfrm>
                <a:off x="9400128" y="2889000"/>
                <a:ext cx="1908201" cy="1915493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F5DDA985-3990-4233-B02F-7AB6896ED6DD}"/>
                  </a:ext>
                </a:extLst>
              </p:cNvPr>
              <p:cNvGrpSpPr/>
              <p:nvPr/>
            </p:nvGrpSpPr>
            <p:grpSpPr>
              <a:xfrm>
                <a:off x="9266877" y="3046354"/>
                <a:ext cx="2229123" cy="3046942"/>
                <a:chOff x="8825626" y="3753000"/>
                <a:chExt cx="1934506" cy="2634171"/>
              </a:xfrm>
            </p:grpSpPr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D93FD5B6-AA42-4D2D-A381-383C926DBF50}"/>
                    </a:ext>
                  </a:extLst>
                </p:cNvPr>
                <p:cNvGrpSpPr/>
                <p:nvPr/>
              </p:nvGrpSpPr>
              <p:grpSpPr>
                <a:xfrm>
                  <a:off x="8856879" y="5447259"/>
                  <a:ext cx="1872000" cy="939912"/>
                  <a:chOff x="1360552" y="5445000"/>
                  <a:chExt cx="1872000" cy="939912"/>
                </a:xfrm>
              </p:grpSpPr>
              <p:sp>
                <p:nvSpPr>
                  <p:cNvPr id="31" name="Auf der gleichen Seite des Rechtecks liegende Ecken abrunden 96">
                    <a:extLst>
                      <a:ext uri="{FF2B5EF4-FFF2-40B4-BE49-F238E27FC236}">
                        <a16:creationId xmlns:a16="http://schemas.microsoft.com/office/drawing/2014/main" id="{0D6F5733-1986-41F5-B8A9-BD09C719C72D}"/>
                      </a:ext>
                    </a:extLst>
                  </p:cNvPr>
                  <p:cNvSpPr/>
                  <p:nvPr/>
                </p:nvSpPr>
                <p:spPr>
                  <a:xfrm>
                    <a:off x="1441028" y="5456922"/>
                    <a:ext cx="1656000" cy="916069"/>
                  </a:xfrm>
                  <a:prstGeom prst="round2SameRect">
                    <a:avLst>
                      <a:gd name="adj1" fmla="val 3504"/>
                      <a:gd name="adj2" fmla="val 0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ffectLst>
                    <a:outerShdw blurRad="63500" sx="106000" sy="106000" algn="ctr" rotWithShape="0">
                      <a:schemeClr val="bg1">
                        <a:lumMod val="50000"/>
                        <a:alpha val="38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grpSp>
                <p:nvGrpSpPr>
                  <p:cNvPr id="32" name="Gruppieren 31">
                    <a:extLst>
                      <a:ext uri="{FF2B5EF4-FFF2-40B4-BE49-F238E27FC236}">
                        <a16:creationId xmlns:a16="http://schemas.microsoft.com/office/drawing/2014/main" id="{E9156424-5001-4B61-9218-E391BC9345A4}"/>
                      </a:ext>
                    </a:extLst>
                  </p:cNvPr>
                  <p:cNvGrpSpPr/>
                  <p:nvPr/>
                </p:nvGrpSpPr>
                <p:grpSpPr>
                  <a:xfrm>
                    <a:off x="1360552" y="5445000"/>
                    <a:ext cx="1872000" cy="939912"/>
                    <a:chOff x="1360552" y="5445000"/>
                    <a:chExt cx="1872000" cy="939912"/>
                  </a:xfrm>
                </p:grpSpPr>
                <p:grpSp>
                  <p:nvGrpSpPr>
                    <p:cNvPr id="33" name="Gruppieren 32">
                      <a:extLst>
                        <a:ext uri="{FF2B5EF4-FFF2-40B4-BE49-F238E27FC236}">
                          <a16:creationId xmlns:a16="http://schemas.microsoft.com/office/drawing/2014/main" id="{7B496F07-DF10-4B83-9ED0-41AFE6F3FC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552" y="5959587"/>
                      <a:ext cx="1872000" cy="425325"/>
                      <a:chOff x="1632312" y="4902783"/>
                      <a:chExt cx="1872000" cy="425325"/>
                    </a:xfrm>
                  </p:grpSpPr>
                  <p:sp>
                    <p:nvSpPr>
                      <p:cNvPr id="35" name="Rechteck 34">
                        <a:extLst>
                          <a:ext uri="{FF2B5EF4-FFF2-40B4-BE49-F238E27FC236}">
                            <a16:creationId xmlns:a16="http://schemas.microsoft.com/office/drawing/2014/main" id="{E66A4EEF-0C85-4A52-80FB-511827EA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16698" y="4902783"/>
                        <a:ext cx="1652090" cy="42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6" name="Textfeld 101">
                        <a:extLst>
                          <a:ext uri="{FF2B5EF4-FFF2-40B4-BE49-F238E27FC236}">
                            <a16:creationId xmlns:a16="http://schemas.microsoft.com/office/drawing/2014/main" id="{AF0F57CE-192F-44F9-9FEC-49438908F5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32312" y="4992170"/>
                        <a:ext cx="1872000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 sz="1100" b="1" kern="300" spc="-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endParaRPr>
                      </a:p>
                    </p:txBody>
                  </p:sp>
                </p:grpSp>
                <p:sp>
                  <p:nvSpPr>
                    <p:cNvPr id="34" name="Textfeld 15">
                      <a:extLst>
                        <a:ext uri="{FF2B5EF4-FFF2-40B4-BE49-F238E27FC236}">
                          <a16:creationId xmlns:a16="http://schemas.microsoft.com/office/drawing/2014/main" id="{4595D8CF-0402-452F-BD3B-DFD7149450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37118" y="5445000"/>
                      <a:ext cx="1656000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2600" kern="1400" spc="-1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YouTube</a:t>
                      </a:r>
                    </a:p>
                  </p:txBody>
                </p:sp>
              </p:grpSp>
            </p:grpSp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C5D0FF04-627F-475C-AD81-786DD5A4BB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5626" y="3753000"/>
                  <a:ext cx="1934506" cy="1368000"/>
                </a:xfrm>
                <a:prstGeom prst="rect">
                  <a:avLst/>
                </a:prstGeom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</p:pic>
          </p:grpSp>
        </p:grpSp>
        <p:sp>
          <p:nvSpPr>
            <p:cNvPr id="13" name="Textfeld 22">
              <a:extLst>
                <a:ext uri="{FF2B5EF4-FFF2-40B4-BE49-F238E27FC236}">
                  <a16:creationId xmlns:a16="http://schemas.microsoft.com/office/drawing/2014/main" id="{C47C8CD7-39CF-4D30-AB7B-1E840817889F}"/>
                </a:ext>
              </a:extLst>
            </p:cNvPr>
            <p:cNvSpPr txBox="1"/>
            <p:nvPr/>
          </p:nvSpPr>
          <p:spPr>
            <a:xfrm>
              <a:off x="7176000" y="5680083"/>
              <a:ext cx="2157097" cy="302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youtube.com/</a:t>
              </a:r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etitdarmstadt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7A4EAAB-BE65-4843-A3F7-FF0E50500827}"/>
              </a:ext>
            </a:extLst>
          </p:cNvPr>
          <p:cNvGrpSpPr/>
          <p:nvPr/>
        </p:nvGrpSpPr>
        <p:grpSpPr>
          <a:xfrm>
            <a:off x="9350703" y="2889000"/>
            <a:ext cx="2193115" cy="3204299"/>
            <a:chOff x="9350703" y="2889000"/>
            <a:chExt cx="2193115" cy="3204299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565047B9-7118-4E4D-8324-2599B3A9EADA}"/>
                </a:ext>
              </a:extLst>
            </p:cNvPr>
            <p:cNvSpPr/>
            <p:nvPr/>
          </p:nvSpPr>
          <p:spPr>
            <a:xfrm>
              <a:off x="9483954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14D0E71C-CF8A-4C98-93E6-B2AE4CF5A92A}"/>
                </a:ext>
              </a:extLst>
            </p:cNvPr>
            <p:cNvGrpSpPr/>
            <p:nvPr/>
          </p:nvGrpSpPr>
          <p:grpSpPr>
            <a:xfrm>
              <a:off x="9386721" y="5006104"/>
              <a:ext cx="2157097" cy="1087195"/>
              <a:chOff x="1360552" y="5445000"/>
              <a:chExt cx="1872000" cy="939912"/>
            </a:xfrm>
          </p:grpSpPr>
          <p:sp>
            <p:nvSpPr>
              <p:cNvPr id="64" name="Auf der gleichen Seite des Rechtecks liegende Ecken abrunden 96">
                <a:extLst>
                  <a:ext uri="{FF2B5EF4-FFF2-40B4-BE49-F238E27FC236}">
                    <a16:creationId xmlns:a16="http://schemas.microsoft.com/office/drawing/2014/main" id="{62876659-BC8C-4E9F-A63D-9722B9260A52}"/>
                  </a:ext>
                </a:extLst>
              </p:cNvPr>
              <p:cNvSpPr/>
              <p:nvPr/>
            </p:nvSpPr>
            <p:spPr>
              <a:xfrm>
                <a:off x="1441028" y="5456922"/>
                <a:ext cx="1656000" cy="916069"/>
              </a:xfrm>
              <a:prstGeom prst="round2SameRect">
                <a:avLst>
                  <a:gd name="adj1" fmla="val 3504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65" name="Gruppieren 64">
                <a:extLst>
                  <a:ext uri="{FF2B5EF4-FFF2-40B4-BE49-F238E27FC236}">
                    <a16:creationId xmlns:a16="http://schemas.microsoft.com/office/drawing/2014/main" id="{AC9166B4-7EFB-401D-8CD0-CD115114DC28}"/>
                  </a:ext>
                </a:extLst>
              </p:cNvPr>
              <p:cNvGrpSpPr/>
              <p:nvPr/>
            </p:nvGrpSpPr>
            <p:grpSpPr>
              <a:xfrm>
                <a:off x="1360552" y="5445000"/>
                <a:ext cx="1872000" cy="939912"/>
                <a:chOff x="1360552" y="5445000"/>
                <a:chExt cx="1872000" cy="939912"/>
              </a:xfrm>
            </p:grpSpPr>
            <p:grpSp>
              <p:nvGrpSpPr>
                <p:cNvPr id="66" name="Gruppieren 65">
                  <a:extLst>
                    <a:ext uri="{FF2B5EF4-FFF2-40B4-BE49-F238E27FC236}">
                      <a16:creationId xmlns:a16="http://schemas.microsoft.com/office/drawing/2014/main" id="{8D00DE4A-33A2-4CBA-ACD4-22CD3651F612}"/>
                    </a:ext>
                  </a:extLst>
                </p:cNvPr>
                <p:cNvGrpSpPr/>
                <p:nvPr/>
              </p:nvGrpSpPr>
              <p:grpSpPr>
                <a:xfrm>
                  <a:off x="1360552" y="5959587"/>
                  <a:ext cx="1872000" cy="425325"/>
                  <a:chOff x="1632312" y="4902783"/>
                  <a:chExt cx="1872000" cy="425325"/>
                </a:xfrm>
              </p:grpSpPr>
              <p:sp>
                <p:nvSpPr>
                  <p:cNvPr id="68" name="Rechteck 67">
                    <a:extLst>
                      <a:ext uri="{FF2B5EF4-FFF2-40B4-BE49-F238E27FC236}">
                        <a16:creationId xmlns:a16="http://schemas.microsoft.com/office/drawing/2014/main" id="{EA5833D9-7D42-47CC-B456-C7DC176A4D90}"/>
                      </a:ext>
                    </a:extLst>
                  </p:cNvPr>
                  <p:cNvSpPr/>
                  <p:nvPr/>
                </p:nvSpPr>
                <p:spPr>
                  <a:xfrm>
                    <a:off x="1716698" y="4902783"/>
                    <a:ext cx="1652090" cy="4253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69" name="Textfeld 101">
                    <a:extLst>
                      <a:ext uri="{FF2B5EF4-FFF2-40B4-BE49-F238E27FC236}">
                        <a16:creationId xmlns:a16="http://schemas.microsoft.com/office/drawing/2014/main" id="{9837364A-639E-44CD-8F24-6DA0809D6E43}"/>
                      </a:ext>
                    </a:extLst>
                  </p:cNvPr>
                  <p:cNvSpPr txBox="1"/>
                  <p:nvPr/>
                </p:nvSpPr>
                <p:spPr>
                  <a:xfrm>
                    <a:off x="1632312" y="4992170"/>
                    <a:ext cx="187200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100" b="1" kern="300" spc="-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</p:grpSp>
            <p:sp>
              <p:nvSpPr>
                <p:cNvPr id="67" name="Textfeld 15">
                  <a:extLst>
                    <a:ext uri="{FF2B5EF4-FFF2-40B4-BE49-F238E27FC236}">
                      <a16:creationId xmlns:a16="http://schemas.microsoft.com/office/drawing/2014/main" id="{993ACDB3-77BA-464D-B15B-4CB6AC17E882}"/>
                    </a:ext>
                  </a:extLst>
                </p:cNvPr>
                <p:cNvSpPr txBox="1"/>
                <p:nvPr/>
              </p:nvSpPr>
              <p:spPr>
                <a:xfrm>
                  <a:off x="1437118" y="5445000"/>
                  <a:ext cx="1656000" cy="425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rPr>
                    <a:t>Podcast</a:t>
                  </a:r>
                </a:p>
              </p:txBody>
            </p:sp>
          </p:grpSp>
        </p:grpSp>
        <p:sp>
          <p:nvSpPr>
            <p:cNvPr id="59" name="Textfeld 22">
              <a:extLst>
                <a:ext uri="{FF2B5EF4-FFF2-40B4-BE49-F238E27FC236}">
                  <a16:creationId xmlns:a16="http://schemas.microsoft.com/office/drawing/2014/main" id="{93B750AE-C01A-4C60-8554-CD54AE3D45EF}"/>
                </a:ext>
              </a:extLst>
            </p:cNvPr>
            <p:cNvSpPr txBox="1"/>
            <p:nvPr/>
          </p:nvSpPr>
          <p:spPr>
            <a:xfrm>
              <a:off x="9350703" y="5680083"/>
              <a:ext cx="21570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gleichstellung@etit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1B551972-37A0-40A6-A401-F27E84B41A23}"/>
                </a:ext>
              </a:extLst>
            </p:cNvPr>
            <p:cNvSpPr/>
            <p:nvPr/>
          </p:nvSpPr>
          <p:spPr>
            <a:xfrm>
              <a:off x="9682997" y="3114774"/>
              <a:ext cx="1440000" cy="14990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889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454C3A69-786E-47EA-9F2C-C44888A2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6826" y="3400816"/>
              <a:ext cx="964443" cy="964443"/>
            </a:xfrm>
            <a:prstGeom prst="rect">
              <a:avLst/>
            </a:prstGeom>
            <a:effectLst>
              <a:outerShdw sx="1000" sy="1000" algn="ctr" rotWithShape="0">
                <a:schemeClr val="bg1">
                  <a:lumMod val="5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558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/>
          <a:lstStyle/>
          <a:p>
            <a:r>
              <a:rPr lang="de-DE" dirty="0"/>
              <a:t>ERSTER!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6" name="Inhaltsplatzhalter 8">
            <a:extLst>
              <a:ext uri="{FF2B5EF4-FFF2-40B4-BE49-F238E27FC236}">
                <a16:creationId xmlns:a16="http://schemas.microsoft.com/office/drawing/2014/main" id="{851E2D5D-2A3F-4842-BDB5-390BA8BC8F8B}"/>
              </a:ext>
            </a:extLst>
          </p:cNvPr>
          <p:cNvSpPr txBox="1">
            <a:spLocks/>
          </p:cNvSpPr>
          <p:nvPr/>
        </p:nvSpPr>
        <p:spPr>
          <a:xfrm>
            <a:off x="360000" y="2709000"/>
            <a:ext cx="5736000" cy="18000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2400" b="1" dirty="0"/>
              <a:t>1882</a:t>
            </a:r>
            <a:r>
              <a:rPr lang="de-DE" sz="2400" dirty="0"/>
              <a:t>	Prof. Dr. Dr.-Ing. E.h. Erasmus Kittler (1852-1929) etabliert an der TH Darmstadt den weltweit ersten Lehrstuhl für Elektrotechnik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ADFBBA4-A270-4EF6-80DA-E9DBB187EA6B}"/>
              </a:ext>
            </a:extLst>
          </p:cNvPr>
          <p:cNvGrpSpPr/>
          <p:nvPr/>
        </p:nvGrpSpPr>
        <p:grpSpPr>
          <a:xfrm>
            <a:off x="6994128" y="1935432"/>
            <a:ext cx="5940000" cy="5940000"/>
            <a:chOff x="6994128" y="1935432"/>
            <a:chExt cx="5940000" cy="59400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C8883C80-1461-4A82-912E-5E058F37A93F}"/>
                </a:ext>
              </a:extLst>
            </p:cNvPr>
            <p:cNvGrpSpPr/>
            <p:nvPr/>
          </p:nvGrpSpPr>
          <p:grpSpPr>
            <a:xfrm>
              <a:off x="6994128" y="1935432"/>
              <a:ext cx="5940000" cy="5940000"/>
              <a:chOff x="6994128" y="1935432"/>
              <a:chExt cx="5940000" cy="5940000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274334C3-BFD2-401A-9625-9CC46AFA803C}"/>
                  </a:ext>
                </a:extLst>
              </p:cNvPr>
              <p:cNvSpPr/>
              <p:nvPr/>
            </p:nvSpPr>
            <p:spPr>
              <a:xfrm>
                <a:off x="6994128" y="1935432"/>
                <a:ext cx="5940000" cy="5940000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C3AE790A-C9E2-4B51-A105-9810BB961D57}"/>
                  </a:ext>
                </a:extLst>
              </p:cNvPr>
              <p:cNvGrpSpPr/>
              <p:nvPr/>
            </p:nvGrpSpPr>
            <p:grpSpPr>
              <a:xfrm>
                <a:off x="7286650" y="5589000"/>
                <a:ext cx="782897" cy="798031"/>
                <a:chOff x="7286650" y="5589000"/>
                <a:chExt cx="782897" cy="798031"/>
              </a:xfrm>
            </p:grpSpPr>
            <p:sp>
              <p:nvSpPr>
                <p:cNvPr id="22" name="Sehne 21">
                  <a:extLst>
                    <a:ext uri="{FF2B5EF4-FFF2-40B4-BE49-F238E27FC236}">
                      <a16:creationId xmlns:a16="http://schemas.microsoft.com/office/drawing/2014/main" id="{56E7D706-AE6F-4DF2-85AD-18E4B5A437EA}"/>
                    </a:ext>
                  </a:extLst>
                </p:cNvPr>
                <p:cNvSpPr/>
                <p:nvPr/>
              </p:nvSpPr>
              <p:spPr>
                <a:xfrm rot="3517776">
                  <a:off x="7454639" y="5772123"/>
                  <a:ext cx="446919" cy="782897"/>
                </a:xfrm>
                <a:prstGeom prst="chord">
                  <a:avLst/>
                </a:prstGeom>
                <a:solidFill>
                  <a:srgbClr val="6E695E">
                    <a:alpha val="90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" name="Sehne 22">
                  <a:extLst>
                    <a:ext uri="{FF2B5EF4-FFF2-40B4-BE49-F238E27FC236}">
                      <a16:creationId xmlns:a16="http://schemas.microsoft.com/office/drawing/2014/main" id="{90EAE331-041F-47CF-8CDE-DFDA91E7ECEA}"/>
                    </a:ext>
                  </a:extLst>
                </p:cNvPr>
                <p:cNvSpPr/>
                <p:nvPr/>
              </p:nvSpPr>
              <p:spPr>
                <a:xfrm>
                  <a:off x="7559751" y="5589000"/>
                  <a:ext cx="359999" cy="602024"/>
                </a:xfrm>
                <a:prstGeom prst="chord">
                  <a:avLst/>
                </a:prstGeom>
                <a:solidFill>
                  <a:srgbClr val="6E695E">
                    <a:alpha val="99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26" name="Sehne 25">
              <a:extLst>
                <a:ext uri="{FF2B5EF4-FFF2-40B4-BE49-F238E27FC236}">
                  <a16:creationId xmlns:a16="http://schemas.microsoft.com/office/drawing/2014/main" id="{297F96C3-3D25-4C83-9C9B-014F3C594D5C}"/>
                </a:ext>
              </a:extLst>
            </p:cNvPr>
            <p:cNvSpPr/>
            <p:nvPr/>
          </p:nvSpPr>
          <p:spPr>
            <a:xfrm>
              <a:off x="7693103" y="5527749"/>
              <a:ext cx="359999" cy="602024"/>
            </a:xfrm>
            <a:prstGeom prst="chord">
              <a:avLst/>
            </a:prstGeom>
            <a:solidFill>
              <a:srgbClr val="6E695E"/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8316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B61517F-6D0A-4320-9B8B-9A7C9DB67180}"/>
              </a:ext>
            </a:extLst>
          </p:cNvPr>
          <p:cNvSpPr/>
          <p:nvPr/>
        </p:nvSpPr>
        <p:spPr>
          <a:xfrm>
            <a:off x="0" y="2349000"/>
            <a:ext cx="6251640" cy="3960000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Viele Erste Lehrstühle</a:t>
            </a:r>
            <a:br>
              <a:rPr lang="de-DE" dirty="0"/>
            </a:br>
            <a:r>
              <a:rPr lang="de-DE" dirty="0"/>
              <a:t>in Deutschland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973DF8-AB1B-42B2-B108-C07095028099}"/>
              </a:ext>
            </a:extLst>
          </p:cNvPr>
          <p:cNvSpPr/>
          <p:nvPr/>
        </p:nvSpPr>
        <p:spPr>
          <a:xfrm>
            <a:off x="7306624" y="5589000"/>
            <a:ext cx="589375" cy="743750"/>
          </a:xfrm>
          <a:prstGeom prst="ellipse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8">
            <a:extLst>
              <a:ext uri="{FF2B5EF4-FFF2-40B4-BE49-F238E27FC236}">
                <a16:creationId xmlns:a16="http://schemas.microsoft.com/office/drawing/2014/main" id="{6A8B9E44-C297-42CD-9632-96FC8C568E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2233586"/>
            <a:ext cx="5580000" cy="424641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1894	Nachrichtentechnik</a:t>
            </a:r>
          </a:p>
          <a:p>
            <a:pPr marL="0" indent="0">
              <a:buNone/>
            </a:pPr>
            <a:r>
              <a:rPr lang="de-DE" dirty="0"/>
              <a:t>1914	Hochspannungstechnik</a:t>
            </a:r>
          </a:p>
          <a:p>
            <a:pPr marL="0" indent="0">
              <a:buNone/>
            </a:pPr>
            <a:r>
              <a:rPr lang="de-DE" dirty="0"/>
              <a:t>1954	Regelungstechnik</a:t>
            </a:r>
          </a:p>
          <a:p>
            <a:pPr marL="457200" indent="-457200">
              <a:buAutoNum type="arabicPlain" startAt="1963"/>
            </a:pPr>
            <a:r>
              <a:rPr lang="de-DE" dirty="0"/>
              <a:t>    Elektromechanische Konstruktionen</a:t>
            </a:r>
          </a:p>
          <a:p>
            <a:pPr marL="0" indent="0">
              <a:buNone/>
            </a:pPr>
            <a:r>
              <a:rPr lang="de-DE" dirty="0"/>
              <a:t>1963	Stromrichtertechnik</a:t>
            </a:r>
          </a:p>
          <a:p>
            <a:pPr marL="0" indent="0">
              <a:buNone/>
            </a:pPr>
            <a:r>
              <a:rPr lang="de-DE" dirty="0"/>
              <a:t>1996	Regenerative Energien</a:t>
            </a:r>
          </a:p>
          <a:p>
            <a:pPr marL="0" indent="0">
              <a:buNone/>
            </a:pPr>
            <a:r>
              <a:rPr lang="de-DE" dirty="0"/>
              <a:t>2013	Bioinspirierte Kommunikationssysteme</a:t>
            </a:r>
          </a:p>
          <a:p>
            <a:pPr marL="0" indent="0">
              <a:buNone/>
            </a:pPr>
            <a:r>
              <a:rPr lang="de-DE" dirty="0"/>
              <a:t>2022	Hardware für KI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368F4C-4344-44C9-949D-85AD2621C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856" y="2349000"/>
            <a:ext cx="600914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9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556F7C6-E826-499D-B4BF-9E21DD23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Innovation ist unsere Tradition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D9B513-C748-4CA3-8EC4-7A963CC1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521534-DF63-4801-9483-1DC31ABB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1842CEF-0EB9-4076-9342-262F611170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8905" y="2396753"/>
            <a:ext cx="5580000" cy="4110842"/>
          </a:xfrm>
        </p:spPr>
        <p:txBody>
          <a:bodyPr/>
          <a:lstStyle/>
          <a:p>
            <a:endParaRPr lang="de-DE" dirty="0"/>
          </a:p>
          <a:p>
            <a:r>
              <a:rPr lang="de-DE" sz="2800" dirty="0"/>
              <a:t>Moderne Drehstrommotoren</a:t>
            </a:r>
          </a:p>
          <a:p>
            <a:r>
              <a:rPr lang="de-DE" sz="2800" dirty="0"/>
              <a:t>Funkuhren</a:t>
            </a:r>
          </a:p>
          <a:p>
            <a:r>
              <a:rPr lang="de-DE" sz="2800" dirty="0"/>
              <a:t>Silizium-Mikrophon</a:t>
            </a:r>
          </a:p>
          <a:p>
            <a:r>
              <a:rPr lang="de-DE" sz="2800" dirty="0"/>
              <a:t>Darmstädter Solarhäuser</a:t>
            </a:r>
          </a:p>
          <a:p>
            <a:r>
              <a:rPr lang="de-DE" sz="2800" dirty="0"/>
              <a:t>...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25CF7B7-1DDE-4F5B-886D-2CC4211A9CA6}"/>
              </a:ext>
            </a:extLst>
          </p:cNvPr>
          <p:cNvGrpSpPr/>
          <p:nvPr/>
        </p:nvGrpSpPr>
        <p:grpSpPr>
          <a:xfrm>
            <a:off x="-44" y="2073041"/>
            <a:ext cx="6070690" cy="4151915"/>
            <a:chOff x="-9325" y="1914607"/>
            <a:chExt cx="6248569" cy="42427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B7DF8D4-5DEB-4503-BDEC-BC384A3AB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81" y="1914609"/>
              <a:ext cx="3124263" cy="221870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94AC386-A6C9-461B-AE6B-9CBB1F756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1914607"/>
              <a:ext cx="3124306" cy="221870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91EA633-2124-44E1-BF3B-C37C25D1D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4035980"/>
              <a:ext cx="3150407" cy="2121373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9388913-9DF7-446D-90D2-BE399DCAC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36" y="4035981"/>
              <a:ext cx="3124263" cy="2121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73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E584D3DA-49EF-4A51-BB43-30A5B7D4A970}"/>
              </a:ext>
            </a:extLst>
          </p:cNvPr>
          <p:cNvSpPr/>
          <p:nvPr/>
        </p:nvSpPr>
        <p:spPr>
          <a:xfrm>
            <a:off x="-3447" y="2339429"/>
            <a:ext cx="6000531" cy="3490078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580000" cy="450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34 (+1)	</a:t>
            </a:r>
            <a:r>
              <a:rPr lang="de-DE" sz="1600" b="1" dirty="0"/>
              <a:t>Professor:innen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250	</a:t>
            </a:r>
            <a:r>
              <a:rPr lang="de-DE" sz="1600" b="1" dirty="0"/>
              <a:t>Wissenschaftliche Mitarbeiter:innen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100	</a:t>
            </a:r>
            <a:r>
              <a:rPr lang="de-DE" sz="1600" b="1" dirty="0"/>
              <a:t>Administrative und technische 	Mitarbeiter:innen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2.000	</a:t>
            </a:r>
            <a:r>
              <a:rPr lang="de-DE" sz="1600" b="1" dirty="0"/>
              <a:t>Studierende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(+2)	</a:t>
            </a:r>
            <a:r>
              <a:rPr lang="de-DE" sz="1600" b="1" dirty="0"/>
              <a:t>Bachelor-Studiengänge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(+3)	</a:t>
            </a:r>
            <a:r>
              <a:rPr lang="de-DE" sz="1600" b="1" dirty="0"/>
              <a:t>Master-Studiengänge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816000" cy="108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100" dirty="0"/>
          </a:p>
          <a:p>
            <a:r>
              <a:rPr lang="de-DE" sz="4100" dirty="0"/>
              <a:t>Zahlen</a:t>
            </a:r>
            <a:r>
              <a:rPr lang="de-DE" sz="4400" dirty="0"/>
              <a:t> und Fakten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3ED1A1EB-1625-485D-BE96-3E62275DA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084" y="2339428"/>
            <a:ext cx="6197220" cy="3490079"/>
          </a:xfrm>
          <a:prstGeom prst="rect">
            <a:avLst/>
          </a:prstGeom>
        </p:spPr>
      </p:pic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8C42D93C-5E1D-4D37-BBC8-3ACCC406913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00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Unsere Fachgebiete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5E3040-6F3A-4507-AC8F-C09B79567230}"/>
              </a:ext>
            </a:extLst>
          </p:cNvPr>
          <p:cNvGrpSpPr/>
          <p:nvPr/>
        </p:nvGrpSpPr>
        <p:grpSpPr>
          <a:xfrm>
            <a:off x="696000" y="1894824"/>
            <a:ext cx="10776000" cy="4585174"/>
            <a:chOff x="507499" y="982670"/>
            <a:chExt cx="11177002" cy="489266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8CC4759-A404-462C-ABC9-CBE37D471516}"/>
                </a:ext>
              </a:extLst>
            </p:cNvPr>
            <p:cNvGrpSpPr/>
            <p:nvPr/>
          </p:nvGrpSpPr>
          <p:grpSpPr>
            <a:xfrm>
              <a:off x="3737395" y="2071050"/>
              <a:ext cx="6275591" cy="876400"/>
              <a:chOff x="1336914" y="2534936"/>
              <a:chExt cx="6275591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D5EC937A-0146-4993-A83C-F54BECDB37BC}"/>
                  </a:ext>
                </a:extLst>
              </p:cNvPr>
              <p:cNvGrpSpPr/>
              <p:nvPr/>
            </p:nvGrpSpPr>
            <p:grpSpPr>
              <a:xfrm>
                <a:off x="2948349" y="2543085"/>
                <a:ext cx="4664156" cy="868251"/>
                <a:chOff x="2948349" y="2543085"/>
                <a:chExt cx="4664156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1162FE37-791C-481E-933B-B84C40314F28}"/>
                    </a:ext>
                  </a:extLst>
                </p:cNvPr>
                <p:cNvSpPr/>
                <p:nvPr/>
              </p:nvSpPr>
              <p:spPr>
                <a:xfrm>
                  <a:off x="2948349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Jutta Hanson</a:t>
                  </a: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BE518519-2158-4D6B-88B1-CD3CCA75F836}"/>
                    </a:ext>
                  </a:extLst>
                </p:cNvPr>
                <p:cNvGrpSpPr/>
                <p:nvPr/>
              </p:nvGrpSpPr>
              <p:grpSpPr>
                <a:xfrm>
                  <a:off x="4550192" y="2543085"/>
                  <a:ext cx="3062313" cy="868251"/>
                  <a:chOff x="4550192" y="2543085"/>
                  <a:chExt cx="3062313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DB5F9727-2B1F-4FF9-8424-FFA597FD130B}"/>
                      </a:ext>
                    </a:extLst>
                  </p:cNvPr>
                  <p:cNvSpPr/>
                  <p:nvPr/>
                </p:nvSpPr>
                <p:spPr>
                  <a:xfrm>
                    <a:off x="4550192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Christian Hochberger</a:t>
                    </a: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024C8BEB-01A7-43CE-8ADD-6C8F0D36E64A}"/>
                      </a:ext>
                    </a:extLst>
                  </p:cNvPr>
                  <p:cNvSpPr/>
                  <p:nvPr/>
                </p:nvSpPr>
                <p:spPr>
                  <a:xfrm>
                    <a:off x="6165419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Klaus Hofmann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2529212D-2E67-49DB-941B-2F459DC39D8B}"/>
                  </a:ext>
                </a:extLst>
              </p:cNvPr>
              <p:cNvSpPr/>
              <p:nvPr/>
            </p:nvSpPr>
            <p:spPr>
              <a:xfrm>
                <a:off x="1336914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Gerd Griepentrog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F2932214-1375-4A1A-A08B-6C62C8BE2291}"/>
                </a:ext>
              </a:extLst>
            </p:cNvPr>
            <p:cNvSpPr/>
            <p:nvPr/>
          </p:nvSpPr>
          <p:spPr>
            <a:xfrm>
              <a:off x="2083656" y="205823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Christian Graeff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A373589-54F5-4CB9-A99F-FA9A5F0DED69}"/>
                </a:ext>
              </a:extLst>
            </p:cNvPr>
            <p:cNvGrpSpPr/>
            <p:nvPr/>
          </p:nvGrpSpPr>
          <p:grpSpPr>
            <a:xfrm>
              <a:off x="507499" y="3998079"/>
              <a:ext cx="7914032" cy="881013"/>
              <a:chOff x="1326025" y="4467783"/>
              <a:chExt cx="7914032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BA97528D-118E-449D-A6CE-6C36944DAAF0}"/>
                  </a:ext>
                </a:extLst>
              </p:cNvPr>
              <p:cNvSpPr/>
              <p:nvPr/>
            </p:nvSpPr>
            <p:spPr>
              <a:xfrm>
                <a:off x="7792971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Marius Pesavento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9770707E-9BD5-41FD-983F-400E84819E03}"/>
                  </a:ext>
                </a:extLst>
              </p:cNvPr>
              <p:cNvGrpSpPr/>
              <p:nvPr/>
            </p:nvGrpSpPr>
            <p:grpSpPr>
              <a:xfrm>
                <a:off x="1326025" y="4467783"/>
                <a:ext cx="6279714" cy="881013"/>
                <a:chOff x="1326025" y="4467783"/>
                <a:chExt cx="6279714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9867478A-0BFC-4AA5-8FC2-A022A2DCCDD4}"/>
                    </a:ext>
                  </a:extLst>
                </p:cNvPr>
                <p:cNvSpPr/>
                <p:nvPr/>
              </p:nvSpPr>
              <p:spPr>
                <a:xfrm>
                  <a:off x="6158653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Michael Muma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619A41EF-8D9E-49C0-9C4B-2E69260683C0}"/>
                    </a:ext>
                  </a:extLst>
                </p:cNvPr>
                <p:cNvGrpSpPr/>
                <p:nvPr/>
              </p:nvGrpSpPr>
              <p:grpSpPr>
                <a:xfrm>
                  <a:off x="1326025" y="4467783"/>
                  <a:ext cx="4677015" cy="876162"/>
                  <a:chOff x="1326025" y="4467783"/>
                  <a:chExt cx="4677015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90EB92B7-907A-4439-BB49-663C76D5B8CB}"/>
                      </a:ext>
                    </a:extLst>
                  </p:cNvPr>
                  <p:cNvSpPr/>
                  <p:nvPr/>
                </p:nvSpPr>
                <p:spPr>
                  <a:xfrm>
                    <a:off x="4555954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 rer. nat. Markus Meinert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79F2BBF1-8870-4E71-AADF-FD56A9D52E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6025" y="4467783"/>
                    <a:ext cx="3057399" cy="876162"/>
                    <a:chOff x="1326025" y="4467783"/>
                    <a:chExt cx="3057399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436FB794-41F9-4AB0-906E-B10C20C9D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6338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</a:t>
                      </a:r>
                      <a:r>
                        <a:rPr lang="de-DE" sz="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mont</a:t>
                      </a: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Mario Kupnik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57BFF26-1A23-4829-8209-389765C71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02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techn.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Heinz Koeppl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A254E1C-06FF-4C52-B983-23C09CF09BE6}"/>
                </a:ext>
              </a:extLst>
            </p:cNvPr>
            <p:cNvGrpSpPr/>
            <p:nvPr/>
          </p:nvGrpSpPr>
          <p:grpSpPr>
            <a:xfrm>
              <a:off x="1384748" y="3031482"/>
              <a:ext cx="7875662" cy="879078"/>
              <a:chOff x="1340635" y="3495665"/>
              <a:chExt cx="7875662" cy="879078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BF964615-C4C6-4824-B83F-22D664E2E25C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Jakoby  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D860D70B-2F35-438B-A494-8E94301742DE}"/>
                  </a:ext>
                </a:extLst>
              </p:cNvPr>
              <p:cNvGrpSpPr/>
              <p:nvPr/>
            </p:nvGrpSpPr>
            <p:grpSpPr>
              <a:xfrm>
                <a:off x="2948096" y="3495664"/>
                <a:ext cx="6268199" cy="873943"/>
                <a:chOff x="1349849" y="3495664"/>
                <a:chExt cx="6268199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1A52CF55-B7AE-4F0B-9E81-C66DCCA273C8}"/>
                    </a:ext>
                  </a:extLst>
                </p:cNvPr>
                <p:cNvSpPr/>
                <p:nvPr/>
              </p:nvSpPr>
              <p:spPr>
                <a:xfrm>
                  <a:off x="6170962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Prof. Dr.-Ing. </a:t>
                  </a:r>
                  <a:b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</a:b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Harald Klingbeil</a:t>
                  </a: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BA396DD1-4A7B-4F6B-9AAA-B0C124411A39}"/>
                    </a:ext>
                  </a:extLst>
                </p:cNvPr>
                <p:cNvGrpSpPr/>
                <p:nvPr/>
              </p:nvGrpSpPr>
              <p:grpSpPr>
                <a:xfrm>
                  <a:off x="1349849" y="3495664"/>
                  <a:ext cx="4658496" cy="873943"/>
                  <a:chOff x="1349849" y="3495664"/>
                  <a:chExt cx="4658496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C28C195F-6035-4EE6-AACD-4254BCA4201D}"/>
                      </a:ext>
                    </a:extLst>
                  </p:cNvPr>
                  <p:cNvSpPr/>
                  <p:nvPr/>
                </p:nvSpPr>
                <p:spPr>
                  <a:xfrm>
                    <a:off x="1349849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Vahid Jamali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9CF8313C-B018-4A63-99DC-79ACF75BDADD}"/>
                      </a:ext>
                    </a:extLst>
                  </p:cNvPr>
                  <p:cNvSpPr/>
                  <p:nvPr/>
                </p:nvSpPr>
                <p:spPr>
                  <a:xfrm>
                    <a:off x="4561259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Anja Klein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53C8E3DB-5809-4707-999D-8855EF25B81A}"/>
                      </a:ext>
                    </a:extLst>
                  </p:cNvPr>
                  <p:cNvSpPr/>
                  <p:nvPr/>
                </p:nvSpPr>
                <p:spPr>
                  <a:xfrm>
                    <a:off x="2958499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Tran Quoc Khanh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B8D9DF0B-A642-40AD-AF63-3DE28EF3F371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Jürgen Adamy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DE9960DC-49C8-4E1C-A80B-8ED5E53E6C47}"/>
                </a:ext>
              </a:extLst>
            </p:cNvPr>
            <p:cNvSpPr/>
            <p:nvPr/>
          </p:nvSpPr>
          <p:spPr>
            <a:xfrm>
              <a:off x="4546050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Florian Steinke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C185FF6-B767-4823-A560-B9B48864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5697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0E57FAC-42D2-4B0D-9FEF-223E5464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0334" y="203209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1C8C4958-391C-4906-B9D7-819CE9F0F1E5}"/>
                </a:ext>
              </a:extLst>
            </p:cNvPr>
            <p:cNvSpPr/>
            <p:nvPr/>
          </p:nvSpPr>
          <p:spPr>
            <a:xfrm>
              <a:off x="9450228" y="302431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sc. </a:t>
              </a:r>
              <a:b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</a:b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Myriam Koch</a:t>
              </a: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8A350678-D7D5-44DB-BCEA-4BC133FB1FD2}"/>
                </a:ext>
              </a:extLst>
            </p:cNvPr>
            <p:cNvSpPr/>
            <p:nvPr/>
          </p:nvSpPr>
          <p:spPr>
            <a:xfrm>
              <a:off x="8594036" y="40067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Sascha Preu</a:t>
              </a: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36F9FC-7AC1-4339-B61C-8A41283FA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7019" y="3906979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37ECA769-D75B-471C-B8F4-600805345377}"/>
                </a:ext>
              </a:extLst>
            </p:cNvPr>
            <p:cNvSpPr/>
            <p:nvPr/>
          </p:nvSpPr>
          <p:spPr>
            <a:xfrm>
              <a:off x="1318744" y="5007079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Sebastian Schöps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2AB3AED-F300-4BA3-B9C7-D6F95AD3F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040" y="4912751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A0C2CEDB-A0B1-4AF3-A02F-AB9811E8C6DC}"/>
                </a:ext>
              </a:extLst>
            </p:cNvPr>
            <p:cNvSpPr/>
            <p:nvPr/>
          </p:nvSpPr>
          <p:spPr>
            <a:xfrm>
              <a:off x="528997" y="205369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a-DK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habil. Torsten Frosch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4828A1C-DA6D-4AF4-B4EC-0B5D0595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69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9FA5ACA5-51E6-4FCD-B7AE-B92B5D4CC18C}"/>
                </a:ext>
              </a:extLst>
            </p:cNvPr>
            <p:cNvSpPr/>
            <p:nvPr/>
          </p:nvSpPr>
          <p:spPr>
            <a:xfrm>
              <a:off x="10237415" y="20778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Christoph Hoog Antink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017C29-09CC-4AC7-961A-AD82420D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1442" y="204231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25E94B98-0A09-4151-8003-137A83CC1150}"/>
                </a:ext>
              </a:extLst>
            </p:cNvPr>
            <p:cNvSpPr/>
            <p:nvPr/>
          </p:nvSpPr>
          <p:spPr>
            <a:xfrm>
              <a:off x="2930853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Andy Schürr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0B19AAA-5BFB-459E-AAE4-566F3BA3EC4A}"/>
                </a:ext>
              </a:extLst>
            </p:cNvPr>
            <p:cNvGrpSpPr/>
            <p:nvPr/>
          </p:nvGrpSpPr>
          <p:grpSpPr>
            <a:xfrm>
              <a:off x="9376796" y="1070186"/>
              <a:ext cx="1447086" cy="905416"/>
              <a:chOff x="10246833" y="1510770"/>
              <a:chExt cx="1447086" cy="905416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61CADDCF-5595-4248-9112-FDC93539C08C}"/>
                  </a:ext>
                </a:extLst>
              </p:cNvPr>
              <p:cNvSpPr/>
              <p:nvPr/>
            </p:nvSpPr>
            <p:spPr>
              <a:xfrm>
                <a:off x="10246833" y="154793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Findeisen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9AEE53B4-DD5A-4971-9D2F-4196D8AD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84605" y="1510770"/>
                <a:ext cx="523253" cy="509330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1166880B-5A32-4326-9268-96A6ECB9F651}"/>
                </a:ext>
              </a:extLst>
            </p:cNvPr>
            <p:cNvSpPr/>
            <p:nvPr/>
          </p:nvSpPr>
          <p:spPr>
            <a:xfrm>
              <a:off x="10180708" y="400516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Björn Scheuermann</a:t>
              </a: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B7C416C-495A-47F1-9AFA-AE4B404A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1937" y="391056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302F760-AB7F-467D-B156-FF15FBE5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8625" y="49510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6BFA701-A80B-4CD1-8BF1-652A50704DDC}"/>
                </a:ext>
              </a:extLst>
            </p:cNvPr>
            <p:cNvGrpSpPr/>
            <p:nvPr/>
          </p:nvGrpSpPr>
          <p:grpSpPr>
            <a:xfrm>
              <a:off x="2913832" y="1036784"/>
              <a:ext cx="6302267" cy="936183"/>
              <a:chOff x="3721925" y="1477368"/>
              <a:chExt cx="6302267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711B8F6-1D28-43B8-9A30-3DC61C68F890}"/>
                  </a:ext>
                </a:extLst>
              </p:cNvPr>
              <p:cNvGrpSpPr/>
              <p:nvPr/>
            </p:nvGrpSpPr>
            <p:grpSpPr>
              <a:xfrm>
                <a:off x="3721925" y="1545300"/>
                <a:ext cx="6302267" cy="868251"/>
                <a:chOff x="2971781" y="1568602"/>
                <a:chExt cx="6302267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8BC13B35-855F-4DF3-9294-B866D11193F9}"/>
                    </a:ext>
                  </a:extLst>
                </p:cNvPr>
                <p:cNvSpPr/>
                <p:nvPr/>
              </p:nvSpPr>
              <p:spPr>
                <a:xfrm>
                  <a:off x="7826962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Herbert De Gersem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4D9E84DD-5F4C-42E8-BA78-AFFD1B335824}"/>
                    </a:ext>
                  </a:extLst>
                </p:cNvPr>
                <p:cNvGrpSpPr/>
                <p:nvPr/>
              </p:nvGrpSpPr>
              <p:grpSpPr>
                <a:xfrm>
                  <a:off x="2971781" y="1568602"/>
                  <a:ext cx="4698171" cy="868251"/>
                  <a:chOff x="2971781" y="1568602"/>
                  <a:chExt cx="4698171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BB14D143-CCAB-4329-9179-D27D459C492A}"/>
                      </a:ext>
                    </a:extLst>
                  </p:cNvPr>
                  <p:cNvSpPr/>
                  <p:nvPr/>
                </p:nvSpPr>
                <p:spPr>
                  <a:xfrm>
                    <a:off x="6222866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Prof. Dr.-Ing. </a:t>
                    </a:r>
                    <a:b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</a:b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Yves Burkhardt</a:t>
                    </a:r>
                    <a:endParaRPr lang="de-DE" sz="8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A7F0B546-FC39-4F2D-BC83-6F373A8FDDB6}"/>
                      </a:ext>
                    </a:extLst>
                  </p:cNvPr>
                  <p:cNvGrpSpPr/>
                  <p:nvPr/>
                </p:nvGrpSpPr>
                <p:grpSpPr>
                  <a:xfrm>
                    <a:off x="2971781" y="1568602"/>
                    <a:ext cx="3062267" cy="868251"/>
                    <a:chOff x="2971781" y="1568602"/>
                    <a:chExt cx="3062267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FA7388DE-A076-4819-9042-DB72A2A4C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6962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Thomas P. Burg, Ph.D.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E3447245-8F5A-4D02-9CD4-4C233E39E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rer. nat. Oliver Boine-Frankenheim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90096C3-04F3-417A-A3E1-906552913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96878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89495372-B39F-4E3E-8960-32D27E111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6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92AD0670-E83D-4DBC-B7D5-2766E217F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61157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25580457-C65B-426D-84FE-C390AC59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2881" y="1516789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C68649F-3CA6-4B21-BF2B-096D3CAC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2625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506EF89-AD18-4FD0-9F62-B10ADD7F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8744" y="2048717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BB81B74F-8D66-43CC-9EC2-D3F4878A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585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D06EB3B-D49E-48B4-90F6-4DE575A98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6433" y="295984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A734DEB-9E5C-453E-87C5-C02B665D5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3907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54567817-E0F3-4457-95BF-BD4DBD59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86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444677CE-A7BA-4A81-A4AB-4F3463D3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8726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862900E1-C1FE-43EB-80B0-A822819C7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7082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9B2B7983-6380-4777-9560-D8099CEE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66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C37D8C9-C59F-4C3F-BE7B-E94157AA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7326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1DF3D1B3-F2D0-4023-8E62-D7050EF3F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2516" y="396956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64C7498-B028-4FCD-BAD7-1D246673D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767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A1BD3C05-4F88-4607-ABDC-2EC1E157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7144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6D934D56-282C-45B2-BD34-EA50EC330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0437" y="494031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9C3A7DD3-7CE6-4D5A-BCB8-EC192D84FA94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Abdelhak M. Zoubir</a:t>
              </a: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7244C286-4AD6-423C-A386-80165B8AC014}"/>
                </a:ext>
              </a:extLst>
            </p:cNvPr>
            <p:cNvSpPr/>
            <p:nvPr/>
          </p:nvSpPr>
          <p:spPr>
            <a:xfrm>
              <a:off x="6144196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Ralf Steinmetz</a:t>
              </a: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E345FCFF-20DD-479D-8148-9020627B4C6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Grace Li Zhang</a:t>
              </a: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337969B8-2410-4D9A-BEA5-D24117E9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C52EC8F-A560-4A48-AD86-73B5A794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182A989F-AA22-4307-9787-3B87F184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715" y="49148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767B0CD-1358-4BF7-AA05-28DBDDE4B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6809E930-5613-40BA-9EEE-C1A77F6CC5C0}"/>
              </a:ext>
            </a:extLst>
          </p:cNvPr>
          <p:cNvSpPr/>
          <p:nvPr/>
        </p:nvSpPr>
        <p:spPr>
          <a:xfrm>
            <a:off x="1934455" y="3744027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66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Unsere Fachgebiete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5E3040-6F3A-4507-AC8F-C09B79567230}"/>
              </a:ext>
            </a:extLst>
          </p:cNvPr>
          <p:cNvGrpSpPr/>
          <p:nvPr/>
        </p:nvGrpSpPr>
        <p:grpSpPr>
          <a:xfrm>
            <a:off x="696000" y="1894824"/>
            <a:ext cx="10776000" cy="4585174"/>
            <a:chOff x="507499" y="982670"/>
            <a:chExt cx="11177002" cy="489266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8CC4759-A404-462C-ABC9-CBE37D471516}"/>
                </a:ext>
              </a:extLst>
            </p:cNvPr>
            <p:cNvGrpSpPr/>
            <p:nvPr/>
          </p:nvGrpSpPr>
          <p:grpSpPr>
            <a:xfrm>
              <a:off x="3737395" y="2071050"/>
              <a:ext cx="6275591" cy="876400"/>
              <a:chOff x="1336914" y="2534936"/>
              <a:chExt cx="6275591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D5EC937A-0146-4993-A83C-F54BECDB37BC}"/>
                  </a:ext>
                </a:extLst>
              </p:cNvPr>
              <p:cNvGrpSpPr/>
              <p:nvPr/>
            </p:nvGrpSpPr>
            <p:grpSpPr>
              <a:xfrm>
                <a:off x="2948349" y="2543085"/>
                <a:ext cx="4664156" cy="868251"/>
                <a:chOff x="2948349" y="2543085"/>
                <a:chExt cx="4664156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1162FE37-791C-481E-933B-B84C40314F28}"/>
                    </a:ext>
                  </a:extLst>
                </p:cNvPr>
                <p:cNvSpPr/>
                <p:nvPr/>
              </p:nvSpPr>
              <p:spPr>
                <a:xfrm>
                  <a:off x="2948349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7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Elektrische Energieversorgung unter Einsatz erneuerbarer Energien</a:t>
                  </a: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BE518519-2158-4D6B-88B1-CD3CCA75F836}"/>
                    </a:ext>
                  </a:extLst>
                </p:cNvPr>
                <p:cNvGrpSpPr/>
                <p:nvPr/>
              </p:nvGrpSpPr>
              <p:grpSpPr>
                <a:xfrm>
                  <a:off x="4550192" y="2543085"/>
                  <a:ext cx="3062313" cy="868251"/>
                  <a:chOff x="4550192" y="2543085"/>
                  <a:chExt cx="3062313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DB5F9727-2B1F-4FF9-8424-FFA597FD130B}"/>
                      </a:ext>
                    </a:extLst>
                  </p:cNvPr>
                  <p:cNvSpPr/>
                  <p:nvPr/>
                </p:nvSpPr>
                <p:spPr>
                  <a:xfrm>
                    <a:off x="4550192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Rechnersysteme</a:t>
                    </a: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024C8BEB-01A7-43CE-8ADD-6C8F0D36E64A}"/>
                      </a:ext>
                    </a:extLst>
                  </p:cNvPr>
                  <p:cNvSpPr/>
                  <p:nvPr/>
                </p:nvSpPr>
                <p:spPr>
                  <a:xfrm>
                    <a:off x="6165419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Integrierte Elektronische Systeme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2529212D-2E67-49DB-941B-2F459DC39D8B}"/>
                  </a:ext>
                </a:extLst>
              </p:cNvPr>
              <p:cNvSpPr/>
              <p:nvPr/>
            </p:nvSpPr>
            <p:spPr>
              <a:xfrm>
                <a:off x="1336914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Leistungselektronik</a:t>
                </a: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F2932214-1375-4A1A-A08B-6C62C8BE2291}"/>
                </a:ext>
              </a:extLst>
            </p:cNvPr>
            <p:cNvSpPr/>
            <p:nvPr/>
          </p:nvSpPr>
          <p:spPr>
            <a:xfrm>
              <a:off x="2083656" y="205823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Technik der Strahlentherapie</a:t>
              </a: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A373589-54F5-4CB9-A99F-FA9A5F0DED69}"/>
                </a:ext>
              </a:extLst>
            </p:cNvPr>
            <p:cNvGrpSpPr/>
            <p:nvPr/>
          </p:nvGrpSpPr>
          <p:grpSpPr>
            <a:xfrm>
              <a:off x="507499" y="3998079"/>
              <a:ext cx="7914032" cy="881013"/>
              <a:chOff x="1326025" y="4467783"/>
              <a:chExt cx="7914032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BA97528D-118E-449D-A6CE-6C36944DAAF0}"/>
                  </a:ext>
                </a:extLst>
              </p:cNvPr>
              <p:cNvSpPr/>
              <p:nvPr/>
            </p:nvSpPr>
            <p:spPr>
              <a:xfrm>
                <a:off x="7792971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Nachrichtentechnische Systeme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9770707E-9BD5-41FD-983F-400E84819E03}"/>
                  </a:ext>
                </a:extLst>
              </p:cNvPr>
              <p:cNvGrpSpPr/>
              <p:nvPr/>
            </p:nvGrpSpPr>
            <p:grpSpPr>
              <a:xfrm>
                <a:off x="1326025" y="4467783"/>
                <a:ext cx="6279714" cy="881013"/>
                <a:chOff x="1326025" y="4467783"/>
                <a:chExt cx="6279714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9867478A-0BFC-4AA5-8FC2-A022A2DCCDD4}"/>
                    </a:ext>
                  </a:extLst>
                </p:cNvPr>
                <p:cNvSpPr/>
                <p:nvPr/>
              </p:nvSpPr>
              <p:spPr>
                <a:xfrm>
                  <a:off x="6158653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Robust Data Science</a:t>
                  </a: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619A41EF-8D9E-49C0-9C4B-2E69260683C0}"/>
                    </a:ext>
                  </a:extLst>
                </p:cNvPr>
                <p:cNvGrpSpPr/>
                <p:nvPr/>
              </p:nvGrpSpPr>
              <p:grpSpPr>
                <a:xfrm>
                  <a:off x="1326025" y="4467783"/>
                  <a:ext cx="4677015" cy="876162"/>
                  <a:chOff x="1326025" y="4467783"/>
                  <a:chExt cx="4677015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90EB92B7-907A-4439-BB49-663C76D5B8CB}"/>
                      </a:ext>
                    </a:extLst>
                  </p:cNvPr>
                  <p:cNvSpPr/>
                  <p:nvPr/>
                </p:nvSpPr>
                <p:spPr>
                  <a:xfrm>
                    <a:off x="4555954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Neue Materialien Elektronik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79F2BBF1-8870-4E71-AADF-FD56A9D52E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6025" y="4467783"/>
                    <a:ext cx="3057399" cy="876162"/>
                    <a:chOff x="1326025" y="4467783"/>
                    <a:chExt cx="3057399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436FB794-41F9-4AB0-906E-B10C20C9D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6338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Mess- und Sensortechnik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57BFF26-1A23-4829-8209-389765C71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02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Selbstorganisierende Systeme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A254E1C-06FF-4C52-B983-23C09CF09BE6}"/>
                </a:ext>
              </a:extLst>
            </p:cNvPr>
            <p:cNvGrpSpPr/>
            <p:nvPr/>
          </p:nvGrpSpPr>
          <p:grpSpPr>
            <a:xfrm>
              <a:off x="1384748" y="3031481"/>
              <a:ext cx="7875660" cy="879079"/>
              <a:chOff x="1340635" y="3495664"/>
              <a:chExt cx="7875660" cy="879079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BF964615-C4C6-4824-B83F-22D664E2E25C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Mikrowellentechnik</a:t>
                </a: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D860D70B-2F35-438B-A494-8E94301742DE}"/>
                  </a:ext>
                </a:extLst>
              </p:cNvPr>
              <p:cNvGrpSpPr/>
              <p:nvPr/>
            </p:nvGrpSpPr>
            <p:grpSpPr>
              <a:xfrm>
                <a:off x="2948096" y="3495664"/>
                <a:ext cx="6268199" cy="873943"/>
                <a:chOff x="1349849" y="3495664"/>
                <a:chExt cx="6268199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1A52CF55-B7AE-4F0B-9E81-C66DCCA273C8}"/>
                    </a:ext>
                  </a:extLst>
                </p:cNvPr>
                <p:cNvSpPr/>
                <p:nvPr/>
              </p:nvSpPr>
              <p:spPr>
                <a:xfrm>
                  <a:off x="6170962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b="0" i="0" dirty="0">
                      <a:solidFill>
                        <a:schemeClr val="bg1"/>
                      </a:solidFill>
                      <a:effectLst/>
                      <a:latin typeface="Roboto" panose="02000000000000000000" pitchFamily="2" charset="0"/>
                    </a:rPr>
                    <a:t>Beschleunigertechnik</a:t>
                  </a:r>
                  <a:endParaRPr lang="de-DE" sz="900" kern="12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BA396DD1-4A7B-4F6B-9AAA-B0C124411A39}"/>
                    </a:ext>
                  </a:extLst>
                </p:cNvPr>
                <p:cNvGrpSpPr/>
                <p:nvPr/>
              </p:nvGrpSpPr>
              <p:grpSpPr>
                <a:xfrm>
                  <a:off x="1349849" y="3495664"/>
                  <a:ext cx="4658496" cy="873943"/>
                  <a:chOff x="1349849" y="3495664"/>
                  <a:chExt cx="4658496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C28C195F-6035-4EE6-AACD-4254BCA4201D}"/>
                      </a:ext>
                    </a:extLst>
                  </p:cNvPr>
                  <p:cNvSpPr/>
                  <p:nvPr/>
                </p:nvSpPr>
                <p:spPr>
                  <a:xfrm>
                    <a:off x="1349849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Resiliente Kommunikationssysteme</a:t>
                    </a: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9CF8313C-B018-4A63-99DC-79ACF75BDADD}"/>
                      </a:ext>
                    </a:extLst>
                  </p:cNvPr>
                  <p:cNvSpPr/>
                  <p:nvPr/>
                </p:nvSpPr>
                <p:spPr>
                  <a:xfrm>
                    <a:off x="4561259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Kommunikationstechnik</a:t>
                    </a: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53C8E3DB-5809-4707-999D-8855EF25B81A}"/>
                      </a:ext>
                    </a:extLst>
                  </p:cNvPr>
                  <p:cNvSpPr/>
                  <p:nvPr/>
                </p:nvSpPr>
                <p:spPr>
                  <a:xfrm>
                    <a:off x="2958499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7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Adaptive Lichttechnische Systeme und Visuelle Verarbeitung</a:t>
                    </a: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B8D9DF0B-A642-40AD-AF63-3DE28EF3F371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Regelungsmethoden und Intelligente Systeme</a:t>
              </a: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DE9960DC-49C8-4E1C-A80B-8ED5E53E6C47}"/>
                </a:ext>
              </a:extLst>
            </p:cNvPr>
            <p:cNvSpPr/>
            <p:nvPr/>
          </p:nvSpPr>
          <p:spPr>
            <a:xfrm>
              <a:off x="4546050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Energieinformationsnetze und -systeme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C185FF6-B767-4823-A560-B9B48864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5697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0E57FAC-42D2-4B0D-9FEF-223E5464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0334" y="203209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1C8C4958-391C-4906-B9D7-819CE9F0F1E5}"/>
                </a:ext>
              </a:extLst>
            </p:cNvPr>
            <p:cNvSpPr/>
            <p:nvPr/>
          </p:nvSpPr>
          <p:spPr>
            <a:xfrm>
              <a:off x="9510127" y="300377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Hochspannungstechnische</a:t>
              </a:r>
              <a:r>
                <a:rPr lang="en-US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Betriebsmittel</a:t>
              </a:r>
              <a:r>
                <a:rPr lang="en-US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und Anlagen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8A350678-D7D5-44DB-BCEA-4BC133FB1FD2}"/>
                </a:ext>
              </a:extLst>
            </p:cNvPr>
            <p:cNvSpPr/>
            <p:nvPr/>
          </p:nvSpPr>
          <p:spPr>
            <a:xfrm>
              <a:off x="8594036" y="40067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THz</a:t>
              </a:r>
              <a:r>
                <a:rPr lang="de-DE" sz="9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Bauelemente und </a:t>
              </a:r>
              <a:r>
                <a:rPr lang="de-DE" sz="9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THz</a:t>
              </a:r>
              <a:r>
                <a:rPr lang="de-DE" sz="9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Systeme</a:t>
              </a:r>
              <a:endParaRPr lang="de-DE" sz="9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36F9FC-7AC1-4339-B61C-8A41283FA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7019" y="3906979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37ECA769-D75B-471C-B8F4-600805345377}"/>
                </a:ext>
              </a:extLst>
            </p:cNvPr>
            <p:cNvSpPr/>
            <p:nvPr/>
          </p:nvSpPr>
          <p:spPr>
            <a:xfrm>
              <a:off x="1318744" y="5007079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Computersimulation Elektromagnetischer Felder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2AB3AED-F300-4BA3-B9C7-D6F95AD3F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040" y="4912751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A0C2CEDB-A0B1-4AF3-A02F-AB9811E8C6DC}"/>
                </a:ext>
              </a:extLst>
            </p:cNvPr>
            <p:cNvSpPr/>
            <p:nvPr/>
          </p:nvSpPr>
          <p:spPr>
            <a:xfrm>
              <a:off x="528997" y="205369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Biophotonik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Medizintechnik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4828A1C-DA6D-4AF4-B4EC-0B5D0595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69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9FA5ACA5-51E6-4FCD-B7AE-B92B5D4CC18C}"/>
                </a:ext>
              </a:extLst>
            </p:cNvPr>
            <p:cNvSpPr/>
            <p:nvPr/>
          </p:nvSpPr>
          <p:spPr>
            <a:xfrm>
              <a:off x="10237415" y="20778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Künstlich intelligente Syste</a:t>
              </a:r>
              <a:r>
                <a:rPr lang="de-DE" sz="9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 der Medizin</a:t>
              </a: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017C29-09CC-4AC7-961A-AD82420D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1442" y="204231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25E94B98-0A09-4151-8003-137A83CC1150}"/>
                </a:ext>
              </a:extLst>
            </p:cNvPr>
            <p:cNvSpPr/>
            <p:nvPr/>
          </p:nvSpPr>
          <p:spPr>
            <a:xfrm>
              <a:off x="2930853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Echtzeitsysteme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0B19AAA-5BFB-459E-AAE4-566F3BA3EC4A}"/>
                </a:ext>
              </a:extLst>
            </p:cNvPr>
            <p:cNvGrpSpPr/>
            <p:nvPr/>
          </p:nvGrpSpPr>
          <p:grpSpPr>
            <a:xfrm>
              <a:off x="9376796" y="1070186"/>
              <a:ext cx="1447086" cy="905416"/>
              <a:chOff x="10246833" y="1510770"/>
              <a:chExt cx="1447086" cy="905416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61CADDCF-5595-4248-9112-FDC93539C08C}"/>
                  </a:ext>
                </a:extLst>
              </p:cNvPr>
              <p:cNvSpPr/>
              <p:nvPr/>
            </p:nvSpPr>
            <p:spPr>
              <a:xfrm>
                <a:off x="10246833" y="154793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Control und Cyber-</a:t>
                </a: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Physical</a:t>
                </a: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Syste</a:t>
                </a:r>
                <a:r>
                  <a:rPr lang="de-DE" sz="9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ms</a:t>
                </a:r>
                <a:endPara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9AEE53B4-DD5A-4971-9D2F-4196D8AD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84605" y="1510770"/>
                <a:ext cx="523253" cy="509330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1166880B-5A32-4326-9268-96A6ECB9F651}"/>
                </a:ext>
              </a:extLst>
            </p:cNvPr>
            <p:cNvSpPr/>
            <p:nvPr/>
          </p:nvSpPr>
          <p:spPr>
            <a:xfrm>
              <a:off x="10180708" y="400516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Kommunikationsnetze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B7C416C-495A-47F1-9AFA-AE4B404A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1937" y="391056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302F760-AB7F-467D-B156-FF15FBE5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8625" y="49510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6BFA701-A80B-4CD1-8BF1-652A50704DDC}"/>
                </a:ext>
              </a:extLst>
            </p:cNvPr>
            <p:cNvGrpSpPr/>
            <p:nvPr/>
          </p:nvGrpSpPr>
          <p:grpSpPr>
            <a:xfrm>
              <a:off x="2913832" y="1036784"/>
              <a:ext cx="6302267" cy="936183"/>
              <a:chOff x="3721925" y="1477368"/>
              <a:chExt cx="6302267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711B8F6-1D28-43B8-9A30-3DC61C68F890}"/>
                  </a:ext>
                </a:extLst>
              </p:cNvPr>
              <p:cNvGrpSpPr/>
              <p:nvPr/>
            </p:nvGrpSpPr>
            <p:grpSpPr>
              <a:xfrm>
                <a:off x="3721925" y="1545300"/>
                <a:ext cx="6302267" cy="868251"/>
                <a:chOff x="2971781" y="1568602"/>
                <a:chExt cx="6302267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8BC13B35-855F-4DF3-9294-B866D11193F9}"/>
                    </a:ext>
                  </a:extLst>
                </p:cNvPr>
                <p:cNvSpPr/>
                <p:nvPr/>
              </p:nvSpPr>
              <p:spPr>
                <a:xfrm>
                  <a:off x="7826962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Theorie Elektromagnetischer Felder</a:t>
                  </a: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4D9E84DD-5F4C-42E8-BA78-AFFD1B335824}"/>
                    </a:ext>
                  </a:extLst>
                </p:cNvPr>
                <p:cNvGrpSpPr/>
                <p:nvPr/>
              </p:nvGrpSpPr>
              <p:grpSpPr>
                <a:xfrm>
                  <a:off x="2971781" y="1568602"/>
                  <a:ext cx="4698171" cy="868251"/>
                  <a:chOff x="2971781" y="1568602"/>
                  <a:chExt cx="4698171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BB14D143-CCAB-4329-9179-D27D459C492A}"/>
                      </a:ext>
                    </a:extLst>
                  </p:cNvPr>
                  <p:cNvSpPr/>
                  <p:nvPr/>
                </p:nvSpPr>
                <p:spPr>
                  <a:xfrm>
                    <a:off x="6222866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b="0" i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Elektrische Antriebssysteme</a:t>
                    </a:r>
                    <a:endParaRPr lang="de-DE" sz="9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A7F0B546-FC39-4F2D-BC83-6F373A8FDDB6}"/>
                      </a:ext>
                    </a:extLst>
                  </p:cNvPr>
                  <p:cNvGrpSpPr/>
                  <p:nvPr/>
                </p:nvGrpSpPr>
                <p:grpSpPr>
                  <a:xfrm>
                    <a:off x="2971781" y="1568602"/>
                    <a:ext cx="3062267" cy="868251"/>
                    <a:chOff x="2971781" y="1568602"/>
                    <a:chExt cx="3062267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FA7388DE-A076-4819-9042-DB72A2A4C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6962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Integrierte Mikro-Nano-Systeme</a:t>
                      </a:r>
                      <a:endPara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E3447245-8F5A-4D02-9CD4-4C233E39E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Beschleunigerphysik</a:t>
                      </a: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90096C3-04F3-417A-A3E1-906552913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96878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89495372-B39F-4E3E-8960-32D27E111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6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92AD0670-E83D-4DBC-B7D5-2766E217F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61157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25580457-C65B-426D-84FE-C390AC59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2881" y="1516789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C68649F-3CA6-4B21-BF2B-096D3CAC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2625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506EF89-AD18-4FD0-9F62-B10ADD7F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8744" y="2048717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BB81B74F-8D66-43CC-9EC2-D3F4878A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585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D06EB3B-D49E-48B4-90F6-4DE575A98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6332" y="2939301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A734DEB-9E5C-453E-87C5-C02B665D5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3907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54567817-E0F3-4457-95BF-BD4DBD59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86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444677CE-A7BA-4A81-A4AB-4F3463D3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8726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862900E1-C1FE-43EB-80B0-A822819C7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7082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9B2B7983-6380-4777-9560-D8099CEE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66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C37D8C9-C59F-4C3F-BE7B-E94157AA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7326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1DF3D1B3-F2D0-4023-8E62-D7050EF3F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2516" y="396956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64C7498-B028-4FCD-BAD7-1D246673D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767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A1BD3C05-4F88-4607-ABDC-2EC1E157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7144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6D934D56-282C-45B2-BD34-EA50EC330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0437" y="494031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9C3A7DD3-7CE6-4D5A-BCB8-EC192D84FA94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Signalverarbeitung</a:t>
              </a: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7244C286-4AD6-423C-A386-80165B8AC014}"/>
                </a:ext>
              </a:extLst>
            </p:cNvPr>
            <p:cNvSpPr/>
            <p:nvPr/>
          </p:nvSpPr>
          <p:spPr>
            <a:xfrm>
              <a:off x="6144196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Multimedia Kommunikation</a:t>
              </a: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E345FCFF-20DD-479D-8148-9020627B4C6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Hardware für Künstliche Intelligenz</a:t>
              </a: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337969B8-2410-4D9A-BEA5-D24117E9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C52EC8F-A560-4A48-AD86-73B5A794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182A989F-AA22-4307-9787-3B87F184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715" y="49148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767B0CD-1358-4BF7-AA05-28DBDDE4B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111" name="Ellipse 110">
            <a:extLst>
              <a:ext uri="{FF2B5EF4-FFF2-40B4-BE49-F238E27FC236}">
                <a16:creationId xmlns:a16="http://schemas.microsoft.com/office/drawing/2014/main" id="{342B6186-8DF0-45CE-A8F1-702C6CA803D0}"/>
              </a:ext>
            </a:extLst>
          </p:cNvPr>
          <p:cNvSpPr/>
          <p:nvPr/>
        </p:nvSpPr>
        <p:spPr>
          <a:xfrm>
            <a:off x="1945632" y="3743318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81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4D3265B-9399-4A56-AB86-93EE3D7A5C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AA3B000-D843-4816-AE3B-3D11E0C6C1E4}"/>
              </a:ext>
            </a:extLst>
          </p:cNvPr>
          <p:cNvSpPr/>
          <p:nvPr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C53B0D4A-70D8-4740-8B7A-DD82E57A40F6}"/>
              </a:ext>
            </a:extLst>
          </p:cNvPr>
          <p:cNvSpPr txBox="1">
            <a:spLocks/>
          </p:cNvSpPr>
          <p:nvPr/>
        </p:nvSpPr>
        <p:spPr>
          <a:xfrm>
            <a:off x="316088" y="736682"/>
            <a:ext cx="9019912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/>
              <a:t>Unsere Finanzierung</a:t>
            </a:r>
          </a:p>
        </p:txBody>
      </p:sp>
      <p:sp>
        <p:nvSpPr>
          <p:cNvPr id="31" name="Datumsplatzhalter 6">
            <a:extLst>
              <a:ext uri="{FF2B5EF4-FFF2-40B4-BE49-F238E27FC236}">
                <a16:creationId xmlns:a16="http://schemas.microsoft.com/office/drawing/2014/main" id="{24B7B0A2-388E-4EAC-A8AB-74FBF96836B7}"/>
              </a:ext>
            </a:extLst>
          </p:cNvPr>
          <p:cNvSpPr txBox="1">
            <a:spLocks/>
          </p:cNvSpPr>
          <p:nvPr/>
        </p:nvSpPr>
        <p:spPr>
          <a:xfrm>
            <a:off x="336000" y="6581236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8DBEFC27-E31D-4937-ACA8-AD2B6D4C428E}"/>
              </a:ext>
            </a:extLst>
          </p:cNvPr>
          <p:cNvSpPr txBox="1">
            <a:spLocks/>
          </p:cNvSpPr>
          <p:nvPr/>
        </p:nvSpPr>
        <p:spPr>
          <a:xfrm>
            <a:off x="10416000" y="657685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9</a:t>
            </a:fld>
            <a:endParaRPr lang="de-DE" dirty="0"/>
          </a:p>
        </p:txBody>
      </p:sp>
      <p:graphicFrame>
        <p:nvGraphicFramePr>
          <p:cNvPr id="3" name="Objekt 1">
            <a:extLst>
              <a:ext uri="{FF2B5EF4-FFF2-40B4-BE49-F238E27FC236}">
                <a16:creationId xmlns:a16="http://schemas.microsoft.com/office/drawing/2014/main" id="{A99DE4AB-7265-4BAD-A437-3B53755C02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545830"/>
              </p:ext>
            </p:extLst>
          </p:nvPr>
        </p:nvGraphicFramePr>
        <p:xfrm>
          <a:off x="386798" y="2070612"/>
          <a:ext cx="11489113" cy="437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0466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536</Words>
  <Application>Microsoft Office PowerPoint</Application>
  <PresentationFormat>Breitbild</PresentationFormat>
  <Paragraphs>243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FrontPage</vt:lpstr>
      <vt:lpstr>Roboto</vt:lpstr>
      <vt:lpstr>Tahoma</vt:lpstr>
      <vt:lpstr>Wingdings</vt:lpstr>
      <vt:lpstr>Template</vt:lpstr>
      <vt:lpstr>  THE FIRST  ELECTRICAL ENGINEERS</vt:lpstr>
      <vt:lpstr>Unsere Vergangenheit</vt:lpstr>
      <vt:lpstr>ERSTER!</vt:lpstr>
      <vt:lpstr>Viele Erste Lehrstühle in Deutschland</vt:lpstr>
      <vt:lpstr>Innovation ist unsere Tradition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Double Degree  Abkommen</vt:lpstr>
      <vt:lpstr>Forschungsschwerpunkte</vt:lpstr>
      <vt:lpstr>Ausgewählte Industriekooperationen</vt:lpstr>
      <vt:lpstr>PowerPoint-Präsentation</vt:lpstr>
      <vt:lpstr>Inmitten der Metropolregion Rhein-Main</vt:lpstr>
      <vt:lpstr>Weitere Informationen über uns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2023-05-22T13:08:19Z</dcterms:created>
  <dcterms:modified xsi:type="dcterms:W3CDTF">2024-07-18T07:25:09Z</dcterms:modified>
</cp:coreProperties>
</file>