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91" r:id="rId4"/>
    <p:sldId id="264" r:id="rId5"/>
    <p:sldId id="297" r:id="rId6"/>
    <p:sldId id="298" r:id="rId7"/>
    <p:sldId id="295" r:id="rId8"/>
    <p:sldId id="296" r:id="rId9"/>
    <p:sldId id="299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3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0FF00"/>
    <a:srgbClr val="FF00FF"/>
    <a:srgbClr val="6AB62B"/>
    <a:srgbClr val="381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07" autoAdjust="0"/>
    <p:restoredTop sz="94660"/>
  </p:normalViewPr>
  <p:slideViewPr>
    <p:cSldViewPr snapToGrid="0" snapToObjects="1" showGuides="1">
      <p:cViewPr>
        <p:scale>
          <a:sx n="81" d="100"/>
          <a:sy n="81" d="100"/>
        </p:scale>
        <p:origin x="-1120" y="-256"/>
      </p:cViewPr>
      <p:guideLst>
        <p:guide orient="horz" pos="569"/>
        <p:guide pos="28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B411-63A0-9541-84D9-43F8DA47EEBD}" type="datetimeFigureOut">
              <a:rPr lang="en-US" smtClean="0"/>
              <a:t>7/4/18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41C9B-1E0D-7445-B566-41C062AB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4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4457-0D9C-D041-BCA4-267377E3EAD0}" type="datetimeFigureOut">
              <a:rPr lang="en-US" smtClean="0"/>
              <a:t>7/4/18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2174-9C9D-A045-BF96-3CC6C14E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0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 Light"/>
                <a:cs typeface="Helvetica Light"/>
              </a:rPr>
              <a:t>Exotic nuclei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Modification of nuclear shell structure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Test of nuclear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Research at radioactive ion beam facilities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Interplay theory and experiment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r>
              <a:rPr lang="en-US" baseline="0" dirty="0" smtClean="0"/>
              <a:t> case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Although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orts are made to describe general trends of charge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radii using various nuclear models (mean-field theory, nuclear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shell model,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-initio), an accurate description of local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fluctuations of charge radii along a given isotropic chain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remains a major challenge.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advances in chiral effective field theory (EFT) and the development of powerful many-body methods, nuclear structure theory has entered a new era in recent years.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Although wide-scale theoretical reproduction of nuclear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mean-square charge radii remains illusive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of nuclear charge radii has been always challenging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 reproduction but systematics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4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aspects of nuclear structure</a:t>
            </a:r>
          </a:p>
          <a:p>
            <a:endParaRPr lang="en-US" dirty="0" smtClean="0"/>
          </a:p>
          <a:p>
            <a:r>
              <a:rPr lang="en-US" dirty="0" smtClean="0"/>
              <a:t>CLS</a:t>
            </a:r>
            <a:r>
              <a:rPr lang="en-US" baseline="0" dirty="0" smtClean="0"/>
              <a:t> at RIB facilities</a:t>
            </a:r>
          </a:p>
          <a:p>
            <a:r>
              <a:rPr lang="en-US" baseline="0" dirty="0" smtClean="0"/>
              <a:t>Within 1 experiment (so a couple of days)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Laser induced excitations between atomic levels, which can be detected by looking at the subsequent </a:t>
            </a:r>
            <a:r>
              <a:rPr lang="en-US" dirty="0" err="1" smtClean="0"/>
              <a:t>fluorence</a:t>
            </a:r>
            <a:r>
              <a:rPr lang="en-US" dirty="0" smtClean="0"/>
              <a:t> decay.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presence of a hyperfine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Laser induced excitations between atomic levels, which can be detected by looking at the subsequent </a:t>
            </a:r>
            <a:r>
              <a:rPr lang="en-US" dirty="0" err="1" smtClean="0"/>
              <a:t>fluorence</a:t>
            </a:r>
            <a:r>
              <a:rPr lang="en-US" dirty="0" smtClean="0"/>
              <a:t> decay.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presence of a hyperfine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resolution is really the key to the success of collinear laser</a:t>
            </a:r>
            <a:r>
              <a:rPr lang="en-US" baseline="0" dirty="0" smtClean="0"/>
              <a:t> 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Interplay between theory and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174-9C9D-A045-BF96-3CC6C14E7A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347E-5FA4-8D4F-8EED-AF8FF66EE864}" type="datetime1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10AD-5655-1C4A-B1BA-977DE3817AE4}" type="datetime1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6207-07B2-EA48-88D1-9DD5234F7E5D}" type="datetime1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38F7-F8DA-BE4A-B50A-5AF892D39B39}" type="datetime1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5651-CBC8-304B-8DBC-DCEC0B96E028}" type="datetime1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E919-32E5-834D-A8CF-DA29405F381F}" type="datetime1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E71B-3E4F-2545-B9FD-3DD796086E77}" type="datetime1">
              <a:rPr lang="en-US" smtClean="0"/>
              <a:t>7/4/18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2BC0-DDC9-1644-8C22-851C90FD3C43}" type="datetime1">
              <a:rPr lang="en-US" smtClean="0"/>
              <a:t>7/4/18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5B2E-213C-DD40-B898-9D9B72B4A756}" type="datetime1">
              <a:rPr lang="en-US" smtClean="0"/>
              <a:t>7/4/18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9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E0B-03E7-4144-BBB4-38567899B9BE}" type="datetime1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61E-3D68-F048-8F2A-74A57D594A2F}" type="datetime1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EBC6-047D-6046-90DD-AB87E43145A2}" type="datetime1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3DFD-9847-0E42-A772-B83F24F3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0434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Structure of exotic nuclei studied via laser spectroscopy at ISOLDE-CERN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4960459"/>
            <a:ext cx="6275950" cy="80829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Hanne </a:t>
            </a:r>
            <a:r>
              <a:rPr lang="en-US" sz="2400" dirty="0" err="1" smtClean="0">
                <a:solidFill>
                  <a:schemeClr val="tx1"/>
                </a:solidFill>
                <a:latin typeface="Helvetica Light"/>
                <a:cs typeface="Helvetica Light"/>
              </a:rPr>
              <a:t>Heylen</a:t>
            </a:r>
            <a:endParaRPr lang="en-US" sz="24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EP department, CERN</a:t>
            </a:r>
          </a:p>
        </p:txBody>
      </p:sp>
      <p:pic>
        <p:nvPicPr>
          <p:cNvPr id="4" name="Picture 3" descr="COLLAP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3" y="6114085"/>
            <a:ext cx="2379081" cy="646714"/>
          </a:xfrm>
          <a:prstGeom prst="rect">
            <a:avLst/>
          </a:prstGeom>
        </p:spPr>
      </p:pic>
      <p:pic>
        <p:nvPicPr>
          <p:cNvPr id="6" name="Picture 5" descr="ISOLD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16" y="6114085"/>
            <a:ext cx="2192181" cy="50240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3DFD-9847-0E42-A772-B83F24F36823}" type="slidenum">
              <a:rPr lang="en-US" smtClean="0"/>
              <a:t>1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58088" y="6081572"/>
            <a:ext cx="6400800" cy="9414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July 2018</a:t>
            </a:r>
          </a:p>
          <a:p>
            <a:endParaRPr lang="en-US" sz="24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 descr="2017_Isolde - 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42711"/>
          <a:stretch/>
        </p:blipFill>
        <p:spPr>
          <a:xfrm>
            <a:off x="219208" y="216355"/>
            <a:ext cx="8705585" cy="3377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518" y="6081572"/>
            <a:ext cx="585682" cy="5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8" y="0"/>
            <a:ext cx="9144000" cy="5565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7110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B. Recent </a:t>
            </a:r>
            <a:r>
              <a:rPr lang="en-US" sz="3200" cap="small" dirty="0" err="1" smtClean="0">
                <a:solidFill>
                  <a:srgbClr val="381F97"/>
                </a:solidFill>
                <a:latin typeface="Helvetica Light"/>
                <a:cs typeface="Helvetica Light"/>
              </a:rPr>
              <a:t>collaps</a:t>
            </a:r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 results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9082" y="1980542"/>
            <a:ext cx="2959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The Ni-region: across N = 40 and N = 50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Helvetica"/>
                <a:cs typeface="Helvetica"/>
              </a:rPr>
              <a:t>Ni (Z = 28) – *</a:t>
            </a:r>
            <a:r>
              <a:rPr lang="en-US" sz="1600" b="1" dirty="0" err="1" smtClean="0">
                <a:latin typeface="Helvetica"/>
                <a:cs typeface="Helvetica"/>
              </a:rPr>
              <a:t>Ge</a:t>
            </a:r>
            <a:r>
              <a:rPr lang="en-US" sz="1600" b="1" dirty="0" smtClean="0">
                <a:latin typeface="Helvetica"/>
                <a:cs typeface="Helvetica"/>
              </a:rPr>
              <a:t> (Z = 32)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81" y="322606"/>
            <a:ext cx="3239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Simple structures around Z = 50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Cd (Z = 48), </a:t>
            </a:r>
            <a:r>
              <a:rPr lang="en-US" sz="1600" dirty="0" err="1" smtClean="0">
                <a:latin typeface="Helvetica Light"/>
                <a:cs typeface="Helvetica Light"/>
              </a:rPr>
              <a:t>Sn</a:t>
            </a:r>
            <a:r>
              <a:rPr lang="en-US" sz="1600" dirty="0" smtClean="0">
                <a:latin typeface="Helvetica Light"/>
                <a:cs typeface="Helvetica Light"/>
              </a:rPr>
              <a:t> (Z = 50)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*</a:t>
            </a:r>
            <a:r>
              <a:rPr lang="en-US" sz="1600" dirty="0" err="1" smtClean="0">
                <a:latin typeface="Helvetica Light"/>
                <a:cs typeface="Helvetica Light"/>
              </a:rPr>
              <a:t>Sb</a:t>
            </a:r>
            <a:r>
              <a:rPr lang="en-US" sz="1600" dirty="0" smtClean="0">
                <a:latin typeface="Helvetica Light"/>
                <a:cs typeface="Helvetica Light"/>
              </a:rPr>
              <a:t> (Z = 51)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3353" y="2811539"/>
            <a:ext cx="36211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Onset of collectivity towards N = 40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Mn</a:t>
            </a:r>
            <a:r>
              <a:rPr lang="en-US" sz="1600" dirty="0" smtClean="0">
                <a:latin typeface="Helvetica Light"/>
                <a:cs typeface="Helvetica Light"/>
              </a:rPr>
              <a:t> (Z = 25)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4847" y="3436228"/>
            <a:ext cx="41378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Single particle structure around Z = 20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K (Z = 19) – *</a:t>
            </a:r>
            <a:r>
              <a:rPr lang="en-US" sz="1600" dirty="0" err="1" smtClean="0">
                <a:latin typeface="Helvetica Light"/>
                <a:cs typeface="Helvetica Light"/>
              </a:rPr>
              <a:t>Sc</a:t>
            </a:r>
            <a:r>
              <a:rPr lang="en-US" sz="1600" dirty="0" smtClean="0">
                <a:latin typeface="Helvetica Light"/>
                <a:cs typeface="Helvetica Light"/>
              </a:rPr>
              <a:t> (Z = 21)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3573" y="4173404"/>
            <a:ext cx="362111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Island of inversion around N = 20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Mg (Z =12) – Al (Z = 13)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2761" y="6306894"/>
            <a:ext cx="6611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latin typeface="Helvetica Light"/>
                <a:cs typeface="Helvetica Light"/>
              </a:rPr>
              <a:t>R. </a:t>
            </a:r>
            <a:r>
              <a:rPr lang="nb-NO" dirty="0" err="1" smtClean="0">
                <a:latin typeface="Helvetica Light"/>
                <a:cs typeface="Helvetica Light"/>
              </a:rPr>
              <a:t>Neugart</a:t>
            </a:r>
            <a:r>
              <a:rPr lang="nb-NO" dirty="0">
                <a:latin typeface="Helvetica Light"/>
                <a:cs typeface="Helvetica Light"/>
              </a:rPr>
              <a:t>,</a:t>
            </a:r>
            <a:r>
              <a:rPr lang="nb-NO" dirty="0" smtClean="0">
                <a:latin typeface="Helvetica Light"/>
                <a:cs typeface="Helvetica Light"/>
              </a:rPr>
              <a:t> J. </a:t>
            </a:r>
            <a:r>
              <a:rPr lang="nb-NO" dirty="0" err="1" smtClean="0">
                <a:latin typeface="Helvetica Light"/>
                <a:cs typeface="Helvetica Light"/>
              </a:rPr>
              <a:t>Phys</a:t>
            </a:r>
            <a:r>
              <a:rPr lang="nb-NO" dirty="0" smtClean="0">
                <a:latin typeface="Helvetica Light"/>
                <a:cs typeface="Helvetica Light"/>
              </a:rPr>
              <a:t>. G: </a:t>
            </a:r>
            <a:r>
              <a:rPr lang="nb-NO" dirty="0" err="1" smtClean="0">
                <a:latin typeface="Helvetica Light"/>
                <a:cs typeface="Helvetica Light"/>
              </a:rPr>
              <a:t>Nucl</a:t>
            </a:r>
            <a:r>
              <a:rPr lang="nb-NO" dirty="0" smtClean="0">
                <a:latin typeface="Helvetica Light"/>
                <a:cs typeface="Helvetica Light"/>
              </a:rPr>
              <a:t>. Part. </a:t>
            </a:r>
            <a:r>
              <a:rPr lang="nb-NO" dirty="0" err="1" smtClean="0">
                <a:latin typeface="Helvetica Light"/>
                <a:cs typeface="Helvetica Light"/>
              </a:rPr>
              <a:t>Phys</a:t>
            </a:r>
            <a:r>
              <a:rPr lang="nb-NO" dirty="0" smtClean="0">
                <a:latin typeface="Helvetica Light"/>
                <a:cs typeface="Helvetica Light"/>
              </a:rPr>
              <a:t>. 44 064002 (2017)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414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The Ni-region and above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11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09" y="3839079"/>
            <a:ext cx="74154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At and above the Z = 28 shell closure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latin typeface="Helvetica Light"/>
                <a:cs typeface="Helvetica Light"/>
              </a:rPr>
              <a:t>Transition from single-particle to collective </a:t>
            </a:r>
            <a:r>
              <a:rPr lang="en-US" dirty="0" err="1" smtClean="0">
                <a:latin typeface="Helvetica Light"/>
                <a:cs typeface="Helvetica Light"/>
              </a:rPr>
              <a:t>behaviour</a:t>
            </a:r>
            <a:endParaRPr lang="en-US" dirty="0" smtClean="0">
              <a:latin typeface="Helvetica Light"/>
              <a:cs typeface="Helvetica Ligh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latin typeface="Helvetica Light"/>
                <a:cs typeface="Helvetica Light"/>
              </a:rPr>
              <a:t>Test nuclear models</a:t>
            </a:r>
          </a:p>
          <a:p>
            <a:endParaRPr lang="en-US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Strength of the N = 40 subshell closure?</a:t>
            </a:r>
            <a:endParaRPr lang="en-US" dirty="0">
              <a:latin typeface="Helvetica Light"/>
              <a:cs typeface="Helvetica Light"/>
            </a:endParaRPr>
          </a:p>
          <a:p>
            <a:endParaRPr lang="en-US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Persistence of N = 50 around </a:t>
            </a:r>
            <a:r>
              <a:rPr lang="en-US" baseline="30000" dirty="0" smtClean="0">
                <a:latin typeface="Helvetica Light"/>
                <a:cs typeface="Helvetica Light"/>
              </a:rPr>
              <a:t>78</a:t>
            </a:r>
            <a:r>
              <a:rPr lang="en-US" dirty="0" smtClean="0">
                <a:latin typeface="Helvetica Light"/>
                <a:cs typeface="Helvetica Light"/>
              </a:rPr>
              <a:t>Ni?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endParaRPr lang="en-US" sz="1600" dirty="0" smtClean="0">
              <a:latin typeface="Helvetica Light"/>
              <a:cs typeface="Helvetica Light"/>
            </a:endParaRP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7353" t="34941" r="34574" b="49483"/>
          <a:stretch/>
        </p:blipFill>
        <p:spPr>
          <a:xfrm>
            <a:off x="270233" y="1364750"/>
            <a:ext cx="8980973" cy="1771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495" y="2674976"/>
            <a:ext cx="513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1109" y="2689325"/>
            <a:ext cx="109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Ni (Z = 28)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3509" y="2517485"/>
            <a:ext cx="109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Cu (Z = 29)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9421" y="2348598"/>
            <a:ext cx="109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Zn (Z = 30)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1821" y="2182688"/>
            <a:ext cx="109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Ga</a:t>
            </a:r>
            <a:r>
              <a:rPr lang="en-US" sz="1400" dirty="0" smtClean="0">
                <a:latin typeface="Arial"/>
                <a:cs typeface="Arial"/>
              </a:rPr>
              <a:t> (Z = 31)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0492" y="2000291"/>
            <a:ext cx="109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Ge</a:t>
            </a:r>
            <a:r>
              <a:rPr lang="en-US" sz="1400" dirty="0" smtClean="0">
                <a:latin typeface="Arial"/>
                <a:cs typeface="Arial"/>
              </a:rPr>
              <a:t> (Z = 32)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0690" y="3079627"/>
            <a:ext cx="40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1978" y="3135779"/>
            <a:ext cx="40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2623" y="1364750"/>
            <a:ext cx="195907" cy="17710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Zn (Z = 30) structure between N = 33 - 50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12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07" y="1011828"/>
            <a:ext cx="3787855" cy="51473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4314" y="6419000"/>
            <a:ext cx="3526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 Light"/>
                <a:cs typeface="Helvetica Light"/>
              </a:rPr>
              <a:t>C. Wraith et al., PLB 771, 385 (2017)</a:t>
            </a:r>
          </a:p>
        </p:txBody>
      </p:sp>
    </p:spTree>
    <p:extLst>
      <p:ext uri="{BB962C8B-B14F-4D97-AF65-F5344CB8AC3E}">
        <p14:creationId xmlns:p14="http://schemas.microsoft.com/office/powerpoint/2010/main" val="7626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Zn (Z = 30) structure between N = 33 - 49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13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99" y="3635440"/>
            <a:ext cx="4838700" cy="3276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18690" y="1946876"/>
            <a:ext cx="3445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g-factor (</a:t>
            </a:r>
            <a:r>
              <a:rPr lang="nl-NL" sz="1600" dirty="0" err="1" smtClean="0">
                <a:latin typeface="Helvetica Light"/>
                <a:cs typeface="Helvetica Light"/>
              </a:rPr>
              <a:t>μ</a:t>
            </a:r>
            <a:r>
              <a:rPr lang="nl-NL" sz="1600" dirty="0">
                <a:latin typeface="Helvetica Light"/>
                <a:cs typeface="Helvetica Light"/>
              </a:rPr>
              <a:t> </a:t>
            </a:r>
            <a:r>
              <a:rPr lang="nl-NL" sz="1600" dirty="0" smtClean="0">
                <a:latin typeface="Helvetica Light"/>
                <a:cs typeface="Helvetica Light"/>
              </a:rPr>
              <a:t>= g/I) shows </a:t>
            </a:r>
            <a:r>
              <a:rPr lang="nl-NL" sz="1600" dirty="0" err="1" smtClean="0">
                <a:latin typeface="Helvetica Light"/>
                <a:cs typeface="Helvetica Light"/>
              </a:rPr>
              <a:t>leading</a:t>
            </a:r>
            <a:r>
              <a:rPr lang="nl-NL" sz="1600" dirty="0" smtClean="0">
                <a:latin typeface="Helvetica Light"/>
                <a:cs typeface="Helvetica Light"/>
              </a:rPr>
              <a:t> neutron </a:t>
            </a:r>
            <a:r>
              <a:rPr lang="nl-NL" sz="1600" dirty="0" err="1" smtClean="0">
                <a:latin typeface="Helvetica Light"/>
                <a:cs typeface="Helvetica Light"/>
              </a:rPr>
              <a:t>configuration</a:t>
            </a:r>
            <a:endParaRPr lang="nl-NL" sz="1600" dirty="0" smtClean="0">
              <a:latin typeface="Helvetica Light"/>
              <a:cs typeface="Helvetica Light"/>
            </a:endParaRPr>
          </a:p>
          <a:p>
            <a:pPr marL="742950" lvl="1" indent="-285750">
              <a:buFont typeface="Courier New"/>
              <a:buChar char="o"/>
            </a:pPr>
            <a:r>
              <a:rPr lang="nl-NL" sz="1600" dirty="0" smtClean="0">
                <a:latin typeface="Helvetica Light"/>
                <a:cs typeface="Helvetica Light"/>
              </a:rPr>
              <a:t>Independent of </a:t>
            </a:r>
            <a:r>
              <a:rPr lang="nl-NL" sz="1600" dirty="0" err="1" smtClean="0">
                <a:latin typeface="Helvetica Light"/>
                <a:cs typeface="Helvetica Light"/>
              </a:rPr>
              <a:t>nuclear</a:t>
            </a:r>
            <a:r>
              <a:rPr lang="nl-NL" sz="1600" dirty="0" smtClean="0">
                <a:latin typeface="Helvetica Light"/>
                <a:cs typeface="Helvetica Light"/>
              </a:rPr>
              <a:t> spin/</a:t>
            </a:r>
            <a:r>
              <a:rPr lang="nl-NL" sz="1600" dirty="0" err="1" smtClean="0">
                <a:latin typeface="Helvetica Light"/>
                <a:cs typeface="Helvetica Light"/>
              </a:rPr>
              <a:t>seniority</a:t>
            </a:r>
            <a:endParaRPr lang="nl-NL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endParaRPr lang="nl-NL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No excitations across N = 50 are necessary to reproduce g-factors</a:t>
            </a:r>
          </a:p>
          <a:p>
            <a:endParaRPr lang="en-US" sz="1600" dirty="0">
              <a:latin typeface="Helvetica Light"/>
              <a:cs typeface="Helvetica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774" y="1946876"/>
            <a:ext cx="5216814" cy="3571752"/>
            <a:chOff x="160774" y="2065080"/>
            <a:chExt cx="5216814" cy="35717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774" y="2065080"/>
              <a:ext cx="5216814" cy="35717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229142" y="3958422"/>
              <a:ext cx="783675" cy="1040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4314" y="6419000"/>
            <a:ext cx="3526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 Light"/>
                <a:cs typeface="Helvetica Light"/>
              </a:rPr>
              <a:t>C. Wraith et al., PLB 771, 385 (2017)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1558" y="1600276"/>
            <a:ext cx="256313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Even – odd Zn isotopes</a:t>
            </a:r>
          </a:p>
          <a:p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7813" y="2867500"/>
            <a:ext cx="2687952" cy="778147"/>
          </a:xfrm>
          <a:prstGeom prst="ellipse">
            <a:avLst/>
          </a:prstGeom>
          <a:noFill/>
          <a:ln w="28575" cmpd="sng"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The isomer in </a:t>
            </a:r>
            <a:r>
              <a:rPr lang="en-US" sz="3200" baseline="30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79</a:t>
            </a:r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Zn (N = 49)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14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8890"/>
            <a:ext cx="4393478" cy="22449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2292" y="1429478"/>
            <a:ext cx="3455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Hyperfine spectrum demonstrates existence of 2 long-lived states in </a:t>
            </a:r>
            <a:r>
              <a:rPr lang="en-US" sz="1600" baseline="30000" dirty="0" smtClean="0">
                <a:latin typeface="Helvetica Light"/>
                <a:cs typeface="Helvetica Light"/>
              </a:rPr>
              <a:t>79</a:t>
            </a:r>
            <a:r>
              <a:rPr lang="en-US" sz="1600" dirty="0" smtClean="0">
                <a:latin typeface="Helvetica Light"/>
                <a:cs typeface="Helvetica Light"/>
              </a:rPr>
              <a:t>Zn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Helvetica Light"/>
                <a:cs typeface="Helvetica Light"/>
              </a:rPr>
              <a:t>I = </a:t>
            </a:r>
            <a:r>
              <a:rPr lang="bg-BG" sz="1600" dirty="0" smtClean="0">
                <a:latin typeface="Helvetica Light"/>
                <a:cs typeface="Helvetica Light"/>
              </a:rPr>
              <a:t>1/2</a:t>
            </a:r>
            <a:r>
              <a:rPr lang="en-US" sz="1600" dirty="0" smtClean="0">
                <a:latin typeface="Helvetica Light"/>
                <a:cs typeface="Helvetica Light"/>
              </a:rPr>
              <a:t> isomer</a:t>
            </a:r>
          </a:p>
          <a:p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74" y="4216045"/>
            <a:ext cx="7590162" cy="20128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12302" y="186715"/>
            <a:ext cx="328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X. Yang, </a:t>
            </a:r>
            <a:r>
              <a:rPr lang="cs-CZ" sz="1600" dirty="0">
                <a:latin typeface="Helvetica Light"/>
                <a:cs typeface="Helvetica Light"/>
              </a:rPr>
              <a:t>PRL 116, 182502 (2016)</a:t>
            </a:r>
            <a:endParaRPr lang="en-US" sz="16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3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The isomer in </a:t>
            </a:r>
            <a:r>
              <a:rPr lang="en-US" sz="3200" baseline="30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79</a:t>
            </a:r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Zn (N = 49)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15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8890"/>
            <a:ext cx="4136756" cy="21137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39840" y="1429478"/>
            <a:ext cx="4104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Hyperfine spectrum demonstrates existence of 2 long-lived states in </a:t>
            </a:r>
            <a:r>
              <a:rPr lang="en-US" sz="1600" baseline="30000" dirty="0" smtClean="0">
                <a:latin typeface="Helvetica Light"/>
                <a:cs typeface="Helvetica Light"/>
              </a:rPr>
              <a:t>79</a:t>
            </a:r>
            <a:r>
              <a:rPr lang="en-US" sz="1600" dirty="0" smtClean="0">
                <a:latin typeface="Helvetica Light"/>
                <a:cs typeface="Helvetica Light"/>
              </a:rPr>
              <a:t>Zn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Helvetica Light"/>
                <a:cs typeface="Helvetica Light"/>
              </a:rPr>
              <a:t>I = </a:t>
            </a:r>
            <a:r>
              <a:rPr lang="bg-BG" sz="1600" dirty="0" smtClean="0">
                <a:latin typeface="Helvetica Light"/>
                <a:cs typeface="Helvetica Light"/>
              </a:rPr>
              <a:t>1/2</a:t>
            </a:r>
            <a:r>
              <a:rPr lang="en-US" sz="1600" dirty="0" smtClean="0">
                <a:latin typeface="Helvetica Light"/>
                <a:cs typeface="Helvetica Light"/>
              </a:rPr>
              <a:t> isomer</a:t>
            </a:r>
          </a:p>
          <a:p>
            <a:pPr marL="742950" lvl="1" indent="-285750">
              <a:buFont typeface="Courier New"/>
              <a:buChar char="o"/>
            </a:pP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Large negative g-factor only consistent with νs</a:t>
            </a:r>
            <a:r>
              <a:rPr lang="en-US" sz="1600" baseline="-25000" dirty="0">
                <a:latin typeface="Helvetica Light"/>
                <a:cs typeface="Helvetica Light"/>
              </a:rPr>
              <a:t>1/2</a:t>
            </a:r>
            <a:endParaRPr lang="en-US" sz="1600" dirty="0">
              <a:latin typeface="Helvetica Light"/>
              <a:cs typeface="Helvetica Ligh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latin typeface="Helvetica Light"/>
                <a:cs typeface="Helvetica Light"/>
              </a:rPr>
              <a:t>Intruder nature of isomer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latin typeface="Helvetica Light"/>
                <a:cs typeface="Helvetica Light"/>
              </a:rPr>
              <a:t>Positive parity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Helvetica Light"/>
              <a:cs typeface="Helvetica Light"/>
            </a:endParaRPr>
          </a:p>
          <a:p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50" y="3593844"/>
            <a:ext cx="4230506" cy="28964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7342" y="5039220"/>
            <a:ext cx="716116" cy="972718"/>
          </a:xfrm>
          <a:prstGeom prst="ellipse">
            <a:avLst/>
          </a:prstGeom>
          <a:noFill/>
          <a:ln w="28575" cmpd="sng"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2302" y="186715"/>
            <a:ext cx="328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X. Yang, </a:t>
            </a:r>
            <a:r>
              <a:rPr lang="cs-CZ" sz="1600" dirty="0">
                <a:latin typeface="Helvetica Light"/>
                <a:cs typeface="Helvetica Light"/>
              </a:rPr>
              <a:t>PRL 116, 182502 (2016)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261" y="3984023"/>
            <a:ext cx="3208977" cy="21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The isomer in </a:t>
            </a:r>
            <a:r>
              <a:rPr lang="en-US" sz="3200" baseline="30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79</a:t>
            </a:r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Zn (N = 49)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16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8890"/>
            <a:ext cx="4136756" cy="21137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86300" y="1334908"/>
            <a:ext cx="4457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Hyperfine spectrum demonstrates existence of I = </a:t>
            </a:r>
            <a:r>
              <a:rPr lang="bg-BG" sz="1600" dirty="0" smtClean="0">
                <a:latin typeface="Helvetica Light"/>
                <a:cs typeface="Helvetica Light"/>
              </a:rPr>
              <a:t>1/2</a:t>
            </a:r>
            <a:r>
              <a:rPr lang="en-US" sz="1600" dirty="0" smtClean="0">
                <a:latin typeface="Helvetica Light"/>
                <a:cs typeface="Helvetica Light"/>
              </a:rPr>
              <a:t> isomer in </a:t>
            </a:r>
            <a:r>
              <a:rPr lang="en-US" sz="1600" baseline="30000" dirty="0" smtClean="0">
                <a:latin typeface="Helvetica Light"/>
                <a:cs typeface="Helvetica Light"/>
              </a:rPr>
              <a:t>79</a:t>
            </a:r>
            <a:r>
              <a:rPr lang="en-US" sz="1600" dirty="0" smtClean="0">
                <a:latin typeface="Helvetica Light"/>
                <a:cs typeface="Helvetica Light"/>
              </a:rPr>
              <a:t>Zn</a:t>
            </a:r>
          </a:p>
          <a:p>
            <a:pPr lvl="1"/>
            <a:endParaRPr lang="en-US" sz="8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Large negative g-factor only consistent with νs</a:t>
            </a:r>
            <a:r>
              <a:rPr lang="en-US" sz="1600" baseline="-25000" dirty="0">
                <a:latin typeface="Helvetica Light"/>
                <a:cs typeface="Helvetica Light"/>
              </a:rPr>
              <a:t>1/2</a:t>
            </a:r>
            <a:endParaRPr lang="en-US" sz="1600" dirty="0">
              <a:latin typeface="Helvetica Light"/>
              <a:cs typeface="Helvetica Ligh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latin typeface="Helvetica Light"/>
                <a:cs typeface="Helvetica Light"/>
              </a:rPr>
              <a:t>Intruder nature of isomer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latin typeface="Helvetica Light"/>
                <a:cs typeface="Helvetica Light"/>
              </a:rPr>
              <a:t>Positive </a:t>
            </a:r>
            <a:r>
              <a:rPr lang="en-US" sz="1600" dirty="0" smtClean="0">
                <a:latin typeface="Helvetica Light"/>
                <a:cs typeface="Helvetica Light"/>
              </a:rPr>
              <a:t>parity</a:t>
            </a:r>
          </a:p>
          <a:p>
            <a:pPr marL="742950" lvl="1" indent="-285750">
              <a:buFont typeface="Courier New"/>
              <a:buChar char="o"/>
            </a:pPr>
            <a:endParaRPr lang="en-US" sz="8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Large charge radius difference between 9/2</a:t>
            </a:r>
            <a:r>
              <a:rPr lang="en-US" sz="1600" baseline="30000" dirty="0">
                <a:latin typeface="Helvetica Light"/>
                <a:cs typeface="Helvetica Light"/>
              </a:rPr>
              <a:t>+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gs</a:t>
            </a:r>
            <a:r>
              <a:rPr lang="en-US" sz="1600" dirty="0">
                <a:latin typeface="Helvetica Light"/>
                <a:cs typeface="Helvetica Light"/>
              </a:rPr>
              <a:t> and 1/2</a:t>
            </a:r>
            <a:r>
              <a:rPr lang="en-US" sz="1600" baseline="30000" dirty="0">
                <a:latin typeface="Helvetica Light"/>
                <a:cs typeface="Helvetica Light"/>
              </a:rPr>
              <a:t>+</a:t>
            </a:r>
            <a:r>
              <a:rPr lang="en-US" sz="1600" dirty="0">
                <a:latin typeface="Helvetica Light"/>
                <a:cs typeface="Helvetica Light"/>
              </a:rPr>
              <a:t> isomer</a:t>
            </a:r>
          </a:p>
          <a:p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50" y="3593844"/>
            <a:ext cx="4230506" cy="28964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7342" y="5039220"/>
            <a:ext cx="716116" cy="972718"/>
          </a:xfrm>
          <a:prstGeom prst="ellipse">
            <a:avLst/>
          </a:prstGeom>
          <a:noFill/>
          <a:ln w="28575" cmpd="sng"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2302" y="186715"/>
            <a:ext cx="328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X. Yang, </a:t>
            </a:r>
            <a:r>
              <a:rPr lang="cs-CZ" sz="1600" dirty="0">
                <a:latin typeface="Helvetica Light"/>
                <a:cs typeface="Helvetica Light"/>
              </a:rPr>
              <a:t>PRL 116, 182502 (2016)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3917892"/>
            <a:ext cx="4044100" cy="28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Nuclear sizes above Z = 28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17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1" y="1552227"/>
            <a:ext cx="5930457" cy="4282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7926" y="3011399"/>
            <a:ext cx="3418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Helvetica Light"/>
                <a:cs typeface="Helvetica Light"/>
              </a:rPr>
              <a:t>M. Bissell, PRC 93</a:t>
            </a:r>
            <a:r>
              <a:rPr lang="en-US" sz="1200" dirty="0">
                <a:solidFill>
                  <a:srgbClr val="FF0000"/>
                </a:solidFill>
                <a:latin typeface="Helvetica Light"/>
                <a:cs typeface="Helvetica Light"/>
              </a:rPr>
              <a:t>, 064318 (2016)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1800" y="2503217"/>
            <a:ext cx="3418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L. </a:t>
            </a:r>
            <a:r>
              <a:rPr lang="en-US" sz="1200" dirty="0" err="1" smtClean="0">
                <a:solidFill>
                  <a:srgbClr val="0000FF"/>
                </a:solidFill>
                <a:latin typeface="Helvetica Light"/>
                <a:cs typeface="Helvetica Light"/>
              </a:rPr>
              <a:t>Xie</a:t>
            </a:r>
            <a:r>
              <a:rPr lang="en-US" sz="12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, in preparation</a:t>
            </a:r>
            <a:endParaRPr lang="en-US" sz="1200" dirty="0">
              <a:solidFill>
                <a:srgbClr val="0000FF"/>
              </a:solidFill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8850" y="2091893"/>
            <a:ext cx="3418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  <a:latin typeface="Helvetica Light"/>
                <a:cs typeface="Helvetica Light"/>
              </a:rPr>
              <a:t>T. Procter,  PRC 86, 034329 (2012)</a:t>
            </a:r>
            <a:endParaRPr lang="en-US" sz="1200" dirty="0">
              <a:solidFill>
                <a:srgbClr val="FF00FF"/>
              </a:solidFill>
              <a:latin typeface="Helvetica Light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2578" y="3549274"/>
            <a:ext cx="3418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  <a:cs typeface="Helvetica Light"/>
              </a:rPr>
              <a:t>S. Kaufmann, in preparation</a:t>
            </a: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7741" y="1814894"/>
            <a:ext cx="3418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FFFF"/>
                </a:solidFill>
                <a:latin typeface="Helvetica Light"/>
                <a:cs typeface="Helvetica Light"/>
              </a:rPr>
              <a:t>Experiment performed May 2018</a:t>
            </a:r>
            <a:endParaRPr lang="en-US" sz="1200" dirty="0">
              <a:solidFill>
                <a:srgbClr val="00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318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Around N = 40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18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7" y="1160438"/>
            <a:ext cx="5168765" cy="39611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432594"/>
            <a:ext cx="7415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Subtle influence of the N = 40 subshell gap disappears quickly above Z = 28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Anomalous inverted odd even staggering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What happens in between </a:t>
            </a:r>
            <a:r>
              <a:rPr lang="en-US" dirty="0" err="1" smtClean="0">
                <a:latin typeface="Helvetica Light"/>
                <a:cs typeface="Helvetica Light"/>
              </a:rPr>
              <a:t>Ga</a:t>
            </a:r>
            <a:r>
              <a:rPr lang="en-US" dirty="0" smtClean="0">
                <a:latin typeface="Helvetica Light"/>
                <a:cs typeface="Helvetica Light"/>
              </a:rPr>
              <a:t> and </a:t>
            </a:r>
            <a:r>
              <a:rPr lang="en-US" dirty="0" err="1" smtClean="0">
                <a:latin typeface="Helvetica Light"/>
                <a:cs typeface="Helvetica Light"/>
              </a:rPr>
              <a:t>Rb</a:t>
            </a:r>
            <a:r>
              <a:rPr lang="en-US" dirty="0" smtClean="0">
                <a:latin typeface="Helvetica Light"/>
                <a:cs typeface="Helvetica Light"/>
              </a:rPr>
              <a:t>?</a:t>
            </a: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endParaRPr lang="en-US" sz="1600" dirty="0" smtClean="0">
              <a:latin typeface="Helvetica Light"/>
              <a:cs typeface="Helvetica Light"/>
            </a:endParaRP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Radii and state-of-the-art models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19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38" y="1884888"/>
            <a:ext cx="4230461" cy="28594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6321" y="6338876"/>
            <a:ext cx="2750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S. Kaufmann, in preparation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75" y="1841335"/>
            <a:ext cx="4483326" cy="31560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1086" y="6338876"/>
            <a:ext cx="3948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 Light"/>
                <a:cs typeface="Helvetica Light"/>
              </a:rPr>
              <a:t>R. Garcia Ruiz, Nat. Phys. 12, 594 (2016)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1857" y="1973242"/>
            <a:ext cx="12716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Helvetica"/>
                <a:cs typeface="Helvetica"/>
              </a:rPr>
              <a:t>Ca</a:t>
            </a:r>
            <a:r>
              <a:rPr lang="en-US" sz="1600" b="1" dirty="0" smtClean="0">
                <a:latin typeface="Helvetica"/>
                <a:cs typeface="Helvetica"/>
              </a:rPr>
              <a:t> (Z = 20)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7540" y="1977032"/>
            <a:ext cx="1170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Ni (Z = 28)</a:t>
            </a:r>
            <a:endParaRPr lang="en-US" sz="1600" b="1" dirty="0">
              <a:latin typeface="Helvetica"/>
              <a:cs typeface="Helvetica"/>
            </a:endParaRPr>
          </a:p>
        </p:txBody>
      </p:sp>
      <p:cxnSp>
        <p:nvCxnSpPr>
          <p:cNvPr id="11" name="Straight Arrow Connector 10"/>
          <p:cNvCxnSpPr>
            <a:endCxn id="17" idx="0"/>
          </p:cNvCxnSpPr>
          <p:nvPr/>
        </p:nvCxnSpPr>
        <p:spPr>
          <a:xfrm flipH="1">
            <a:off x="6951673" y="2928432"/>
            <a:ext cx="1127328" cy="2114782"/>
          </a:xfrm>
          <a:prstGeom prst="straightConnector1">
            <a:avLst/>
          </a:prstGeom>
          <a:ln w="127000" cmpd="sng">
            <a:solidFill>
              <a:srgbClr val="6AB62B">
                <a:alpha val="53000"/>
              </a:srgb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80245" y="5043214"/>
            <a:ext cx="3742855" cy="1077218"/>
          </a:xfrm>
          <a:prstGeom prst="rect">
            <a:avLst/>
          </a:prstGeom>
          <a:ln>
            <a:solidFill>
              <a:srgbClr val="6AB62B"/>
            </a:solidFill>
          </a:ln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latin typeface="Helvetica Light"/>
                <a:cs typeface="Helvetica Light"/>
              </a:rPr>
              <a:t>68</a:t>
            </a:r>
            <a:r>
              <a:rPr lang="en-US" sz="1600" dirty="0" smtClean="0">
                <a:latin typeface="Helvetica Light"/>
                <a:cs typeface="Helvetica Light"/>
              </a:rPr>
              <a:t>Ni: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Neutron-rich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Charge radius and dipole </a:t>
            </a:r>
            <a:r>
              <a:rPr lang="en-US" sz="1600" dirty="0" err="1" smtClean="0">
                <a:latin typeface="Helvetica Light"/>
                <a:cs typeface="Helvetica Light"/>
              </a:rPr>
              <a:t>polarizability</a:t>
            </a:r>
            <a:r>
              <a:rPr lang="en-US" sz="1600" dirty="0" smtClean="0">
                <a:latin typeface="Helvetica Light"/>
                <a:cs typeface="Helvetica Light"/>
              </a:rPr>
              <a:t> experimentally known</a:t>
            </a:r>
          </a:p>
        </p:txBody>
      </p:sp>
    </p:spTree>
    <p:extLst>
      <p:ext uri="{BB962C8B-B14F-4D97-AF65-F5344CB8AC3E}">
        <p14:creationId xmlns:p14="http://schemas.microsoft.com/office/powerpoint/2010/main" val="65779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68" y="981402"/>
            <a:ext cx="9144000" cy="5565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Introduction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2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2768" y="4549955"/>
            <a:ext cx="390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latin typeface="Helvetica Light"/>
                <a:cs typeface="Helvetica Light"/>
              </a:rPr>
              <a:t>Collinear laser spectroscopy (what, where, how?)</a:t>
            </a:r>
          </a:p>
          <a:p>
            <a:pPr marL="342900" indent="-342900">
              <a:buAutoNum type="alphaUcPeriod"/>
            </a:pPr>
            <a:r>
              <a:rPr lang="en-US" dirty="0" smtClean="0">
                <a:latin typeface="Helvetica Light"/>
                <a:cs typeface="Helvetica Light"/>
              </a:rPr>
              <a:t>Recent </a:t>
            </a:r>
            <a:r>
              <a:rPr lang="en-US" cap="small" dirty="0" err="1" smtClean="0">
                <a:latin typeface="Helvetica Light"/>
                <a:cs typeface="Helvetica Light"/>
              </a:rPr>
              <a:t>Collaps</a:t>
            </a:r>
            <a:r>
              <a:rPr lang="en-US" dirty="0" smtClean="0">
                <a:latin typeface="Helvetica Light"/>
                <a:cs typeface="Helvetica Light"/>
              </a:rPr>
              <a:t> </a:t>
            </a:r>
            <a:r>
              <a:rPr lang="en-US" dirty="0" smtClean="0">
                <a:latin typeface="Helvetica Light"/>
                <a:cs typeface="Helvetica Light"/>
              </a:rPr>
              <a:t>results</a:t>
            </a:r>
            <a:endParaRPr lang="en-US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156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Conclusion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20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747" y="1793899"/>
            <a:ext cx="30445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Light"/>
                <a:cs typeface="Helvetica Light"/>
              </a:rPr>
              <a:t>L</a:t>
            </a:r>
            <a:r>
              <a:rPr lang="en-US" sz="1600" dirty="0" smtClean="0">
                <a:latin typeface="Helvetica Light"/>
                <a:cs typeface="Helvetica Light"/>
              </a:rPr>
              <a:t>aser spectroscopy </a:t>
            </a:r>
            <a:r>
              <a:rPr lang="en-US" sz="1600" dirty="0" smtClean="0">
                <a:latin typeface="Helvetica Light"/>
                <a:cs typeface="Helvetica Light"/>
              </a:rPr>
              <a:t>is a versatile tool for </a:t>
            </a:r>
            <a:r>
              <a:rPr lang="en-US" sz="1600" dirty="0" smtClean="0">
                <a:latin typeface="Helvetica Light"/>
                <a:cs typeface="Helvetica Light"/>
              </a:rPr>
              <a:t>nuclear structure </a:t>
            </a:r>
            <a:r>
              <a:rPr lang="en-US" sz="1600" dirty="0" smtClean="0">
                <a:latin typeface="Helvetica Light"/>
                <a:cs typeface="Helvetica Light"/>
              </a:rPr>
              <a:t>research, providing</a:t>
            </a:r>
            <a:endParaRPr lang="en-US" sz="1600" dirty="0" smtClean="0">
              <a:latin typeface="Helvetica Light"/>
              <a:cs typeface="Helvetica Light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Nuclear spins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Magnetic moments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Quadrupole</a:t>
            </a:r>
            <a:r>
              <a:rPr lang="en-US" sz="1600" dirty="0" smtClean="0">
                <a:latin typeface="Helvetica Light"/>
                <a:cs typeface="Helvetica Light"/>
              </a:rPr>
              <a:t> moments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Charge radii</a:t>
            </a:r>
            <a:endParaRPr lang="en-US" sz="1600" dirty="0" smtClean="0">
              <a:latin typeface="Helvetica Light"/>
              <a:cs typeface="Helvetica Light"/>
            </a:endParaRPr>
          </a:p>
        </p:txBody>
      </p:sp>
      <p:pic>
        <p:nvPicPr>
          <p:cNvPr id="3" name="Picture 2" descr="COLLAPS_collaboration-meeting_20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/>
          <a:stretch/>
        </p:blipFill>
        <p:spPr>
          <a:xfrm>
            <a:off x="3501722" y="903288"/>
            <a:ext cx="5495858" cy="3442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1632" y="1013396"/>
            <a:ext cx="162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small" dirty="0" err="1" smtClean="0">
                <a:solidFill>
                  <a:srgbClr val="FFFFFF"/>
                </a:solidFill>
                <a:latin typeface="Helvetica Light"/>
                <a:cs typeface="Helvetica Light"/>
              </a:rPr>
              <a:t>Collaps</a:t>
            </a:r>
            <a:r>
              <a:rPr lang="en-US" cap="small" dirty="0">
                <a:latin typeface="Helvetica Light"/>
                <a:cs typeface="Helvetica Ligh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940" y="4773602"/>
            <a:ext cx="4133348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M.L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. Bissell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K. Blaum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B. 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Cheal</a:t>
            </a:r>
            <a:r>
              <a:rPr lang="en-US" sz="1400" baseline="30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R.F. Garcia Ruiz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W. Gins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 H. Heylen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. Kannelakopoulos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S. Kaufmann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Helvetica Light"/>
                <a:cs typeface="Helvetica Light"/>
              </a:rPr>
              <a:t>Á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. Koszorús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K. König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J. 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Krämer</a:t>
            </a:r>
            <a:r>
              <a:rPr lang="en-US" sz="1400" baseline="30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, B. Maaß</a:t>
            </a:r>
            <a:r>
              <a:rPr lang="en-US" sz="1400" baseline="30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6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S. Malbrunot-Etternauer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R. Neugart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3,8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G. Neyens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1,6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W. Nörtershäuser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R. Sánchez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9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F. Sommer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L. Vazquez-Rodriguez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L. Xie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X.F. Yang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6,11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D. Yordanov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, Z. Xu</a:t>
            </a:r>
            <a:r>
              <a:rPr lang="en-US" sz="14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6</a:t>
            </a:r>
          </a:p>
          <a:p>
            <a:endParaRPr lang="en-US" sz="1400" baseline="30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6154" y="4564967"/>
            <a:ext cx="45854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EP department, CERN, Geneva (CH)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University of Manchester, Manchester (UK)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Max-Planck-</a:t>
            </a:r>
            <a:r>
              <a:rPr lang="en-US" sz="1300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Institut</a:t>
            </a:r>
            <a:r>
              <a:rPr lang="en-US" sz="13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für</a:t>
            </a:r>
            <a:r>
              <a:rPr lang="en-US" sz="13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Helvetica Light"/>
                <a:cs typeface="Helvetica Light"/>
              </a:rPr>
              <a:t>Kernphysik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, Heidelberg (DE</a:t>
            </a:r>
            <a:r>
              <a:rPr lang="en-US" sz="13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University of Liverpool, Liverpool (UK)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3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IKS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, KU Leuven, Leuven (BE)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TU Darmstadt, Darmstadt (DE)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300" dirty="0" err="1">
                <a:solidFill>
                  <a:srgbClr val="000000"/>
                </a:solidFill>
                <a:latin typeface="Helvetica Light"/>
                <a:cs typeface="Helvetica Light"/>
              </a:rPr>
              <a:t>Universität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 Mainz, Mainz (DE)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GSI, Darmstadt (DE</a:t>
            </a:r>
            <a:r>
              <a:rPr lang="en-US" sz="13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300" dirty="0" err="1">
                <a:solidFill>
                  <a:srgbClr val="000000"/>
                </a:solidFill>
                <a:latin typeface="Helvetica Light"/>
                <a:cs typeface="Helvetica Light"/>
              </a:rPr>
              <a:t>Institut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 de Physique </a:t>
            </a:r>
            <a:r>
              <a:rPr lang="en-US" sz="1300" dirty="0" err="1">
                <a:solidFill>
                  <a:srgbClr val="000000"/>
                </a:solidFill>
                <a:latin typeface="Helvetica Light"/>
                <a:cs typeface="Helvetica Light"/>
              </a:rPr>
              <a:t>Nucléaire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Helvetica Light"/>
                <a:cs typeface="Helvetica Light"/>
              </a:rPr>
              <a:t>Orsay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 (FR)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Peking University, </a:t>
            </a:r>
            <a:r>
              <a:rPr lang="en-US" sz="1300" dirty="0" err="1">
                <a:solidFill>
                  <a:srgbClr val="000000"/>
                </a:solidFill>
                <a:latin typeface="Helvetica Light"/>
                <a:cs typeface="Helvetica Light"/>
              </a:rPr>
              <a:t>Bejing</a:t>
            </a:r>
            <a:r>
              <a:rPr lang="en-US" sz="1300" dirty="0">
                <a:solidFill>
                  <a:srgbClr val="000000"/>
                </a:solidFill>
                <a:latin typeface="Helvetica Light"/>
                <a:cs typeface="Helvetica Light"/>
              </a:rPr>
              <a:t> (CN)</a:t>
            </a:r>
          </a:p>
          <a:p>
            <a:endParaRPr lang="en-US" sz="12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25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8713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A. Collinear laser spectroscopy</a:t>
            </a:r>
            <a:endParaRPr lang="en-US" sz="32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926" b="24505"/>
          <a:stretch/>
        </p:blipFill>
        <p:spPr>
          <a:xfrm>
            <a:off x="191103" y="197923"/>
            <a:ext cx="8761794" cy="3231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4178" y="227806"/>
            <a:ext cx="9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Helvetica Light"/>
                <a:cs typeface="Helvetica Light"/>
              </a:rPr>
              <a:t>s</a:t>
            </a:r>
            <a:r>
              <a:rPr lang="en-US" sz="1400" dirty="0" err="1" smtClean="0">
                <a:solidFill>
                  <a:srgbClr val="FFFFFF"/>
                </a:solidFill>
                <a:latin typeface="Helvetica Light"/>
                <a:cs typeface="Helvetica Light"/>
              </a:rPr>
              <a:t>irah.com</a:t>
            </a:r>
            <a:endParaRPr lang="en-US" sz="1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549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What?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4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91271"/>
            <a:ext cx="390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Ground state properties </a:t>
            </a:r>
            <a:r>
              <a:rPr lang="is-IS" dirty="0" smtClean="0">
                <a:latin typeface="Helvetica Light"/>
                <a:cs typeface="Helvetica Light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55034" y="2303675"/>
            <a:ext cx="8889600" cy="1459507"/>
            <a:chOff x="875040" y="2271103"/>
            <a:chExt cx="8889600" cy="1459507"/>
          </a:xfrm>
        </p:grpSpPr>
        <p:grpSp>
          <p:nvGrpSpPr>
            <p:cNvPr id="13" name="Gruppieren 20"/>
            <p:cNvGrpSpPr/>
            <p:nvPr/>
          </p:nvGrpSpPr>
          <p:grpSpPr>
            <a:xfrm>
              <a:off x="2603232" y="2455952"/>
              <a:ext cx="843040" cy="859003"/>
              <a:chOff x="13169900" y="-58738"/>
              <a:chExt cx="814388" cy="808038"/>
            </a:xfrm>
          </p:grpSpPr>
          <p:sp>
            <p:nvSpPr>
              <p:cNvPr id="14" name="Freeform 80"/>
              <p:cNvSpPr>
                <a:spLocks noEditPoints="1"/>
              </p:cNvSpPr>
              <p:nvPr/>
            </p:nvSpPr>
            <p:spPr bwMode="auto">
              <a:xfrm>
                <a:off x="13557250" y="-58738"/>
                <a:ext cx="47625" cy="779463"/>
              </a:xfrm>
              <a:custGeom>
                <a:avLst/>
                <a:gdLst>
                  <a:gd name="T0" fmla="*/ 17 w 58"/>
                  <a:gd name="T1" fmla="*/ 983 h 983"/>
                  <a:gd name="T2" fmla="*/ 19 w 58"/>
                  <a:gd name="T3" fmla="*/ 48 h 983"/>
                  <a:gd name="T4" fmla="*/ 38 w 58"/>
                  <a:gd name="T5" fmla="*/ 48 h 983"/>
                  <a:gd name="T6" fmla="*/ 36 w 58"/>
                  <a:gd name="T7" fmla="*/ 983 h 983"/>
                  <a:gd name="T8" fmla="*/ 17 w 58"/>
                  <a:gd name="T9" fmla="*/ 983 h 983"/>
                  <a:gd name="T10" fmla="*/ 0 w 58"/>
                  <a:gd name="T11" fmla="*/ 58 h 983"/>
                  <a:gd name="T12" fmla="*/ 29 w 58"/>
                  <a:gd name="T13" fmla="*/ 0 h 983"/>
                  <a:gd name="T14" fmla="*/ 58 w 58"/>
                  <a:gd name="T15" fmla="*/ 58 h 983"/>
                  <a:gd name="T16" fmla="*/ 0 w 58"/>
                  <a:gd name="T17" fmla="*/ 58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983">
                    <a:moveTo>
                      <a:pt x="17" y="983"/>
                    </a:moveTo>
                    <a:lnTo>
                      <a:pt x="19" y="48"/>
                    </a:lnTo>
                    <a:lnTo>
                      <a:pt x="38" y="48"/>
                    </a:lnTo>
                    <a:lnTo>
                      <a:pt x="36" y="983"/>
                    </a:lnTo>
                    <a:lnTo>
                      <a:pt x="17" y="983"/>
                    </a:lnTo>
                    <a:close/>
                    <a:moveTo>
                      <a:pt x="0" y="58"/>
                    </a:moveTo>
                    <a:lnTo>
                      <a:pt x="29" y="0"/>
                    </a:lnTo>
                    <a:lnTo>
                      <a:pt x="58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Freeform 81"/>
              <p:cNvSpPr>
                <a:spLocks/>
              </p:cNvSpPr>
              <p:nvPr/>
            </p:nvSpPr>
            <p:spPr bwMode="auto">
              <a:xfrm>
                <a:off x="13563600" y="17462"/>
                <a:ext cx="339725" cy="681038"/>
              </a:xfrm>
              <a:custGeom>
                <a:avLst/>
                <a:gdLst>
                  <a:gd name="T0" fmla="*/ 192 w 428"/>
                  <a:gd name="T1" fmla="*/ 2 h 858"/>
                  <a:gd name="T2" fmla="*/ 161 w 428"/>
                  <a:gd name="T3" fmla="*/ 14 h 858"/>
                  <a:gd name="T4" fmla="*/ 130 w 428"/>
                  <a:gd name="T5" fmla="*/ 34 h 858"/>
                  <a:gd name="T6" fmla="*/ 102 w 428"/>
                  <a:gd name="T7" fmla="*/ 62 h 858"/>
                  <a:gd name="T8" fmla="*/ 78 w 428"/>
                  <a:gd name="T9" fmla="*/ 98 h 858"/>
                  <a:gd name="T10" fmla="*/ 56 w 428"/>
                  <a:gd name="T11" fmla="*/ 140 h 858"/>
                  <a:gd name="T12" fmla="*/ 37 w 428"/>
                  <a:gd name="T13" fmla="*/ 189 h 858"/>
                  <a:gd name="T14" fmla="*/ 21 w 428"/>
                  <a:gd name="T15" fmla="*/ 243 h 858"/>
                  <a:gd name="T16" fmla="*/ 10 w 428"/>
                  <a:gd name="T17" fmla="*/ 302 h 858"/>
                  <a:gd name="T18" fmla="*/ 2 w 428"/>
                  <a:gd name="T19" fmla="*/ 364 h 858"/>
                  <a:gd name="T20" fmla="*/ 0 w 428"/>
                  <a:gd name="T21" fmla="*/ 429 h 858"/>
                  <a:gd name="T22" fmla="*/ 2 w 428"/>
                  <a:gd name="T23" fmla="*/ 494 h 858"/>
                  <a:gd name="T24" fmla="*/ 10 w 428"/>
                  <a:gd name="T25" fmla="*/ 557 h 858"/>
                  <a:gd name="T26" fmla="*/ 21 w 428"/>
                  <a:gd name="T27" fmla="*/ 615 h 858"/>
                  <a:gd name="T28" fmla="*/ 37 w 428"/>
                  <a:gd name="T29" fmla="*/ 669 h 858"/>
                  <a:gd name="T30" fmla="*/ 56 w 428"/>
                  <a:gd name="T31" fmla="*/ 717 h 858"/>
                  <a:gd name="T32" fmla="*/ 78 w 428"/>
                  <a:gd name="T33" fmla="*/ 761 h 858"/>
                  <a:gd name="T34" fmla="*/ 102 w 428"/>
                  <a:gd name="T35" fmla="*/ 796 h 858"/>
                  <a:gd name="T36" fmla="*/ 130 w 428"/>
                  <a:gd name="T37" fmla="*/ 824 h 858"/>
                  <a:gd name="T38" fmla="*/ 161 w 428"/>
                  <a:gd name="T39" fmla="*/ 845 h 858"/>
                  <a:gd name="T40" fmla="*/ 192 w 428"/>
                  <a:gd name="T41" fmla="*/ 855 h 858"/>
                  <a:gd name="T42" fmla="*/ 225 w 428"/>
                  <a:gd name="T43" fmla="*/ 858 h 858"/>
                  <a:gd name="T44" fmla="*/ 257 w 428"/>
                  <a:gd name="T45" fmla="*/ 850 h 858"/>
                  <a:gd name="T46" fmla="*/ 288 w 428"/>
                  <a:gd name="T47" fmla="*/ 832 h 858"/>
                  <a:gd name="T48" fmla="*/ 316 w 428"/>
                  <a:gd name="T49" fmla="*/ 806 h 858"/>
                  <a:gd name="T50" fmla="*/ 342 w 428"/>
                  <a:gd name="T51" fmla="*/ 772 h 858"/>
                  <a:gd name="T52" fmla="*/ 365 w 428"/>
                  <a:gd name="T53" fmla="*/ 732 h 858"/>
                  <a:gd name="T54" fmla="*/ 386 w 428"/>
                  <a:gd name="T55" fmla="*/ 686 h 858"/>
                  <a:gd name="T56" fmla="*/ 403 w 428"/>
                  <a:gd name="T57" fmla="*/ 633 h 858"/>
                  <a:gd name="T58" fmla="*/ 415 w 428"/>
                  <a:gd name="T59" fmla="*/ 577 h 858"/>
                  <a:gd name="T60" fmla="*/ 424 w 428"/>
                  <a:gd name="T61" fmla="*/ 515 h 858"/>
                  <a:gd name="T62" fmla="*/ 428 w 428"/>
                  <a:gd name="T63" fmla="*/ 450 h 858"/>
                  <a:gd name="T64" fmla="*/ 427 w 428"/>
                  <a:gd name="T65" fmla="*/ 385 h 858"/>
                  <a:gd name="T66" fmla="*/ 421 w 428"/>
                  <a:gd name="T67" fmla="*/ 322 h 858"/>
                  <a:gd name="T68" fmla="*/ 412 w 428"/>
                  <a:gd name="T69" fmla="*/ 262 h 858"/>
                  <a:gd name="T70" fmla="*/ 397 w 428"/>
                  <a:gd name="T71" fmla="*/ 206 h 858"/>
                  <a:gd name="T72" fmla="*/ 379 w 428"/>
                  <a:gd name="T73" fmla="*/ 155 h 858"/>
                  <a:gd name="T74" fmla="*/ 358 w 428"/>
                  <a:gd name="T75" fmla="*/ 111 h 858"/>
                  <a:gd name="T76" fmla="*/ 334 w 428"/>
                  <a:gd name="T77" fmla="*/ 73 h 858"/>
                  <a:gd name="T78" fmla="*/ 307 w 428"/>
                  <a:gd name="T79" fmla="*/ 42 h 858"/>
                  <a:gd name="T80" fmla="*/ 278 w 428"/>
                  <a:gd name="T81" fmla="*/ 18 h 858"/>
                  <a:gd name="T82" fmla="*/ 246 w 428"/>
                  <a:gd name="T83" fmla="*/ 4 h 858"/>
                  <a:gd name="T84" fmla="*/ 215 w 428"/>
                  <a:gd name="T8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8" h="858">
                    <a:moveTo>
                      <a:pt x="215" y="0"/>
                    </a:moveTo>
                    <a:lnTo>
                      <a:pt x="203" y="0"/>
                    </a:lnTo>
                    <a:lnTo>
                      <a:pt x="192" y="2"/>
                    </a:lnTo>
                    <a:lnTo>
                      <a:pt x="182" y="4"/>
                    </a:lnTo>
                    <a:lnTo>
                      <a:pt x="171" y="8"/>
                    </a:lnTo>
                    <a:lnTo>
                      <a:pt x="161" y="14"/>
                    </a:lnTo>
                    <a:lnTo>
                      <a:pt x="150" y="18"/>
                    </a:lnTo>
                    <a:lnTo>
                      <a:pt x="140" y="25"/>
                    </a:lnTo>
                    <a:lnTo>
                      <a:pt x="130" y="34"/>
                    </a:lnTo>
                    <a:lnTo>
                      <a:pt x="121" y="42"/>
                    </a:lnTo>
                    <a:lnTo>
                      <a:pt x="112" y="51"/>
                    </a:lnTo>
                    <a:lnTo>
                      <a:pt x="102" y="62"/>
                    </a:lnTo>
                    <a:lnTo>
                      <a:pt x="94" y="73"/>
                    </a:lnTo>
                    <a:lnTo>
                      <a:pt x="86" y="85"/>
                    </a:lnTo>
                    <a:lnTo>
                      <a:pt x="78" y="98"/>
                    </a:lnTo>
                    <a:lnTo>
                      <a:pt x="70" y="111"/>
                    </a:lnTo>
                    <a:lnTo>
                      <a:pt x="63" y="125"/>
                    </a:lnTo>
                    <a:lnTo>
                      <a:pt x="56" y="140"/>
                    </a:lnTo>
                    <a:lnTo>
                      <a:pt x="49" y="155"/>
                    </a:lnTo>
                    <a:lnTo>
                      <a:pt x="43" y="172"/>
                    </a:lnTo>
                    <a:lnTo>
                      <a:pt x="37" y="189"/>
                    </a:lnTo>
                    <a:lnTo>
                      <a:pt x="31" y="206"/>
                    </a:lnTo>
                    <a:lnTo>
                      <a:pt x="25" y="224"/>
                    </a:lnTo>
                    <a:lnTo>
                      <a:pt x="21" y="243"/>
                    </a:lnTo>
                    <a:lnTo>
                      <a:pt x="17" y="262"/>
                    </a:lnTo>
                    <a:lnTo>
                      <a:pt x="12" y="281"/>
                    </a:lnTo>
                    <a:lnTo>
                      <a:pt x="10" y="302"/>
                    </a:lnTo>
                    <a:lnTo>
                      <a:pt x="7" y="322"/>
                    </a:lnTo>
                    <a:lnTo>
                      <a:pt x="4" y="343"/>
                    </a:lnTo>
                    <a:lnTo>
                      <a:pt x="2" y="364"/>
                    </a:lnTo>
                    <a:lnTo>
                      <a:pt x="1" y="385"/>
                    </a:lnTo>
                    <a:lnTo>
                      <a:pt x="1" y="407"/>
                    </a:lnTo>
                    <a:lnTo>
                      <a:pt x="0" y="429"/>
                    </a:lnTo>
                    <a:lnTo>
                      <a:pt x="1" y="450"/>
                    </a:lnTo>
                    <a:lnTo>
                      <a:pt x="1" y="473"/>
                    </a:lnTo>
                    <a:lnTo>
                      <a:pt x="2" y="494"/>
                    </a:lnTo>
                    <a:lnTo>
                      <a:pt x="4" y="515"/>
                    </a:lnTo>
                    <a:lnTo>
                      <a:pt x="7" y="536"/>
                    </a:lnTo>
                    <a:lnTo>
                      <a:pt x="10" y="557"/>
                    </a:lnTo>
                    <a:lnTo>
                      <a:pt x="12" y="577"/>
                    </a:lnTo>
                    <a:lnTo>
                      <a:pt x="17" y="596"/>
                    </a:lnTo>
                    <a:lnTo>
                      <a:pt x="21" y="615"/>
                    </a:lnTo>
                    <a:lnTo>
                      <a:pt x="25" y="633"/>
                    </a:lnTo>
                    <a:lnTo>
                      <a:pt x="31" y="652"/>
                    </a:lnTo>
                    <a:lnTo>
                      <a:pt x="37" y="669"/>
                    </a:lnTo>
                    <a:lnTo>
                      <a:pt x="43" y="686"/>
                    </a:lnTo>
                    <a:lnTo>
                      <a:pt x="49" y="702"/>
                    </a:lnTo>
                    <a:lnTo>
                      <a:pt x="56" y="717"/>
                    </a:lnTo>
                    <a:lnTo>
                      <a:pt x="63" y="732"/>
                    </a:lnTo>
                    <a:lnTo>
                      <a:pt x="70" y="747"/>
                    </a:lnTo>
                    <a:lnTo>
                      <a:pt x="78" y="761"/>
                    </a:lnTo>
                    <a:lnTo>
                      <a:pt x="86" y="772"/>
                    </a:lnTo>
                    <a:lnTo>
                      <a:pt x="94" y="785"/>
                    </a:lnTo>
                    <a:lnTo>
                      <a:pt x="102" y="796"/>
                    </a:lnTo>
                    <a:lnTo>
                      <a:pt x="112" y="806"/>
                    </a:lnTo>
                    <a:lnTo>
                      <a:pt x="121" y="816"/>
                    </a:lnTo>
                    <a:lnTo>
                      <a:pt x="130" y="824"/>
                    </a:lnTo>
                    <a:lnTo>
                      <a:pt x="140" y="832"/>
                    </a:lnTo>
                    <a:lnTo>
                      <a:pt x="150" y="839"/>
                    </a:lnTo>
                    <a:lnTo>
                      <a:pt x="161" y="845"/>
                    </a:lnTo>
                    <a:lnTo>
                      <a:pt x="171" y="850"/>
                    </a:lnTo>
                    <a:lnTo>
                      <a:pt x="182" y="853"/>
                    </a:lnTo>
                    <a:lnTo>
                      <a:pt x="192" y="855"/>
                    </a:lnTo>
                    <a:lnTo>
                      <a:pt x="203" y="858"/>
                    </a:lnTo>
                    <a:lnTo>
                      <a:pt x="215" y="858"/>
                    </a:lnTo>
                    <a:lnTo>
                      <a:pt x="225" y="858"/>
                    </a:lnTo>
                    <a:lnTo>
                      <a:pt x="236" y="855"/>
                    </a:lnTo>
                    <a:lnTo>
                      <a:pt x="246" y="853"/>
                    </a:lnTo>
                    <a:lnTo>
                      <a:pt x="257" y="850"/>
                    </a:lnTo>
                    <a:lnTo>
                      <a:pt x="267" y="845"/>
                    </a:lnTo>
                    <a:lnTo>
                      <a:pt x="278" y="839"/>
                    </a:lnTo>
                    <a:lnTo>
                      <a:pt x="288" y="832"/>
                    </a:lnTo>
                    <a:lnTo>
                      <a:pt x="297" y="824"/>
                    </a:lnTo>
                    <a:lnTo>
                      <a:pt x="307" y="816"/>
                    </a:lnTo>
                    <a:lnTo>
                      <a:pt x="316" y="806"/>
                    </a:lnTo>
                    <a:lnTo>
                      <a:pt x="325" y="796"/>
                    </a:lnTo>
                    <a:lnTo>
                      <a:pt x="334" y="785"/>
                    </a:lnTo>
                    <a:lnTo>
                      <a:pt x="342" y="772"/>
                    </a:lnTo>
                    <a:lnTo>
                      <a:pt x="350" y="761"/>
                    </a:lnTo>
                    <a:lnTo>
                      <a:pt x="358" y="747"/>
                    </a:lnTo>
                    <a:lnTo>
                      <a:pt x="365" y="732"/>
                    </a:lnTo>
                    <a:lnTo>
                      <a:pt x="372" y="717"/>
                    </a:lnTo>
                    <a:lnTo>
                      <a:pt x="379" y="702"/>
                    </a:lnTo>
                    <a:lnTo>
                      <a:pt x="386" y="686"/>
                    </a:lnTo>
                    <a:lnTo>
                      <a:pt x="392" y="669"/>
                    </a:lnTo>
                    <a:lnTo>
                      <a:pt x="397" y="652"/>
                    </a:lnTo>
                    <a:lnTo>
                      <a:pt x="403" y="633"/>
                    </a:lnTo>
                    <a:lnTo>
                      <a:pt x="407" y="615"/>
                    </a:lnTo>
                    <a:lnTo>
                      <a:pt x="412" y="596"/>
                    </a:lnTo>
                    <a:lnTo>
                      <a:pt x="415" y="577"/>
                    </a:lnTo>
                    <a:lnTo>
                      <a:pt x="419" y="557"/>
                    </a:lnTo>
                    <a:lnTo>
                      <a:pt x="421" y="536"/>
                    </a:lnTo>
                    <a:lnTo>
                      <a:pt x="424" y="515"/>
                    </a:lnTo>
                    <a:lnTo>
                      <a:pt x="426" y="494"/>
                    </a:lnTo>
                    <a:lnTo>
                      <a:pt x="427" y="473"/>
                    </a:lnTo>
                    <a:lnTo>
                      <a:pt x="428" y="450"/>
                    </a:lnTo>
                    <a:lnTo>
                      <a:pt x="428" y="429"/>
                    </a:lnTo>
                    <a:lnTo>
                      <a:pt x="428" y="407"/>
                    </a:lnTo>
                    <a:lnTo>
                      <a:pt x="427" y="385"/>
                    </a:lnTo>
                    <a:lnTo>
                      <a:pt x="426" y="364"/>
                    </a:lnTo>
                    <a:lnTo>
                      <a:pt x="424" y="343"/>
                    </a:lnTo>
                    <a:lnTo>
                      <a:pt x="421" y="322"/>
                    </a:lnTo>
                    <a:lnTo>
                      <a:pt x="419" y="302"/>
                    </a:lnTo>
                    <a:lnTo>
                      <a:pt x="415" y="281"/>
                    </a:lnTo>
                    <a:lnTo>
                      <a:pt x="412" y="262"/>
                    </a:lnTo>
                    <a:lnTo>
                      <a:pt x="407" y="243"/>
                    </a:lnTo>
                    <a:lnTo>
                      <a:pt x="403" y="224"/>
                    </a:lnTo>
                    <a:lnTo>
                      <a:pt x="397" y="206"/>
                    </a:lnTo>
                    <a:lnTo>
                      <a:pt x="392" y="189"/>
                    </a:lnTo>
                    <a:lnTo>
                      <a:pt x="386" y="172"/>
                    </a:lnTo>
                    <a:lnTo>
                      <a:pt x="379" y="155"/>
                    </a:lnTo>
                    <a:lnTo>
                      <a:pt x="372" y="140"/>
                    </a:lnTo>
                    <a:lnTo>
                      <a:pt x="365" y="125"/>
                    </a:lnTo>
                    <a:lnTo>
                      <a:pt x="358" y="111"/>
                    </a:lnTo>
                    <a:lnTo>
                      <a:pt x="350" y="98"/>
                    </a:lnTo>
                    <a:lnTo>
                      <a:pt x="342" y="85"/>
                    </a:lnTo>
                    <a:lnTo>
                      <a:pt x="334" y="73"/>
                    </a:lnTo>
                    <a:lnTo>
                      <a:pt x="325" y="62"/>
                    </a:lnTo>
                    <a:lnTo>
                      <a:pt x="316" y="51"/>
                    </a:lnTo>
                    <a:lnTo>
                      <a:pt x="307" y="42"/>
                    </a:lnTo>
                    <a:lnTo>
                      <a:pt x="297" y="34"/>
                    </a:lnTo>
                    <a:lnTo>
                      <a:pt x="288" y="25"/>
                    </a:lnTo>
                    <a:lnTo>
                      <a:pt x="278" y="18"/>
                    </a:lnTo>
                    <a:lnTo>
                      <a:pt x="267" y="14"/>
                    </a:lnTo>
                    <a:lnTo>
                      <a:pt x="257" y="8"/>
                    </a:lnTo>
                    <a:lnTo>
                      <a:pt x="246" y="4"/>
                    </a:lnTo>
                    <a:lnTo>
                      <a:pt x="236" y="2"/>
                    </a:lnTo>
                    <a:lnTo>
                      <a:pt x="225" y="0"/>
                    </a:lnTo>
                    <a:lnTo>
                      <a:pt x="215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Freeform 82"/>
              <p:cNvSpPr>
                <a:spLocks/>
              </p:cNvSpPr>
              <p:nvPr/>
            </p:nvSpPr>
            <p:spPr bwMode="auto">
              <a:xfrm>
                <a:off x="13250863" y="25400"/>
                <a:ext cx="339725" cy="681038"/>
              </a:xfrm>
              <a:custGeom>
                <a:avLst/>
                <a:gdLst>
                  <a:gd name="T0" fmla="*/ 192 w 429"/>
                  <a:gd name="T1" fmla="*/ 2 h 859"/>
                  <a:gd name="T2" fmla="*/ 160 w 429"/>
                  <a:gd name="T3" fmla="*/ 14 h 859"/>
                  <a:gd name="T4" fmla="*/ 131 w 429"/>
                  <a:gd name="T5" fmla="*/ 34 h 859"/>
                  <a:gd name="T6" fmla="*/ 103 w 429"/>
                  <a:gd name="T7" fmla="*/ 62 h 859"/>
                  <a:gd name="T8" fmla="*/ 77 w 429"/>
                  <a:gd name="T9" fmla="*/ 98 h 859"/>
                  <a:gd name="T10" fmla="*/ 55 w 429"/>
                  <a:gd name="T11" fmla="*/ 141 h 859"/>
                  <a:gd name="T12" fmla="*/ 36 w 429"/>
                  <a:gd name="T13" fmla="*/ 190 h 859"/>
                  <a:gd name="T14" fmla="*/ 21 w 429"/>
                  <a:gd name="T15" fmla="*/ 244 h 859"/>
                  <a:gd name="T16" fmla="*/ 9 w 429"/>
                  <a:gd name="T17" fmla="*/ 302 h 859"/>
                  <a:gd name="T18" fmla="*/ 2 w 429"/>
                  <a:gd name="T19" fmla="*/ 364 h 859"/>
                  <a:gd name="T20" fmla="*/ 0 w 429"/>
                  <a:gd name="T21" fmla="*/ 430 h 859"/>
                  <a:gd name="T22" fmla="*/ 2 w 429"/>
                  <a:gd name="T23" fmla="*/ 495 h 859"/>
                  <a:gd name="T24" fmla="*/ 9 w 429"/>
                  <a:gd name="T25" fmla="*/ 557 h 859"/>
                  <a:gd name="T26" fmla="*/ 21 w 429"/>
                  <a:gd name="T27" fmla="*/ 616 h 859"/>
                  <a:gd name="T28" fmla="*/ 36 w 429"/>
                  <a:gd name="T29" fmla="*/ 670 h 859"/>
                  <a:gd name="T30" fmla="*/ 55 w 429"/>
                  <a:gd name="T31" fmla="*/ 718 h 859"/>
                  <a:gd name="T32" fmla="*/ 77 w 429"/>
                  <a:gd name="T33" fmla="*/ 761 h 859"/>
                  <a:gd name="T34" fmla="*/ 103 w 429"/>
                  <a:gd name="T35" fmla="*/ 796 h 859"/>
                  <a:gd name="T36" fmla="*/ 131 w 429"/>
                  <a:gd name="T37" fmla="*/ 825 h 859"/>
                  <a:gd name="T38" fmla="*/ 160 w 429"/>
                  <a:gd name="T39" fmla="*/ 845 h 859"/>
                  <a:gd name="T40" fmla="*/ 192 w 429"/>
                  <a:gd name="T41" fmla="*/ 857 h 859"/>
                  <a:gd name="T42" fmla="*/ 224 w 429"/>
                  <a:gd name="T43" fmla="*/ 858 h 859"/>
                  <a:gd name="T44" fmla="*/ 257 w 429"/>
                  <a:gd name="T45" fmla="*/ 850 h 859"/>
                  <a:gd name="T46" fmla="*/ 287 w 429"/>
                  <a:gd name="T47" fmla="*/ 832 h 859"/>
                  <a:gd name="T48" fmla="*/ 317 w 429"/>
                  <a:gd name="T49" fmla="*/ 807 h 859"/>
                  <a:gd name="T50" fmla="*/ 342 w 429"/>
                  <a:gd name="T51" fmla="*/ 774 h 859"/>
                  <a:gd name="T52" fmla="*/ 366 w 429"/>
                  <a:gd name="T53" fmla="*/ 733 h 859"/>
                  <a:gd name="T54" fmla="*/ 385 w 429"/>
                  <a:gd name="T55" fmla="*/ 686 h 859"/>
                  <a:gd name="T56" fmla="*/ 402 w 429"/>
                  <a:gd name="T57" fmla="*/ 635 h 859"/>
                  <a:gd name="T58" fmla="*/ 415 w 429"/>
                  <a:gd name="T59" fmla="*/ 577 h 859"/>
                  <a:gd name="T60" fmla="*/ 424 w 429"/>
                  <a:gd name="T61" fmla="*/ 516 h 859"/>
                  <a:gd name="T62" fmla="*/ 428 w 429"/>
                  <a:gd name="T63" fmla="*/ 452 h 859"/>
                  <a:gd name="T64" fmla="*/ 428 w 429"/>
                  <a:gd name="T65" fmla="*/ 386 h 859"/>
                  <a:gd name="T66" fmla="*/ 422 w 429"/>
                  <a:gd name="T67" fmla="*/ 322 h 859"/>
                  <a:gd name="T68" fmla="*/ 411 w 429"/>
                  <a:gd name="T69" fmla="*/ 262 h 859"/>
                  <a:gd name="T70" fmla="*/ 397 w 429"/>
                  <a:gd name="T71" fmla="*/ 207 h 859"/>
                  <a:gd name="T72" fmla="*/ 380 w 429"/>
                  <a:gd name="T73" fmla="*/ 157 h 859"/>
                  <a:gd name="T74" fmla="*/ 357 w 429"/>
                  <a:gd name="T75" fmla="*/ 112 h 859"/>
                  <a:gd name="T76" fmla="*/ 334 w 429"/>
                  <a:gd name="T77" fmla="*/ 74 h 859"/>
                  <a:gd name="T78" fmla="*/ 307 w 429"/>
                  <a:gd name="T79" fmla="*/ 42 h 859"/>
                  <a:gd name="T80" fmla="*/ 278 w 429"/>
                  <a:gd name="T81" fmla="*/ 20 h 859"/>
                  <a:gd name="T82" fmla="*/ 247 w 429"/>
                  <a:gd name="T83" fmla="*/ 5 h 859"/>
                  <a:gd name="T84" fmla="*/ 214 w 429"/>
                  <a:gd name="T85" fmla="*/ 0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9" h="859">
                    <a:moveTo>
                      <a:pt x="214" y="0"/>
                    </a:moveTo>
                    <a:lnTo>
                      <a:pt x="203" y="1"/>
                    </a:lnTo>
                    <a:lnTo>
                      <a:pt x="192" y="2"/>
                    </a:lnTo>
                    <a:lnTo>
                      <a:pt x="181" y="5"/>
                    </a:lnTo>
                    <a:lnTo>
                      <a:pt x="171" y="9"/>
                    </a:lnTo>
                    <a:lnTo>
                      <a:pt x="160" y="14"/>
                    </a:lnTo>
                    <a:lnTo>
                      <a:pt x="151" y="20"/>
                    </a:lnTo>
                    <a:lnTo>
                      <a:pt x="140" y="27"/>
                    </a:lnTo>
                    <a:lnTo>
                      <a:pt x="131" y="34"/>
                    </a:lnTo>
                    <a:lnTo>
                      <a:pt x="122" y="42"/>
                    </a:lnTo>
                    <a:lnTo>
                      <a:pt x="112" y="53"/>
                    </a:lnTo>
                    <a:lnTo>
                      <a:pt x="103" y="62"/>
                    </a:lnTo>
                    <a:lnTo>
                      <a:pt x="95" y="74"/>
                    </a:lnTo>
                    <a:lnTo>
                      <a:pt x="85" y="86"/>
                    </a:lnTo>
                    <a:lnTo>
                      <a:pt x="77" y="98"/>
                    </a:lnTo>
                    <a:lnTo>
                      <a:pt x="70" y="112"/>
                    </a:lnTo>
                    <a:lnTo>
                      <a:pt x="62" y="126"/>
                    </a:lnTo>
                    <a:lnTo>
                      <a:pt x="55" y="141"/>
                    </a:lnTo>
                    <a:lnTo>
                      <a:pt x="49" y="157"/>
                    </a:lnTo>
                    <a:lnTo>
                      <a:pt x="42" y="173"/>
                    </a:lnTo>
                    <a:lnTo>
                      <a:pt x="36" y="190"/>
                    </a:lnTo>
                    <a:lnTo>
                      <a:pt x="30" y="207"/>
                    </a:lnTo>
                    <a:lnTo>
                      <a:pt x="26" y="225"/>
                    </a:lnTo>
                    <a:lnTo>
                      <a:pt x="21" y="244"/>
                    </a:lnTo>
                    <a:lnTo>
                      <a:pt x="16" y="262"/>
                    </a:lnTo>
                    <a:lnTo>
                      <a:pt x="13" y="282"/>
                    </a:lnTo>
                    <a:lnTo>
                      <a:pt x="9" y="302"/>
                    </a:lnTo>
                    <a:lnTo>
                      <a:pt x="7" y="322"/>
                    </a:lnTo>
                    <a:lnTo>
                      <a:pt x="4" y="343"/>
                    </a:lnTo>
                    <a:lnTo>
                      <a:pt x="2" y="364"/>
                    </a:lnTo>
                    <a:lnTo>
                      <a:pt x="1" y="386"/>
                    </a:lnTo>
                    <a:lnTo>
                      <a:pt x="0" y="407"/>
                    </a:lnTo>
                    <a:lnTo>
                      <a:pt x="0" y="430"/>
                    </a:lnTo>
                    <a:lnTo>
                      <a:pt x="0" y="452"/>
                    </a:lnTo>
                    <a:lnTo>
                      <a:pt x="1" y="474"/>
                    </a:lnTo>
                    <a:lnTo>
                      <a:pt x="2" y="495"/>
                    </a:lnTo>
                    <a:lnTo>
                      <a:pt x="4" y="516"/>
                    </a:lnTo>
                    <a:lnTo>
                      <a:pt x="7" y="537"/>
                    </a:lnTo>
                    <a:lnTo>
                      <a:pt x="9" y="557"/>
                    </a:lnTo>
                    <a:lnTo>
                      <a:pt x="13" y="577"/>
                    </a:lnTo>
                    <a:lnTo>
                      <a:pt x="16" y="597"/>
                    </a:lnTo>
                    <a:lnTo>
                      <a:pt x="21" y="616"/>
                    </a:lnTo>
                    <a:lnTo>
                      <a:pt x="26" y="635"/>
                    </a:lnTo>
                    <a:lnTo>
                      <a:pt x="30" y="652"/>
                    </a:lnTo>
                    <a:lnTo>
                      <a:pt x="36" y="670"/>
                    </a:lnTo>
                    <a:lnTo>
                      <a:pt x="42" y="686"/>
                    </a:lnTo>
                    <a:lnTo>
                      <a:pt x="49" y="702"/>
                    </a:lnTo>
                    <a:lnTo>
                      <a:pt x="55" y="718"/>
                    </a:lnTo>
                    <a:lnTo>
                      <a:pt x="62" y="733"/>
                    </a:lnTo>
                    <a:lnTo>
                      <a:pt x="70" y="747"/>
                    </a:lnTo>
                    <a:lnTo>
                      <a:pt x="77" y="761"/>
                    </a:lnTo>
                    <a:lnTo>
                      <a:pt x="85" y="774"/>
                    </a:lnTo>
                    <a:lnTo>
                      <a:pt x="95" y="786"/>
                    </a:lnTo>
                    <a:lnTo>
                      <a:pt x="103" y="796"/>
                    </a:lnTo>
                    <a:lnTo>
                      <a:pt x="112" y="807"/>
                    </a:lnTo>
                    <a:lnTo>
                      <a:pt x="122" y="816"/>
                    </a:lnTo>
                    <a:lnTo>
                      <a:pt x="131" y="825"/>
                    </a:lnTo>
                    <a:lnTo>
                      <a:pt x="140" y="832"/>
                    </a:lnTo>
                    <a:lnTo>
                      <a:pt x="151" y="839"/>
                    </a:lnTo>
                    <a:lnTo>
                      <a:pt x="160" y="845"/>
                    </a:lnTo>
                    <a:lnTo>
                      <a:pt x="171" y="850"/>
                    </a:lnTo>
                    <a:lnTo>
                      <a:pt x="181" y="853"/>
                    </a:lnTo>
                    <a:lnTo>
                      <a:pt x="192" y="857"/>
                    </a:lnTo>
                    <a:lnTo>
                      <a:pt x="203" y="858"/>
                    </a:lnTo>
                    <a:lnTo>
                      <a:pt x="214" y="859"/>
                    </a:lnTo>
                    <a:lnTo>
                      <a:pt x="224" y="858"/>
                    </a:lnTo>
                    <a:lnTo>
                      <a:pt x="236" y="857"/>
                    </a:lnTo>
                    <a:lnTo>
                      <a:pt x="247" y="853"/>
                    </a:lnTo>
                    <a:lnTo>
                      <a:pt x="257" y="850"/>
                    </a:lnTo>
                    <a:lnTo>
                      <a:pt x="268" y="845"/>
                    </a:lnTo>
                    <a:lnTo>
                      <a:pt x="278" y="839"/>
                    </a:lnTo>
                    <a:lnTo>
                      <a:pt x="287" y="832"/>
                    </a:lnTo>
                    <a:lnTo>
                      <a:pt x="298" y="825"/>
                    </a:lnTo>
                    <a:lnTo>
                      <a:pt x="307" y="816"/>
                    </a:lnTo>
                    <a:lnTo>
                      <a:pt x="317" y="807"/>
                    </a:lnTo>
                    <a:lnTo>
                      <a:pt x="325" y="796"/>
                    </a:lnTo>
                    <a:lnTo>
                      <a:pt x="334" y="786"/>
                    </a:lnTo>
                    <a:lnTo>
                      <a:pt x="342" y="774"/>
                    </a:lnTo>
                    <a:lnTo>
                      <a:pt x="350" y="761"/>
                    </a:lnTo>
                    <a:lnTo>
                      <a:pt x="357" y="747"/>
                    </a:lnTo>
                    <a:lnTo>
                      <a:pt x="366" y="733"/>
                    </a:lnTo>
                    <a:lnTo>
                      <a:pt x="373" y="718"/>
                    </a:lnTo>
                    <a:lnTo>
                      <a:pt x="380" y="702"/>
                    </a:lnTo>
                    <a:lnTo>
                      <a:pt x="385" y="686"/>
                    </a:lnTo>
                    <a:lnTo>
                      <a:pt x="391" y="670"/>
                    </a:lnTo>
                    <a:lnTo>
                      <a:pt x="397" y="652"/>
                    </a:lnTo>
                    <a:lnTo>
                      <a:pt x="402" y="635"/>
                    </a:lnTo>
                    <a:lnTo>
                      <a:pt x="406" y="616"/>
                    </a:lnTo>
                    <a:lnTo>
                      <a:pt x="411" y="597"/>
                    </a:lnTo>
                    <a:lnTo>
                      <a:pt x="415" y="577"/>
                    </a:lnTo>
                    <a:lnTo>
                      <a:pt x="418" y="557"/>
                    </a:lnTo>
                    <a:lnTo>
                      <a:pt x="422" y="537"/>
                    </a:lnTo>
                    <a:lnTo>
                      <a:pt x="424" y="516"/>
                    </a:lnTo>
                    <a:lnTo>
                      <a:pt x="425" y="495"/>
                    </a:lnTo>
                    <a:lnTo>
                      <a:pt x="428" y="474"/>
                    </a:lnTo>
                    <a:lnTo>
                      <a:pt x="428" y="452"/>
                    </a:lnTo>
                    <a:lnTo>
                      <a:pt x="429" y="430"/>
                    </a:lnTo>
                    <a:lnTo>
                      <a:pt x="428" y="407"/>
                    </a:lnTo>
                    <a:lnTo>
                      <a:pt x="428" y="386"/>
                    </a:lnTo>
                    <a:lnTo>
                      <a:pt x="425" y="364"/>
                    </a:lnTo>
                    <a:lnTo>
                      <a:pt x="424" y="343"/>
                    </a:lnTo>
                    <a:lnTo>
                      <a:pt x="422" y="322"/>
                    </a:lnTo>
                    <a:lnTo>
                      <a:pt x="418" y="302"/>
                    </a:lnTo>
                    <a:lnTo>
                      <a:pt x="415" y="282"/>
                    </a:lnTo>
                    <a:lnTo>
                      <a:pt x="411" y="262"/>
                    </a:lnTo>
                    <a:lnTo>
                      <a:pt x="406" y="244"/>
                    </a:lnTo>
                    <a:lnTo>
                      <a:pt x="402" y="225"/>
                    </a:lnTo>
                    <a:lnTo>
                      <a:pt x="397" y="207"/>
                    </a:lnTo>
                    <a:lnTo>
                      <a:pt x="391" y="190"/>
                    </a:lnTo>
                    <a:lnTo>
                      <a:pt x="385" y="173"/>
                    </a:lnTo>
                    <a:lnTo>
                      <a:pt x="380" y="157"/>
                    </a:lnTo>
                    <a:lnTo>
                      <a:pt x="373" y="141"/>
                    </a:lnTo>
                    <a:lnTo>
                      <a:pt x="366" y="126"/>
                    </a:lnTo>
                    <a:lnTo>
                      <a:pt x="357" y="112"/>
                    </a:lnTo>
                    <a:lnTo>
                      <a:pt x="350" y="98"/>
                    </a:lnTo>
                    <a:lnTo>
                      <a:pt x="342" y="86"/>
                    </a:lnTo>
                    <a:lnTo>
                      <a:pt x="334" y="74"/>
                    </a:lnTo>
                    <a:lnTo>
                      <a:pt x="325" y="62"/>
                    </a:lnTo>
                    <a:lnTo>
                      <a:pt x="317" y="53"/>
                    </a:lnTo>
                    <a:lnTo>
                      <a:pt x="307" y="42"/>
                    </a:lnTo>
                    <a:lnTo>
                      <a:pt x="298" y="34"/>
                    </a:lnTo>
                    <a:lnTo>
                      <a:pt x="287" y="27"/>
                    </a:lnTo>
                    <a:lnTo>
                      <a:pt x="278" y="20"/>
                    </a:lnTo>
                    <a:lnTo>
                      <a:pt x="268" y="14"/>
                    </a:lnTo>
                    <a:lnTo>
                      <a:pt x="257" y="9"/>
                    </a:lnTo>
                    <a:lnTo>
                      <a:pt x="247" y="5"/>
                    </a:lnTo>
                    <a:lnTo>
                      <a:pt x="236" y="2"/>
                    </a:lnTo>
                    <a:lnTo>
                      <a:pt x="224" y="1"/>
                    </a:lnTo>
                    <a:lnTo>
                      <a:pt x="214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Freeform 83"/>
              <p:cNvSpPr>
                <a:spLocks/>
              </p:cNvSpPr>
              <p:nvPr/>
            </p:nvSpPr>
            <p:spPr bwMode="auto">
              <a:xfrm>
                <a:off x="13558838" y="-39688"/>
                <a:ext cx="425450" cy="784225"/>
              </a:xfrm>
              <a:custGeom>
                <a:avLst/>
                <a:gdLst>
                  <a:gd name="T0" fmla="*/ 253 w 535"/>
                  <a:gd name="T1" fmla="*/ 0 h 989"/>
                  <a:gd name="T2" fmla="*/ 234 w 535"/>
                  <a:gd name="T3" fmla="*/ 4 h 989"/>
                  <a:gd name="T4" fmla="*/ 214 w 535"/>
                  <a:gd name="T5" fmla="*/ 9 h 989"/>
                  <a:gd name="T6" fmla="*/ 188 w 535"/>
                  <a:gd name="T7" fmla="*/ 22 h 989"/>
                  <a:gd name="T8" fmla="*/ 152 w 535"/>
                  <a:gd name="T9" fmla="*/ 48 h 989"/>
                  <a:gd name="T10" fmla="*/ 118 w 535"/>
                  <a:gd name="T11" fmla="*/ 84 h 989"/>
                  <a:gd name="T12" fmla="*/ 88 w 535"/>
                  <a:gd name="T13" fmla="*/ 128 h 989"/>
                  <a:gd name="T14" fmla="*/ 61 w 535"/>
                  <a:gd name="T15" fmla="*/ 179 h 989"/>
                  <a:gd name="T16" fmla="*/ 39 w 535"/>
                  <a:gd name="T17" fmla="*/ 238 h 989"/>
                  <a:gd name="T18" fmla="*/ 21 w 535"/>
                  <a:gd name="T19" fmla="*/ 302 h 989"/>
                  <a:gd name="T20" fmla="*/ 8 w 535"/>
                  <a:gd name="T21" fmla="*/ 371 h 989"/>
                  <a:gd name="T22" fmla="*/ 1 w 535"/>
                  <a:gd name="T23" fmla="*/ 444 h 989"/>
                  <a:gd name="T24" fmla="*/ 0 w 535"/>
                  <a:gd name="T25" fmla="*/ 520 h 989"/>
                  <a:gd name="T26" fmla="*/ 6 w 535"/>
                  <a:gd name="T27" fmla="*/ 595 h 989"/>
                  <a:gd name="T28" fmla="*/ 16 w 535"/>
                  <a:gd name="T29" fmla="*/ 665 h 989"/>
                  <a:gd name="T30" fmla="*/ 33 w 535"/>
                  <a:gd name="T31" fmla="*/ 731 h 989"/>
                  <a:gd name="T32" fmla="*/ 54 w 535"/>
                  <a:gd name="T33" fmla="*/ 790 h 989"/>
                  <a:gd name="T34" fmla="*/ 78 w 535"/>
                  <a:gd name="T35" fmla="*/ 844 h 989"/>
                  <a:gd name="T36" fmla="*/ 107 w 535"/>
                  <a:gd name="T37" fmla="*/ 891 h 989"/>
                  <a:gd name="T38" fmla="*/ 140 w 535"/>
                  <a:gd name="T39" fmla="*/ 930 h 989"/>
                  <a:gd name="T40" fmla="*/ 175 w 535"/>
                  <a:gd name="T41" fmla="*/ 960 h 989"/>
                  <a:gd name="T42" fmla="*/ 208 w 535"/>
                  <a:gd name="T43" fmla="*/ 976 h 989"/>
                  <a:gd name="T44" fmla="*/ 227 w 535"/>
                  <a:gd name="T45" fmla="*/ 983 h 989"/>
                  <a:gd name="T46" fmla="*/ 248 w 535"/>
                  <a:gd name="T47" fmla="*/ 988 h 989"/>
                  <a:gd name="T48" fmla="*/ 267 w 535"/>
                  <a:gd name="T49" fmla="*/ 989 h 989"/>
                  <a:gd name="T50" fmla="*/ 288 w 535"/>
                  <a:gd name="T51" fmla="*/ 988 h 989"/>
                  <a:gd name="T52" fmla="*/ 308 w 535"/>
                  <a:gd name="T53" fmla="*/ 983 h 989"/>
                  <a:gd name="T54" fmla="*/ 328 w 535"/>
                  <a:gd name="T55" fmla="*/ 976 h 989"/>
                  <a:gd name="T56" fmla="*/ 360 w 535"/>
                  <a:gd name="T57" fmla="*/ 960 h 989"/>
                  <a:gd name="T58" fmla="*/ 395 w 535"/>
                  <a:gd name="T59" fmla="*/ 930 h 989"/>
                  <a:gd name="T60" fmla="*/ 427 w 535"/>
                  <a:gd name="T61" fmla="*/ 891 h 989"/>
                  <a:gd name="T62" fmla="*/ 457 w 535"/>
                  <a:gd name="T63" fmla="*/ 844 h 989"/>
                  <a:gd name="T64" fmla="*/ 482 w 535"/>
                  <a:gd name="T65" fmla="*/ 790 h 989"/>
                  <a:gd name="T66" fmla="*/ 503 w 535"/>
                  <a:gd name="T67" fmla="*/ 731 h 989"/>
                  <a:gd name="T68" fmla="*/ 520 w 535"/>
                  <a:gd name="T69" fmla="*/ 665 h 989"/>
                  <a:gd name="T70" fmla="*/ 530 w 535"/>
                  <a:gd name="T71" fmla="*/ 595 h 989"/>
                  <a:gd name="T72" fmla="*/ 535 w 535"/>
                  <a:gd name="T73" fmla="*/ 520 h 989"/>
                  <a:gd name="T74" fmla="*/ 534 w 535"/>
                  <a:gd name="T75" fmla="*/ 444 h 989"/>
                  <a:gd name="T76" fmla="*/ 527 w 535"/>
                  <a:gd name="T77" fmla="*/ 371 h 989"/>
                  <a:gd name="T78" fmla="*/ 514 w 535"/>
                  <a:gd name="T79" fmla="*/ 302 h 989"/>
                  <a:gd name="T80" fmla="*/ 496 w 535"/>
                  <a:gd name="T81" fmla="*/ 238 h 989"/>
                  <a:gd name="T82" fmla="*/ 474 w 535"/>
                  <a:gd name="T83" fmla="*/ 179 h 989"/>
                  <a:gd name="T84" fmla="*/ 447 w 535"/>
                  <a:gd name="T85" fmla="*/ 128 h 989"/>
                  <a:gd name="T86" fmla="*/ 417 w 535"/>
                  <a:gd name="T87" fmla="*/ 84 h 989"/>
                  <a:gd name="T88" fmla="*/ 384 w 535"/>
                  <a:gd name="T89" fmla="*/ 48 h 989"/>
                  <a:gd name="T90" fmla="*/ 347 w 535"/>
                  <a:gd name="T91" fmla="*/ 22 h 989"/>
                  <a:gd name="T92" fmla="*/ 321 w 535"/>
                  <a:gd name="T93" fmla="*/ 9 h 989"/>
                  <a:gd name="T94" fmla="*/ 301 w 535"/>
                  <a:gd name="T95" fmla="*/ 4 h 989"/>
                  <a:gd name="T96" fmla="*/ 281 w 535"/>
                  <a:gd name="T97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5" h="989">
                    <a:moveTo>
                      <a:pt x="267" y="0"/>
                    </a:moveTo>
                    <a:lnTo>
                      <a:pt x="260" y="0"/>
                    </a:lnTo>
                    <a:lnTo>
                      <a:pt x="253" y="0"/>
                    </a:lnTo>
                    <a:lnTo>
                      <a:pt x="248" y="1"/>
                    </a:lnTo>
                    <a:lnTo>
                      <a:pt x="241" y="2"/>
                    </a:lnTo>
                    <a:lnTo>
                      <a:pt x="234" y="4"/>
                    </a:lnTo>
                    <a:lnTo>
                      <a:pt x="227" y="5"/>
                    </a:lnTo>
                    <a:lnTo>
                      <a:pt x="221" y="7"/>
                    </a:lnTo>
                    <a:lnTo>
                      <a:pt x="214" y="9"/>
                    </a:lnTo>
                    <a:lnTo>
                      <a:pt x="208" y="12"/>
                    </a:lnTo>
                    <a:lnTo>
                      <a:pt x="201" y="15"/>
                    </a:lnTo>
                    <a:lnTo>
                      <a:pt x="188" y="22"/>
                    </a:lnTo>
                    <a:lnTo>
                      <a:pt x="175" y="29"/>
                    </a:lnTo>
                    <a:lnTo>
                      <a:pt x="163" y="39"/>
                    </a:lnTo>
                    <a:lnTo>
                      <a:pt x="152" y="48"/>
                    </a:lnTo>
                    <a:lnTo>
                      <a:pt x="140" y="60"/>
                    </a:lnTo>
                    <a:lnTo>
                      <a:pt x="128" y="72"/>
                    </a:lnTo>
                    <a:lnTo>
                      <a:pt x="118" y="84"/>
                    </a:lnTo>
                    <a:lnTo>
                      <a:pt x="107" y="97"/>
                    </a:lnTo>
                    <a:lnTo>
                      <a:pt x="97" y="112"/>
                    </a:lnTo>
                    <a:lnTo>
                      <a:pt x="88" y="128"/>
                    </a:lnTo>
                    <a:lnTo>
                      <a:pt x="78" y="144"/>
                    </a:lnTo>
                    <a:lnTo>
                      <a:pt x="70" y="162"/>
                    </a:lnTo>
                    <a:lnTo>
                      <a:pt x="61" y="179"/>
                    </a:lnTo>
                    <a:lnTo>
                      <a:pt x="54" y="198"/>
                    </a:lnTo>
                    <a:lnTo>
                      <a:pt x="46" y="218"/>
                    </a:lnTo>
                    <a:lnTo>
                      <a:pt x="39" y="238"/>
                    </a:lnTo>
                    <a:lnTo>
                      <a:pt x="33" y="259"/>
                    </a:lnTo>
                    <a:lnTo>
                      <a:pt x="27" y="280"/>
                    </a:lnTo>
                    <a:lnTo>
                      <a:pt x="21" y="302"/>
                    </a:lnTo>
                    <a:lnTo>
                      <a:pt x="16" y="324"/>
                    </a:lnTo>
                    <a:lnTo>
                      <a:pt x="12" y="347"/>
                    </a:lnTo>
                    <a:lnTo>
                      <a:pt x="8" y="371"/>
                    </a:lnTo>
                    <a:lnTo>
                      <a:pt x="6" y="395"/>
                    </a:lnTo>
                    <a:lnTo>
                      <a:pt x="3" y="419"/>
                    </a:lnTo>
                    <a:lnTo>
                      <a:pt x="1" y="444"/>
                    </a:lnTo>
                    <a:lnTo>
                      <a:pt x="0" y="468"/>
                    </a:lnTo>
                    <a:lnTo>
                      <a:pt x="0" y="494"/>
                    </a:lnTo>
                    <a:lnTo>
                      <a:pt x="0" y="520"/>
                    </a:lnTo>
                    <a:lnTo>
                      <a:pt x="1" y="546"/>
                    </a:lnTo>
                    <a:lnTo>
                      <a:pt x="3" y="570"/>
                    </a:lnTo>
                    <a:lnTo>
                      <a:pt x="6" y="595"/>
                    </a:lnTo>
                    <a:lnTo>
                      <a:pt x="8" y="618"/>
                    </a:lnTo>
                    <a:lnTo>
                      <a:pt x="12" y="642"/>
                    </a:lnTo>
                    <a:lnTo>
                      <a:pt x="16" y="665"/>
                    </a:lnTo>
                    <a:lnTo>
                      <a:pt x="21" y="687"/>
                    </a:lnTo>
                    <a:lnTo>
                      <a:pt x="27" y="709"/>
                    </a:lnTo>
                    <a:lnTo>
                      <a:pt x="33" y="731"/>
                    </a:lnTo>
                    <a:lnTo>
                      <a:pt x="39" y="752"/>
                    </a:lnTo>
                    <a:lnTo>
                      <a:pt x="46" y="772"/>
                    </a:lnTo>
                    <a:lnTo>
                      <a:pt x="54" y="790"/>
                    </a:lnTo>
                    <a:lnTo>
                      <a:pt x="61" y="809"/>
                    </a:lnTo>
                    <a:lnTo>
                      <a:pt x="70" y="828"/>
                    </a:lnTo>
                    <a:lnTo>
                      <a:pt x="78" y="844"/>
                    </a:lnTo>
                    <a:lnTo>
                      <a:pt x="88" y="860"/>
                    </a:lnTo>
                    <a:lnTo>
                      <a:pt x="97" y="877"/>
                    </a:lnTo>
                    <a:lnTo>
                      <a:pt x="107" y="891"/>
                    </a:lnTo>
                    <a:lnTo>
                      <a:pt x="118" y="905"/>
                    </a:lnTo>
                    <a:lnTo>
                      <a:pt x="128" y="918"/>
                    </a:lnTo>
                    <a:lnTo>
                      <a:pt x="140" y="930"/>
                    </a:lnTo>
                    <a:lnTo>
                      <a:pt x="152" y="941"/>
                    </a:lnTo>
                    <a:lnTo>
                      <a:pt x="163" y="951"/>
                    </a:lnTo>
                    <a:lnTo>
                      <a:pt x="175" y="960"/>
                    </a:lnTo>
                    <a:lnTo>
                      <a:pt x="188" y="967"/>
                    </a:lnTo>
                    <a:lnTo>
                      <a:pt x="201" y="974"/>
                    </a:lnTo>
                    <a:lnTo>
                      <a:pt x="208" y="976"/>
                    </a:lnTo>
                    <a:lnTo>
                      <a:pt x="214" y="980"/>
                    </a:lnTo>
                    <a:lnTo>
                      <a:pt x="221" y="982"/>
                    </a:lnTo>
                    <a:lnTo>
                      <a:pt x="227" y="983"/>
                    </a:lnTo>
                    <a:lnTo>
                      <a:pt x="234" y="986"/>
                    </a:lnTo>
                    <a:lnTo>
                      <a:pt x="241" y="987"/>
                    </a:lnTo>
                    <a:lnTo>
                      <a:pt x="248" y="988"/>
                    </a:lnTo>
                    <a:lnTo>
                      <a:pt x="253" y="989"/>
                    </a:lnTo>
                    <a:lnTo>
                      <a:pt x="260" y="989"/>
                    </a:lnTo>
                    <a:lnTo>
                      <a:pt x="267" y="989"/>
                    </a:lnTo>
                    <a:lnTo>
                      <a:pt x="274" y="989"/>
                    </a:lnTo>
                    <a:lnTo>
                      <a:pt x="281" y="989"/>
                    </a:lnTo>
                    <a:lnTo>
                      <a:pt x="288" y="988"/>
                    </a:lnTo>
                    <a:lnTo>
                      <a:pt x="295" y="987"/>
                    </a:lnTo>
                    <a:lnTo>
                      <a:pt x="301" y="986"/>
                    </a:lnTo>
                    <a:lnTo>
                      <a:pt x="308" y="983"/>
                    </a:lnTo>
                    <a:lnTo>
                      <a:pt x="315" y="982"/>
                    </a:lnTo>
                    <a:lnTo>
                      <a:pt x="321" y="980"/>
                    </a:lnTo>
                    <a:lnTo>
                      <a:pt x="328" y="976"/>
                    </a:lnTo>
                    <a:lnTo>
                      <a:pt x="335" y="974"/>
                    </a:lnTo>
                    <a:lnTo>
                      <a:pt x="347" y="967"/>
                    </a:lnTo>
                    <a:lnTo>
                      <a:pt x="360" y="960"/>
                    </a:lnTo>
                    <a:lnTo>
                      <a:pt x="371" y="951"/>
                    </a:lnTo>
                    <a:lnTo>
                      <a:pt x="384" y="941"/>
                    </a:lnTo>
                    <a:lnTo>
                      <a:pt x="395" y="930"/>
                    </a:lnTo>
                    <a:lnTo>
                      <a:pt x="406" y="918"/>
                    </a:lnTo>
                    <a:lnTo>
                      <a:pt x="417" y="905"/>
                    </a:lnTo>
                    <a:lnTo>
                      <a:pt x="427" y="891"/>
                    </a:lnTo>
                    <a:lnTo>
                      <a:pt x="438" y="877"/>
                    </a:lnTo>
                    <a:lnTo>
                      <a:pt x="447" y="860"/>
                    </a:lnTo>
                    <a:lnTo>
                      <a:pt x="457" y="844"/>
                    </a:lnTo>
                    <a:lnTo>
                      <a:pt x="466" y="828"/>
                    </a:lnTo>
                    <a:lnTo>
                      <a:pt x="474" y="809"/>
                    </a:lnTo>
                    <a:lnTo>
                      <a:pt x="482" y="790"/>
                    </a:lnTo>
                    <a:lnTo>
                      <a:pt x="489" y="772"/>
                    </a:lnTo>
                    <a:lnTo>
                      <a:pt x="496" y="752"/>
                    </a:lnTo>
                    <a:lnTo>
                      <a:pt x="503" y="731"/>
                    </a:lnTo>
                    <a:lnTo>
                      <a:pt x="509" y="709"/>
                    </a:lnTo>
                    <a:lnTo>
                      <a:pt x="514" y="687"/>
                    </a:lnTo>
                    <a:lnTo>
                      <a:pt x="520" y="665"/>
                    </a:lnTo>
                    <a:lnTo>
                      <a:pt x="523" y="642"/>
                    </a:lnTo>
                    <a:lnTo>
                      <a:pt x="527" y="618"/>
                    </a:lnTo>
                    <a:lnTo>
                      <a:pt x="530" y="595"/>
                    </a:lnTo>
                    <a:lnTo>
                      <a:pt x="532" y="570"/>
                    </a:lnTo>
                    <a:lnTo>
                      <a:pt x="534" y="544"/>
                    </a:lnTo>
                    <a:lnTo>
                      <a:pt x="535" y="520"/>
                    </a:lnTo>
                    <a:lnTo>
                      <a:pt x="535" y="494"/>
                    </a:lnTo>
                    <a:lnTo>
                      <a:pt x="535" y="470"/>
                    </a:lnTo>
                    <a:lnTo>
                      <a:pt x="534" y="444"/>
                    </a:lnTo>
                    <a:lnTo>
                      <a:pt x="532" y="419"/>
                    </a:lnTo>
                    <a:lnTo>
                      <a:pt x="530" y="395"/>
                    </a:lnTo>
                    <a:lnTo>
                      <a:pt x="527" y="371"/>
                    </a:lnTo>
                    <a:lnTo>
                      <a:pt x="523" y="348"/>
                    </a:lnTo>
                    <a:lnTo>
                      <a:pt x="520" y="324"/>
                    </a:lnTo>
                    <a:lnTo>
                      <a:pt x="514" y="302"/>
                    </a:lnTo>
                    <a:lnTo>
                      <a:pt x="509" y="280"/>
                    </a:lnTo>
                    <a:lnTo>
                      <a:pt x="503" y="259"/>
                    </a:lnTo>
                    <a:lnTo>
                      <a:pt x="496" y="238"/>
                    </a:lnTo>
                    <a:lnTo>
                      <a:pt x="489" y="218"/>
                    </a:lnTo>
                    <a:lnTo>
                      <a:pt x="482" y="198"/>
                    </a:lnTo>
                    <a:lnTo>
                      <a:pt x="474" y="179"/>
                    </a:lnTo>
                    <a:lnTo>
                      <a:pt x="466" y="162"/>
                    </a:lnTo>
                    <a:lnTo>
                      <a:pt x="457" y="144"/>
                    </a:lnTo>
                    <a:lnTo>
                      <a:pt x="447" y="128"/>
                    </a:lnTo>
                    <a:lnTo>
                      <a:pt x="438" y="112"/>
                    </a:lnTo>
                    <a:lnTo>
                      <a:pt x="427" y="98"/>
                    </a:lnTo>
                    <a:lnTo>
                      <a:pt x="417" y="84"/>
                    </a:lnTo>
                    <a:lnTo>
                      <a:pt x="406" y="72"/>
                    </a:lnTo>
                    <a:lnTo>
                      <a:pt x="395" y="60"/>
                    </a:lnTo>
                    <a:lnTo>
                      <a:pt x="384" y="48"/>
                    </a:lnTo>
                    <a:lnTo>
                      <a:pt x="371" y="39"/>
                    </a:lnTo>
                    <a:lnTo>
                      <a:pt x="360" y="29"/>
                    </a:lnTo>
                    <a:lnTo>
                      <a:pt x="347" y="22"/>
                    </a:lnTo>
                    <a:lnTo>
                      <a:pt x="335" y="15"/>
                    </a:lnTo>
                    <a:lnTo>
                      <a:pt x="328" y="12"/>
                    </a:lnTo>
                    <a:lnTo>
                      <a:pt x="321" y="9"/>
                    </a:lnTo>
                    <a:lnTo>
                      <a:pt x="315" y="7"/>
                    </a:lnTo>
                    <a:lnTo>
                      <a:pt x="308" y="5"/>
                    </a:lnTo>
                    <a:lnTo>
                      <a:pt x="301" y="4"/>
                    </a:lnTo>
                    <a:lnTo>
                      <a:pt x="295" y="2"/>
                    </a:lnTo>
                    <a:lnTo>
                      <a:pt x="288" y="1"/>
                    </a:lnTo>
                    <a:lnTo>
                      <a:pt x="281" y="0"/>
                    </a:lnTo>
                    <a:lnTo>
                      <a:pt x="274" y="0"/>
                    </a:lnTo>
                    <a:lnTo>
                      <a:pt x="267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Freeform 84"/>
              <p:cNvSpPr>
                <a:spLocks/>
              </p:cNvSpPr>
              <p:nvPr/>
            </p:nvSpPr>
            <p:spPr bwMode="auto">
              <a:xfrm>
                <a:off x="13169900" y="-36513"/>
                <a:ext cx="423862" cy="785813"/>
              </a:xfrm>
              <a:custGeom>
                <a:avLst/>
                <a:gdLst>
                  <a:gd name="T0" fmla="*/ 255 w 535"/>
                  <a:gd name="T1" fmla="*/ 0 h 990"/>
                  <a:gd name="T2" fmla="*/ 234 w 535"/>
                  <a:gd name="T3" fmla="*/ 3 h 990"/>
                  <a:gd name="T4" fmla="*/ 214 w 535"/>
                  <a:gd name="T5" fmla="*/ 9 h 990"/>
                  <a:gd name="T6" fmla="*/ 188 w 535"/>
                  <a:gd name="T7" fmla="*/ 22 h 990"/>
                  <a:gd name="T8" fmla="*/ 152 w 535"/>
                  <a:gd name="T9" fmla="*/ 48 h 990"/>
                  <a:gd name="T10" fmla="*/ 118 w 535"/>
                  <a:gd name="T11" fmla="*/ 84 h 990"/>
                  <a:gd name="T12" fmla="*/ 88 w 535"/>
                  <a:gd name="T13" fmla="*/ 127 h 990"/>
                  <a:gd name="T14" fmla="*/ 62 w 535"/>
                  <a:gd name="T15" fmla="*/ 179 h 990"/>
                  <a:gd name="T16" fmla="*/ 39 w 535"/>
                  <a:gd name="T17" fmla="*/ 237 h 990"/>
                  <a:gd name="T18" fmla="*/ 21 w 535"/>
                  <a:gd name="T19" fmla="*/ 302 h 990"/>
                  <a:gd name="T20" fmla="*/ 9 w 535"/>
                  <a:gd name="T21" fmla="*/ 371 h 990"/>
                  <a:gd name="T22" fmla="*/ 2 w 535"/>
                  <a:gd name="T23" fmla="*/ 443 h 990"/>
                  <a:gd name="T24" fmla="*/ 2 w 535"/>
                  <a:gd name="T25" fmla="*/ 520 h 990"/>
                  <a:gd name="T26" fmla="*/ 6 w 535"/>
                  <a:gd name="T27" fmla="*/ 594 h 990"/>
                  <a:gd name="T28" fmla="*/ 17 w 535"/>
                  <a:gd name="T29" fmla="*/ 665 h 990"/>
                  <a:gd name="T30" fmla="*/ 33 w 535"/>
                  <a:gd name="T31" fmla="*/ 730 h 990"/>
                  <a:gd name="T32" fmla="*/ 54 w 535"/>
                  <a:gd name="T33" fmla="*/ 791 h 990"/>
                  <a:gd name="T34" fmla="*/ 79 w 535"/>
                  <a:gd name="T35" fmla="*/ 845 h 990"/>
                  <a:gd name="T36" fmla="*/ 108 w 535"/>
                  <a:gd name="T37" fmla="*/ 891 h 990"/>
                  <a:gd name="T38" fmla="*/ 140 w 535"/>
                  <a:gd name="T39" fmla="*/ 929 h 990"/>
                  <a:gd name="T40" fmla="*/ 177 w 535"/>
                  <a:gd name="T41" fmla="*/ 960 h 990"/>
                  <a:gd name="T42" fmla="*/ 208 w 535"/>
                  <a:gd name="T43" fmla="*/ 977 h 990"/>
                  <a:gd name="T44" fmla="*/ 228 w 535"/>
                  <a:gd name="T45" fmla="*/ 984 h 990"/>
                  <a:gd name="T46" fmla="*/ 248 w 535"/>
                  <a:gd name="T47" fmla="*/ 988 h 990"/>
                  <a:gd name="T48" fmla="*/ 269 w 535"/>
                  <a:gd name="T49" fmla="*/ 990 h 990"/>
                  <a:gd name="T50" fmla="*/ 289 w 535"/>
                  <a:gd name="T51" fmla="*/ 988 h 990"/>
                  <a:gd name="T52" fmla="*/ 309 w 535"/>
                  <a:gd name="T53" fmla="*/ 984 h 990"/>
                  <a:gd name="T54" fmla="*/ 328 w 535"/>
                  <a:gd name="T55" fmla="*/ 977 h 990"/>
                  <a:gd name="T56" fmla="*/ 360 w 535"/>
                  <a:gd name="T57" fmla="*/ 960 h 990"/>
                  <a:gd name="T58" fmla="*/ 396 w 535"/>
                  <a:gd name="T59" fmla="*/ 929 h 990"/>
                  <a:gd name="T60" fmla="*/ 429 w 535"/>
                  <a:gd name="T61" fmla="*/ 891 h 990"/>
                  <a:gd name="T62" fmla="*/ 457 w 535"/>
                  <a:gd name="T63" fmla="*/ 845 h 990"/>
                  <a:gd name="T64" fmla="*/ 483 w 535"/>
                  <a:gd name="T65" fmla="*/ 791 h 990"/>
                  <a:gd name="T66" fmla="*/ 504 w 535"/>
                  <a:gd name="T67" fmla="*/ 730 h 990"/>
                  <a:gd name="T68" fmla="*/ 520 w 535"/>
                  <a:gd name="T69" fmla="*/ 665 h 990"/>
                  <a:gd name="T70" fmla="*/ 531 w 535"/>
                  <a:gd name="T71" fmla="*/ 594 h 990"/>
                  <a:gd name="T72" fmla="*/ 535 w 535"/>
                  <a:gd name="T73" fmla="*/ 520 h 990"/>
                  <a:gd name="T74" fmla="*/ 534 w 535"/>
                  <a:gd name="T75" fmla="*/ 443 h 990"/>
                  <a:gd name="T76" fmla="*/ 527 w 535"/>
                  <a:gd name="T77" fmla="*/ 371 h 990"/>
                  <a:gd name="T78" fmla="*/ 515 w 535"/>
                  <a:gd name="T79" fmla="*/ 302 h 990"/>
                  <a:gd name="T80" fmla="*/ 497 w 535"/>
                  <a:gd name="T81" fmla="*/ 237 h 990"/>
                  <a:gd name="T82" fmla="*/ 474 w 535"/>
                  <a:gd name="T83" fmla="*/ 180 h 990"/>
                  <a:gd name="T84" fmla="*/ 449 w 535"/>
                  <a:gd name="T85" fmla="*/ 127 h 990"/>
                  <a:gd name="T86" fmla="*/ 418 w 535"/>
                  <a:gd name="T87" fmla="*/ 84 h 990"/>
                  <a:gd name="T88" fmla="*/ 385 w 535"/>
                  <a:gd name="T89" fmla="*/ 48 h 990"/>
                  <a:gd name="T90" fmla="*/ 348 w 535"/>
                  <a:gd name="T91" fmla="*/ 22 h 990"/>
                  <a:gd name="T92" fmla="*/ 323 w 535"/>
                  <a:gd name="T93" fmla="*/ 9 h 990"/>
                  <a:gd name="T94" fmla="*/ 303 w 535"/>
                  <a:gd name="T95" fmla="*/ 3 h 990"/>
                  <a:gd name="T96" fmla="*/ 282 w 535"/>
                  <a:gd name="T97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5" h="990">
                    <a:moveTo>
                      <a:pt x="269" y="0"/>
                    </a:moveTo>
                    <a:lnTo>
                      <a:pt x="262" y="0"/>
                    </a:lnTo>
                    <a:lnTo>
                      <a:pt x="255" y="0"/>
                    </a:lnTo>
                    <a:lnTo>
                      <a:pt x="248" y="1"/>
                    </a:lnTo>
                    <a:lnTo>
                      <a:pt x="241" y="2"/>
                    </a:lnTo>
                    <a:lnTo>
                      <a:pt x="234" y="3"/>
                    </a:lnTo>
                    <a:lnTo>
                      <a:pt x="228" y="4"/>
                    </a:lnTo>
                    <a:lnTo>
                      <a:pt x="221" y="7"/>
                    </a:lnTo>
                    <a:lnTo>
                      <a:pt x="214" y="9"/>
                    </a:lnTo>
                    <a:lnTo>
                      <a:pt x="208" y="12"/>
                    </a:lnTo>
                    <a:lnTo>
                      <a:pt x="201" y="15"/>
                    </a:lnTo>
                    <a:lnTo>
                      <a:pt x="188" y="22"/>
                    </a:lnTo>
                    <a:lnTo>
                      <a:pt x="177" y="29"/>
                    </a:lnTo>
                    <a:lnTo>
                      <a:pt x="164" y="38"/>
                    </a:lnTo>
                    <a:lnTo>
                      <a:pt x="152" y="48"/>
                    </a:lnTo>
                    <a:lnTo>
                      <a:pt x="140" y="59"/>
                    </a:lnTo>
                    <a:lnTo>
                      <a:pt x="130" y="71"/>
                    </a:lnTo>
                    <a:lnTo>
                      <a:pt x="118" y="84"/>
                    </a:lnTo>
                    <a:lnTo>
                      <a:pt x="108" y="98"/>
                    </a:lnTo>
                    <a:lnTo>
                      <a:pt x="98" y="112"/>
                    </a:lnTo>
                    <a:lnTo>
                      <a:pt x="88" y="127"/>
                    </a:lnTo>
                    <a:lnTo>
                      <a:pt x="79" y="144"/>
                    </a:lnTo>
                    <a:lnTo>
                      <a:pt x="70" y="161"/>
                    </a:lnTo>
                    <a:lnTo>
                      <a:pt x="62" y="179"/>
                    </a:lnTo>
                    <a:lnTo>
                      <a:pt x="54" y="198"/>
                    </a:lnTo>
                    <a:lnTo>
                      <a:pt x="46" y="218"/>
                    </a:lnTo>
                    <a:lnTo>
                      <a:pt x="39" y="237"/>
                    </a:lnTo>
                    <a:lnTo>
                      <a:pt x="33" y="258"/>
                    </a:lnTo>
                    <a:lnTo>
                      <a:pt x="27" y="280"/>
                    </a:lnTo>
                    <a:lnTo>
                      <a:pt x="21" y="302"/>
                    </a:lnTo>
                    <a:lnTo>
                      <a:pt x="17" y="324"/>
                    </a:lnTo>
                    <a:lnTo>
                      <a:pt x="13" y="347"/>
                    </a:lnTo>
                    <a:lnTo>
                      <a:pt x="9" y="371"/>
                    </a:lnTo>
                    <a:lnTo>
                      <a:pt x="6" y="394"/>
                    </a:lnTo>
                    <a:lnTo>
                      <a:pt x="4" y="419"/>
                    </a:lnTo>
                    <a:lnTo>
                      <a:pt x="2" y="443"/>
                    </a:lnTo>
                    <a:lnTo>
                      <a:pt x="0" y="469"/>
                    </a:lnTo>
                    <a:lnTo>
                      <a:pt x="0" y="494"/>
                    </a:lnTo>
                    <a:lnTo>
                      <a:pt x="2" y="520"/>
                    </a:lnTo>
                    <a:lnTo>
                      <a:pt x="2" y="545"/>
                    </a:lnTo>
                    <a:lnTo>
                      <a:pt x="4" y="570"/>
                    </a:lnTo>
                    <a:lnTo>
                      <a:pt x="6" y="594"/>
                    </a:lnTo>
                    <a:lnTo>
                      <a:pt x="9" y="618"/>
                    </a:lnTo>
                    <a:lnTo>
                      <a:pt x="13" y="641"/>
                    </a:lnTo>
                    <a:lnTo>
                      <a:pt x="17" y="665"/>
                    </a:lnTo>
                    <a:lnTo>
                      <a:pt x="21" y="687"/>
                    </a:lnTo>
                    <a:lnTo>
                      <a:pt x="27" y="709"/>
                    </a:lnTo>
                    <a:lnTo>
                      <a:pt x="33" y="730"/>
                    </a:lnTo>
                    <a:lnTo>
                      <a:pt x="39" y="751"/>
                    </a:lnTo>
                    <a:lnTo>
                      <a:pt x="46" y="771"/>
                    </a:lnTo>
                    <a:lnTo>
                      <a:pt x="54" y="791"/>
                    </a:lnTo>
                    <a:lnTo>
                      <a:pt x="62" y="810"/>
                    </a:lnTo>
                    <a:lnTo>
                      <a:pt x="70" y="827"/>
                    </a:lnTo>
                    <a:lnTo>
                      <a:pt x="79" y="845"/>
                    </a:lnTo>
                    <a:lnTo>
                      <a:pt x="88" y="861"/>
                    </a:lnTo>
                    <a:lnTo>
                      <a:pt x="98" y="877"/>
                    </a:lnTo>
                    <a:lnTo>
                      <a:pt x="108" y="891"/>
                    </a:lnTo>
                    <a:lnTo>
                      <a:pt x="118" y="905"/>
                    </a:lnTo>
                    <a:lnTo>
                      <a:pt x="130" y="918"/>
                    </a:lnTo>
                    <a:lnTo>
                      <a:pt x="140" y="929"/>
                    </a:lnTo>
                    <a:lnTo>
                      <a:pt x="152" y="941"/>
                    </a:lnTo>
                    <a:lnTo>
                      <a:pt x="164" y="950"/>
                    </a:lnTo>
                    <a:lnTo>
                      <a:pt x="177" y="960"/>
                    </a:lnTo>
                    <a:lnTo>
                      <a:pt x="188" y="967"/>
                    </a:lnTo>
                    <a:lnTo>
                      <a:pt x="201" y="974"/>
                    </a:lnTo>
                    <a:lnTo>
                      <a:pt x="208" y="977"/>
                    </a:lnTo>
                    <a:lnTo>
                      <a:pt x="214" y="980"/>
                    </a:lnTo>
                    <a:lnTo>
                      <a:pt x="221" y="982"/>
                    </a:lnTo>
                    <a:lnTo>
                      <a:pt x="228" y="984"/>
                    </a:lnTo>
                    <a:lnTo>
                      <a:pt x="234" y="985"/>
                    </a:lnTo>
                    <a:lnTo>
                      <a:pt x="241" y="987"/>
                    </a:lnTo>
                    <a:lnTo>
                      <a:pt x="248" y="988"/>
                    </a:lnTo>
                    <a:lnTo>
                      <a:pt x="255" y="989"/>
                    </a:lnTo>
                    <a:lnTo>
                      <a:pt x="262" y="989"/>
                    </a:lnTo>
                    <a:lnTo>
                      <a:pt x="269" y="990"/>
                    </a:lnTo>
                    <a:lnTo>
                      <a:pt x="275" y="989"/>
                    </a:lnTo>
                    <a:lnTo>
                      <a:pt x="282" y="989"/>
                    </a:lnTo>
                    <a:lnTo>
                      <a:pt x="289" y="988"/>
                    </a:lnTo>
                    <a:lnTo>
                      <a:pt x="296" y="987"/>
                    </a:lnTo>
                    <a:lnTo>
                      <a:pt x="303" y="985"/>
                    </a:lnTo>
                    <a:lnTo>
                      <a:pt x="309" y="984"/>
                    </a:lnTo>
                    <a:lnTo>
                      <a:pt x="316" y="982"/>
                    </a:lnTo>
                    <a:lnTo>
                      <a:pt x="323" y="980"/>
                    </a:lnTo>
                    <a:lnTo>
                      <a:pt x="328" y="977"/>
                    </a:lnTo>
                    <a:lnTo>
                      <a:pt x="335" y="974"/>
                    </a:lnTo>
                    <a:lnTo>
                      <a:pt x="348" y="967"/>
                    </a:lnTo>
                    <a:lnTo>
                      <a:pt x="360" y="960"/>
                    </a:lnTo>
                    <a:lnTo>
                      <a:pt x="373" y="950"/>
                    </a:lnTo>
                    <a:lnTo>
                      <a:pt x="385" y="941"/>
                    </a:lnTo>
                    <a:lnTo>
                      <a:pt x="396" y="929"/>
                    </a:lnTo>
                    <a:lnTo>
                      <a:pt x="407" y="918"/>
                    </a:lnTo>
                    <a:lnTo>
                      <a:pt x="418" y="905"/>
                    </a:lnTo>
                    <a:lnTo>
                      <a:pt x="429" y="891"/>
                    </a:lnTo>
                    <a:lnTo>
                      <a:pt x="438" y="877"/>
                    </a:lnTo>
                    <a:lnTo>
                      <a:pt x="448" y="861"/>
                    </a:lnTo>
                    <a:lnTo>
                      <a:pt x="457" y="845"/>
                    </a:lnTo>
                    <a:lnTo>
                      <a:pt x="466" y="827"/>
                    </a:lnTo>
                    <a:lnTo>
                      <a:pt x="474" y="810"/>
                    </a:lnTo>
                    <a:lnTo>
                      <a:pt x="483" y="791"/>
                    </a:lnTo>
                    <a:lnTo>
                      <a:pt x="490" y="771"/>
                    </a:lnTo>
                    <a:lnTo>
                      <a:pt x="497" y="751"/>
                    </a:lnTo>
                    <a:lnTo>
                      <a:pt x="504" y="730"/>
                    </a:lnTo>
                    <a:lnTo>
                      <a:pt x="509" y="709"/>
                    </a:lnTo>
                    <a:lnTo>
                      <a:pt x="514" y="687"/>
                    </a:lnTo>
                    <a:lnTo>
                      <a:pt x="520" y="665"/>
                    </a:lnTo>
                    <a:lnTo>
                      <a:pt x="524" y="641"/>
                    </a:lnTo>
                    <a:lnTo>
                      <a:pt x="527" y="618"/>
                    </a:lnTo>
                    <a:lnTo>
                      <a:pt x="531" y="594"/>
                    </a:lnTo>
                    <a:lnTo>
                      <a:pt x="533" y="570"/>
                    </a:lnTo>
                    <a:lnTo>
                      <a:pt x="534" y="545"/>
                    </a:lnTo>
                    <a:lnTo>
                      <a:pt x="535" y="520"/>
                    </a:lnTo>
                    <a:lnTo>
                      <a:pt x="535" y="494"/>
                    </a:lnTo>
                    <a:lnTo>
                      <a:pt x="535" y="469"/>
                    </a:lnTo>
                    <a:lnTo>
                      <a:pt x="534" y="443"/>
                    </a:lnTo>
                    <a:lnTo>
                      <a:pt x="533" y="419"/>
                    </a:lnTo>
                    <a:lnTo>
                      <a:pt x="531" y="394"/>
                    </a:lnTo>
                    <a:lnTo>
                      <a:pt x="527" y="371"/>
                    </a:lnTo>
                    <a:lnTo>
                      <a:pt x="524" y="347"/>
                    </a:lnTo>
                    <a:lnTo>
                      <a:pt x="520" y="324"/>
                    </a:lnTo>
                    <a:lnTo>
                      <a:pt x="515" y="302"/>
                    </a:lnTo>
                    <a:lnTo>
                      <a:pt x="509" y="280"/>
                    </a:lnTo>
                    <a:lnTo>
                      <a:pt x="504" y="258"/>
                    </a:lnTo>
                    <a:lnTo>
                      <a:pt x="497" y="237"/>
                    </a:lnTo>
                    <a:lnTo>
                      <a:pt x="490" y="218"/>
                    </a:lnTo>
                    <a:lnTo>
                      <a:pt x="483" y="198"/>
                    </a:lnTo>
                    <a:lnTo>
                      <a:pt x="474" y="180"/>
                    </a:lnTo>
                    <a:lnTo>
                      <a:pt x="466" y="161"/>
                    </a:lnTo>
                    <a:lnTo>
                      <a:pt x="457" y="144"/>
                    </a:lnTo>
                    <a:lnTo>
                      <a:pt x="449" y="127"/>
                    </a:lnTo>
                    <a:lnTo>
                      <a:pt x="438" y="112"/>
                    </a:lnTo>
                    <a:lnTo>
                      <a:pt x="429" y="98"/>
                    </a:lnTo>
                    <a:lnTo>
                      <a:pt x="418" y="84"/>
                    </a:lnTo>
                    <a:lnTo>
                      <a:pt x="407" y="71"/>
                    </a:lnTo>
                    <a:lnTo>
                      <a:pt x="396" y="59"/>
                    </a:lnTo>
                    <a:lnTo>
                      <a:pt x="385" y="48"/>
                    </a:lnTo>
                    <a:lnTo>
                      <a:pt x="373" y="38"/>
                    </a:lnTo>
                    <a:lnTo>
                      <a:pt x="360" y="29"/>
                    </a:lnTo>
                    <a:lnTo>
                      <a:pt x="348" y="22"/>
                    </a:lnTo>
                    <a:lnTo>
                      <a:pt x="335" y="15"/>
                    </a:lnTo>
                    <a:lnTo>
                      <a:pt x="328" y="12"/>
                    </a:lnTo>
                    <a:lnTo>
                      <a:pt x="323" y="9"/>
                    </a:lnTo>
                    <a:lnTo>
                      <a:pt x="316" y="7"/>
                    </a:lnTo>
                    <a:lnTo>
                      <a:pt x="309" y="4"/>
                    </a:lnTo>
                    <a:lnTo>
                      <a:pt x="303" y="3"/>
                    </a:lnTo>
                    <a:lnTo>
                      <a:pt x="296" y="2"/>
                    </a:lnTo>
                    <a:lnTo>
                      <a:pt x="289" y="1"/>
                    </a:lnTo>
                    <a:lnTo>
                      <a:pt x="282" y="0"/>
                    </a:lnTo>
                    <a:lnTo>
                      <a:pt x="275" y="0"/>
                    </a:lnTo>
                    <a:lnTo>
                      <a:pt x="269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Freeform 86"/>
              <p:cNvSpPr>
                <a:spLocks noEditPoints="1"/>
              </p:cNvSpPr>
              <p:nvPr/>
            </p:nvSpPr>
            <p:spPr bwMode="auto">
              <a:xfrm>
                <a:off x="13557250" y="-58738"/>
                <a:ext cx="47625" cy="779463"/>
              </a:xfrm>
              <a:custGeom>
                <a:avLst/>
                <a:gdLst>
                  <a:gd name="T0" fmla="*/ 17 w 58"/>
                  <a:gd name="T1" fmla="*/ 983 h 983"/>
                  <a:gd name="T2" fmla="*/ 19 w 58"/>
                  <a:gd name="T3" fmla="*/ 48 h 983"/>
                  <a:gd name="T4" fmla="*/ 38 w 58"/>
                  <a:gd name="T5" fmla="*/ 48 h 983"/>
                  <a:gd name="T6" fmla="*/ 36 w 58"/>
                  <a:gd name="T7" fmla="*/ 983 h 983"/>
                  <a:gd name="T8" fmla="*/ 17 w 58"/>
                  <a:gd name="T9" fmla="*/ 983 h 983"/>
                  <a:gd name="T10" fmla="*/ 0 w 58"/>
                  <a:gd name="T11" fmla="*/ 58 h 983"/>
                  <a:gd name="T12" fmla="*/ 29 w 58"/>
                  <a:gd name="T13" fmla="*/ 0 h 983"/>
                  <a:gd name="T14" fmla="*/ 58 w 58"/>
                  <a:gd name="T15" fmla="*/ 58 h 983"/>
                  <a:gd name="T16" fmla="*/ 0 w 58"/>
                  <a:gd name="T17" fmla="*/ 58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983">
                    <a:moveTo>
                      <a:pt x="17" y="983"/>
                    </a:moveTo>
                    <a:lnTo>
                      <a:pt x="19" y="48"/>
                    </a:lnTo>
                    <a:lnTo>
                      <a:pt x="38" y="48"/>
                    </a:lnTo>
                    <a:lnTo>
                      <a:pt x="36" y="983"/>
                    </a:lnTo>
                    <a:lnTo>
                      <a:pt x="17" y="983"/>
                    </a:lnTo>
                    <a:close/>
                    <a:moveTo>
                      <a:pt x="0" y="58"/>
                    </a:moveTo>
                    <a:lnTo>
                      <a:pt x="29" y="0"/>
                    </a:lnTo>
                    <a:lnTo>
                      <a:pt x="58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Freeform 87"/>
              <p:cNvSpPr>
                <a:spLocks/>
              </p:cNvSpPr>
              <p:nvPr/>
            </p:nvSpPr>
            <p:spPr bwMode="auto">
              <a:xfrm>
                <a:off x="13563600" y="17462"/>
                <a:ext cx="339725" cy="681038"/>
              </a:xfrm>
              <a:custGeom>
                <a:avLst/>
                <a:gdLst>
                  <a:gd name="T0" fmla="*/ 192 w 428"/>
                  <a:gd name="T1" fmla="*/ 2 h 858"/>
                  <a:gd name="T2" fmla="*/ 161 w 428"/>
                  <a:gd name="T3" fmla="*/ 14 h 858"/>
                  <a:gd name="T4" fmla="*/ 130 w 428"/>
                  <a:gd name="T5" fmla="*/ 34 h 858"/>
                  <a:gd name="T6" fmla="*/ 102 w 428"/>
                  <a:gd name="T7" fmla="*/ 62 h 858"/>
                  <a:gd name="T8" fmla="*/ 78 w 428"/>
                  <a:gd name="T9" fmla="*/ 98 h 858"/>
                  <a:gd name="T10" fmla="*/ 56 w 428"/>
                  <a:gd name="T11" fmla="*/ 140 h 858"/>
                  <a:gd name="T12" fmla="*/ 37 w 428"/>
                  <a:gd name="T13" fmla="*/ 189 h 858"/>
                  <a:gd name="T14" fmla="*/ 21 w 428"/>
                  <a:gd name="T15" fmla="*/ 243 h 858"/>
                  <a:gd name="T16" fmla="*/ 10 w 428"/>
                  <a:gd name="T17" fmla="*/ 302 h 858"/>
                  <a:gd name="T18" fmla="*/ 2 w 428"/>
                  <a:gd name="T19" fmla="*/ 364 h 858"/>
                  <a:gd name="T20" fmla="*/ 0 w 428"/>
                  <a:gd name="T21" fmla="*/ 429 h 858"/>
                  <a:gd name="T22" fmla="*/ 2 w 428"/>
                  <a:gd name="T23" fmla="*/ 494 h 858"/>
                  <a:gd name="T24" fmla="*/ 10 w 428"/>
                  <a:gd name="T25" fmla="*/ 557 h 858"/>
                  <a:gd name="T26" fmla="*/ 21 w 428"/>
                  <a:gd name="T27" fmla="*/ 615 h 858"/>
                  <a:gd name="T28" fmla="*/ 37 w 428"/>
                  <a:gd name="T29" fmla="*/ 669 h 858"/>
                  <a:gd name="T30" fmla="*/ 56 w 428"/>
                  <a:gd name="T31" fmla="*/ 717 h 858"/>
                  <a:gd name="T32" fmla="*/ 78 w 428"/>
                  <a:gd name="T33" fmla="*/ 761 h 858"/>
                  <a:gd name="T34" fmla="*/ 102 w 428"/>
                  <a:gd name="T35" fmla="*/ 796 h 858"/>
                  <a:gd name="T36" fmla="*/ 130 w 428"/>
                  <a:gd name="T37" fmla="*/ 824 h 858"/>
                  <a:gd name="T38" fmla="*/ 161 w 428"/>
                  <a:gd name="T39" fmla="*/ 845 h 858"/>
                  <a:gd name="T40" fmla="*/ 192 w 428"/>
                  <a:gd name="T41" fmla="*/ 855 h 858"/>
                  <a:gd name="T42" fmla="*/ 225 w 428"/>
                  <a:gd name="T43" fmla="*/ 858 h 858"/>
                  <a:gd name="T44" fmla="*/ 257 w 428"/>
                  <a:gd name="T45" fmla="*/ 850 h 858"/>
                  <a:gd name="T46" fmla="*/ 288 w 428"/>
                  <a:gd name="T47" fmla="*/ 832 h 858"/>
                  <a:gd name="T48" fmla="*/ 316 w 428"/>
                  <a:gd name="T49" fmla="*/ 806 h 858"/>
                  <a:gd name="T50" fmla="*/ 342 w 428"/>
                  <a:gd name="T51" fmla="*/ 772 h 858"/>
                  <a:gd name="T52" fmla="*/ 365 w 428"/>
                  <a:gd name="T53" fmla="*/ 732 h 858"/>
                  <a:gd name="T54" fmla="*/ 386 w 428"/>
                  <a:gd name="T55" fmla="*/ 686 h 858"/>
                  <a:gd name="T56" fmla="*/ 403 w 428"/>
                  <a:gd name="T57" fmla="*/ 633 h 858"/>
                  <a:gd name="T58" fmla="*/ 415 w 428"/>
                  <a:gd name="T59" fmla="*/ 577 h 858"/>
                  <a:gd name="T60" fmla="*/ 424 w 428"/>
                  <a:gd name="T61" fmla="*/ 515 h 858"/>
                  <a:gd name="T62" fmla="*/ 428 w 428"/>
                  <a:gd name="T63" fmla="*/ 450 h 858"/>
                  <a:gd name="T64" fmla="*/ 427 w 428"/>
                  <a:gd name="T65" fmla="*/ 385 h 858"/>
                  <a:gd name="T66" fmla="*/ 421 w 428"/>
                  <a:gd name="T67" fmla="*/ 322 h 858"/>
                  <a:gd name="T68" fmla="*/ 412 w 428"/>
                  <a:gd name="T69" fmla="*/ 262 h 858"/>
                  <a:gd name="T70" fmla="*/ 397 w 428"/>
                  <a:gd name="T71" fmla="*/ 206 h 858"/>
                  <a:gd name="T72" fmla="*/ 379 w 428"/>
                  <a:gd name="T73" fmla="*/ 155 h 858"/>
                  <a:gd name="T74" fmla="*/ 358 w 428"/>
                  <a:gd name="T75" fmla="*/ 111 h 858"/>
                  <a:gd name="T76" fmla="*/ 334 w 428"/>
                  <a:gd name="T77" fmla="*/ 73 h 858"/>
                  <a:gd name="T78" fmla="*/ 307 w 428"/>
                  <a:gd name="T79" fmla="*/ 42 h 858"/>
                  <a:gd name="T80" fmla="*/ 278 w 428"/>
                  <a:gd name="T81" fmla="*/ 18 h 858"/>
                  <a:gd name="T82" fmla="*/ 246 w 428"/>
                  <a:gd name="T83" fmla="*/ 4 h 858"/>
                  <a:gd name="T84" fmla="*/ 215 w 428"/>
                  <a:gd name="T85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8" h="858">
                    <a:moveTo>
                      <a:pt x="215" y="0"/>
                    </a:moveTo>
                    <a:lnTo>
                      <a:pt x="203" y="0"/>
                    </a:lnTo>
                    <a:lnTo>
                      <a:pt x="192" y="2"/>
                    </a:lnTo>
                    <a:lnTo>
                      <a:pt x="182" y="4"/>
                    </a:lnTo>
                    <a:lnTo>
                      <a:pt x="171" y="8"/>
                    </a:lnTo>
                    <a:lnTo>
                      <a:pt x="161" y="14"/>
                    </a:lnTo>
                    <a:lnTo>
                      <a:pt x="150" y="18"/>
                    </a:lnTo>
                    <a:lnTo>
                      <a:pt x="140" y="25"/>
                    </a:lnTo>
                    <a:lnTo>
                      <a:pt x="130" y="34"/>
                    </a:lnTo>
                    <a:lnTo>
                      <a:pt x="121" y="42"/>
                    </a:lnTo>
                    <a:lnTo>
                      <a:pt x="112" y="51"/>
                    </a:lnTo>
                    <a:lnTo>
                      <a:pt x="102" y="62"/>
                    </a:lnTo>
                    <a:lnTo>
                      <a:pt x="94" y="73"/>
                    </a:lnTo>
                    <a:lnTo>
                      <a:pt x="86" y="85"/>
                    </a:lnTo>
                    <a:lnTo>
                      <a:pt x="78" y="98"/>
                    </a:lnTo>
                    <a:lnTo>
                      <a:pt x="70" y="111"/>
                    </a:lnTo>
                    <a:lnTo>
                      <a:pt x="63" y="125"/>
                    </a:lnTo>
                    <a:lnTo>
                      <a:pt x="56" y="140"/>
                    </a:lnTo>
                    <a:lnTo>
                      <a:pt x="49" y="155"/>
                    </a:lnTo>
                    <a:lnTo>
                      <a:pt x="43" y="172"/>
                    </a:lnTo>
                    <a:lnTo>
                      <a:pt x="37" y="189"/>
                    </a:lnTo>
                    <a:lnTo>
                      <a:pt x="31" y="206"/>
                    </a:lnTo>
                    <a:lnTo>
                      <a:pt x="25" y="224"/>
                    </a:lnTo>
                    <a:lnTo>
                      <a:pt x="21" y="243"/>
                    </a:lnTo>
                    <a:lnTo>
                      <a:pt x="17" y="262"/>
                    </a:lnTo>
                    <a:lnTo>
                      <a:pt x="12" y="281"/>
                    </a:lnTo>
                    <a:lnTo>
                      <a:pt x="10" y="302"/>
                    </a:lnTo>
                    <a:lnTo>
                      <a:pt x="7" y="322"/>
                    </a:lnTo>
                    <a:lnTo>
                      <a:pt x="4" y="343"/>
                    </a:lnTo>
                    <a:lnTo>
                      <a:pt x="2" y="364"/>
                    </a:lnTo>
                    <a:lnTo>
                      <a:pt x="1" y="385"/>
                    </a:lnTo>
                    <a:lnTo>
                      <a:pt x="1" y="407"/>
                    </a:lnTo>
                    <a:lnTo>
                      <a:pt x="0" y="429"/>
                    </a:lnTo>
                    <a:lnTo>
                      <a:pt x="1" y="450"/>
                    </a:lnTo>
                    <a:lnTo>
                      <a:pt x="1" y="473"/>
                    </a:lnTo>
                    <a:lnTo>
                      <a:pt x="2" y="494"/>
                    </a:lnTo>
                    <a:lnTo>
                      <a:pt x="4" y="515"/>
                    </a:lnTo>
                    <a:lnTo>
                      <a:pt x="7" y="536"/>
                    </a:lnTo>
                    <a:lnTo>
                      <a:pt x="10" y="557"/>
                    </a:lnTo>
                    <a:lnTo>
                      <a:pt x="12" y="577"/>
                    </a:lnTo>
                    <a:lnTo>
                      <a:pt x="17" y="596"/>
                    </a:lnTo>
                    <a:lnTo>
                      <a:pt x="21" y="615"/>
                    </a:lnTo>
                    <a:lnTo>
                      <a:pt x="25" y="633"/>
                    </a:lnTo>
                    <a:lnTo>
                      <a:pt x="31" y="652"/>
                    </a:lnTo>
                    <a:lnTo>
                      <a:pt x="37" y="669"/>
                    </a:lnTo>
                    <a:lnTo>
                      <a:pt x="43" y="686"/>
                    </a:lnTo>
                    <a:lnTo>
                      <a:pt x="49" y="702"/>
                    </a:lnTo>
                    <a:lnTo>
                      <a:pt x="56" y="717"/>
                    </a:lnTo>
                    <a:lnTo>
                      <a:pt x="63" y="732"/>
                    </a:lnTo>
                    <a:lnTo>
                      <a:pt x="70" y="747"/>
                    </a:lnTo>
                    <a:lnTo>
                      <a:pt x="78" y="761"/>
                    </a:lnTo>
                    <a:lnTo>
                      <a:pt x="86" y="772"/>
                    </a:lnTo>
                    <a:lnTo>
                      <a:pt x="94" y="785"/>
                    </a:lnTo>
                    <a:lnTo>
                      <a:pt x="102" y="796"/>
                    </a:lnTo>
                    <a:lnTo>
                      <a:pt x="112" y="806"/>
                    </a:lnTo>
                    <a:lnTo>
                      <a:pt x="121" y="816"/>
                    </a:lnTo>
                    <a:lnTo>
                      <a:pt x="130" y="824"/>
                    </a:lnTo>
                    <a:lnTo>
                      <a:pt x="140" y="832"/>
                    </a:lnTo>
                    <a:lnTo>
                      <a:pt x="150" y="839"/>
                    </a:lnTo>
                    <a:lnTo>
                      <a:pt x="161" y="845"/>
                    </a:lnTo>
                    <a:lnTo>
                      <a:pt x="171" y="850"/>
                    </a:lnTo>
                    <a:lnTo>
                      <a:pt x="182" y="853"/>
                    </a:lnTo>
                    <a:lnTo>
                      <a:pt x="192" y="855"/>
                    </a:lnTo>
                    <a:lnTo>
                      <a:pt x="203" y="858"/>
                    </a:lnTo>
                    <a:lnTo>
                      <a:pt x="215" y="858"/>
                    </a:lnTo>
                    <a:lnTo>
                      <a:pt x="225" y="858"/>
                    </a:lnTo>
                    <a:lnTo>
                      <a:pt x="236" y="855"/>
                    </a:lnTo>
                    <a:lnTo>
                      <a:pt x="246" y="853"/>
                    </a:lnTo>
                    <a:lnTo>
                      <a:pt x="257" y="850"/>
                    </a:lnTo>
                    <a:lnTo>
                      <a:pt x="267" y="845"/>
                    </a:lnTo>
                    <a:lnTo>
                      <a:pt x="278" y="839"/>
                    </a:lnTo>
                    <a:lnTo>
                      <a:pt x="288" y="832"/>
                    </a:lnTo>
                    <a:lnTo>
                      <a:pt x="297" y="824"/>
                    </a:lnTo>
                    <a:lnTo>
                      <a:pt x="307" y="816"/>
                    </a:lnTo>
                    <a:lnTo>
                      <a:pt x="316" y="806"/>
                    </a:lnTo>
                    <a:lnTo>
                      <a:pt x="325" y="796"/>
                    </a:lnTo>
                    <a:lnTo>
                      <a:pt x="334" y="785"/>
                    </a:lnTo>
                    <a:lnTo>
                      <a:pt x="342" y="772"/>
                    </a:lnTo>
                    <a:lnTo>
                      <a:pt x="350" y="761"/>
                    </a:lnTo>
                    <a:lnTo>
                      <a:pt x="358" y="747"/>
                    </a:lnTo>
                    <a:lnTo>
                      <a:pt x="365" y="732"/>
                    </a:lnTo>
                    <a:lnTo>
                      <a:pt x="372" y="717"/>
                    </a:lnTo>
                    <a:lnTo>
                      <a:pt x="379" y="702"/>
                    </a:lnTo>
                    <a:lnTo>
                      <a:pt x="386" y="686"/>
                    </a:lnTo>
                    <a:lnTo>
                      <a:pt x="392" y="669"/>
                    </a:lnTo>
                    <a:lnTo>
                      <a:pt x="397" y="652"/>
                    </a:lnTo>
                    <a:lnTo>
                      <a:pt x="403" y="633"/>
                    </a:lnTo>
                    <a:lnTo>
                      <a:pt x="407" y="615"/>
                    </a:lnTo>
                    <a:lnTo>
                      <a:pt x="412" y="596"/>
                    </a:lnTo>
                    <a:lnTo>
                      <a:pt x="415" y="577"/>
                    </a:lnTo>
                    <a:lnTo>
                      <a:pt x="419" y="557"/>
                    </a:lnTo>
                    <a:lnTo>
                      <a:pt x="421" y="536"/>
                    </a:lnTo>
                    <a:lnTo>
                      <a:pt x="424" y="515"/>
                    </a:lnTo>
                    <a:lnTo>
                      <a:pt x="426" y="494"/>
                    </a:lnTo>
                    <a:lnTo>
                      <a:pt x="427" y="473"/>
                    </a:lnTo>
                    <a:lnTo>
                      <a:pt x="428" y="450"/>
                    </a:lnTo>
                    <a:lnTo>
                      <a:pt x="428" y="429"/>
                    </a:lnTo>
                    <a:lnTo>
                      <a:pt x="428" y="407"/>
                    </a:lnTo>
                    <a:lnTo>
                      <a:pt x="427" y="385"/>
                    </a:lnTo>
                    <a:lnTo>
                      <a:pt x="426" y="364"/>
                    </a:lnTo>
                    <a:lnTo>
                      <a:pt x="424" y="343"/>
                    </a:lnTo>
                    <a:lnTo>
                      <a:pt x="421" y="322"/>
                    </a:lnTo>
                    <a:lnTo>
                      <a:pt x="419" y="302"/>
                    </a:lnTo>
                    <a:lnTo>
                      <a:pt x="415" y="281"/>
                    </a:lnTo>
                    <a:lnTo>
                      <a:pt x="412" y="262"/>
                    </a:lnTo>
                    <a:lnTo>
                      <a:pt x="407" y="243"/>
                    </a:lnTo>
                    <a:lnTo>
                      <a:pt x="403" y="224"/>
                    </a:lnTo>
                    <a:lnTo>
                      <a:pt x="397" y="206"/>
                    </a:lnTo>
                    <a:lnTo>
                      <a:pt x="392" y="189"/>
                    </a:lnTo>
                    <a:lnTo>
                      <a:pt x="386" y="172"/>
                    </a:lnTo>
                    <a:lnTo>
                      <a:pt x="379" y="155"/>
                    </a:lnTo>
                    <a:lnTo>
                      <a:pt x="372" y="140"/>
                    </a:lnTo>
                    <a:lnTo>
                      <a:pt x="365" y="125"/>
                    </a:lnTo>
                    <a:lnTo>
                      <a:pt x="358" y="111"/>
                    </a:lnTo>
                    <a:lnTo>
                      <a:pt x="350" y="98"/>
                    </a:lnTo>
                    <a:lnTo>
                      <a:pt x="342" y="85"/>
                    </a:lnTo>
                    <a:lnTo>
                      <a:pt x="334" y="73"/>
                    </a:lnTo>
                    <a:lnTo>
                      <a:pt x="325" y="62"/>
                    </a:lnTo>
                    <a:lnTo>
                      <a:pt x="316" y="51"/>
                    </a:lnTo>
                    <a:lnTo>
                      <a:pt x="307" y="42"/>
                    </a:lnTo>
                    <a:lnTo>
                      <a:pt x="297" y="34"/>
                    </a:lnTo>
                    <a:lnTo>
                      <a:pt x="288" y="25"/>
                    </a:lnTo>
                    <a:lnTo>
                      <a:pt x="278" y="18"/>
                    </a:lnTo>
                    <a:lnTo>
                      <a:pt x="267" y="14"/>
                    </a:lnTo>
                    <a:lnTo>
                      <a:pt x="257" y="8"/>
                    </a:lnTo>
                    <a:lnTo>
                      <a:pt x="246" y="4"/>
                    </a:lnTo>
                    <a:lnTo>
                      <a:pt x="236" y="2"/>
                    </a:lnTo>
                    <a:lnTo>
                      <a:pt x="225" y="0"/>
                    </a:lnTo>
                    <a:lnTo>
                      <a:pt x="215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88"/>
              <p:cNvSpPr>
                <a:spLocks/>
              </p:cNvSpPr>
              <p:nvPr/>
            </p:nvSpPr>
            <p:spPr bwMode="auto">
              <a:xfrm>
                <a:off x="13250863" y="25400"/>
                <a:ext cx="339725" cy="681038"/>
              </a:xfrm>
              <a:custGeom>
                <a:avLst/>
                <a:gdLst>
                  <a:gd name="T0" fmla="*/ 192 w 429"/>
                  <a:gd name="T1" fmla="*/ 2 h 859"/>
                  <a:gd name="T2" fmla="*/ 160 w 429"/>
                  <a:gd name="T3" fmla="*/ 14 h 859"/>
                  <a:gd name="T4" fmla="*/ 131 w 429"/>
                  <a:gd name="T5" fmla="*/ 34 h 859"/>
                  <a:gd name="T6" fmla="*/ 103 w 429"/>
                  <a:gd name="T7" fmla="*/ 62 h 859"/>
                  <a:gd name="T8" fmla="*/ 77 w 429"/>
                  <a:gd name="T9" fmla="*/ 98 h 859"/>
                  <a:gd name="T10" fmla="*/ 55 w 429"/>
                  <a:gd name="T11" fmla="*/ 141 h 859"/>
                  <a:gd name="T12" fmla="*/ 36 w 429"/>
                  <a:gd name="T13" fmla="*/ 190 h 859"/>
                  <a:gd name="T14" fmla="*/ 21 w 429"/>
                  <a:gd name="T15" fmla="*/ 244 h 859"/>
                  <a:gd name="T16" fmla="*/ 9 w 429"/>
                  <a:gd name="T17" fmla="*/ 302 h 859"/>
                  <a:gd name="T18" fmla="*/ 2 w 429"/>
                  <a:gd name="T19" fmla="*/ 364 h 859"/>
                  <a:gd name="T20" fmla="*/ 0 w 429"/>
                  <a:gd name="T21" fmla="*/ 430 h 859"/>
                  <a:gd name="T22" fmla="*/ 2 w 429"/>
                  <a:gd name="T23" fmla="*/ 495 h 859"/>
                  <a:gd name="T24" fmla="*/ 9 w 429"/>
                  <a:gd name="T25" fmla="*/ 557 h 859"/>
                  <a:gd name="T26" fmla="*/ 21 w 429"/>
                  <a:gd name="T27" fmla="*/ 616 h 859"/>
                  <a:gd name="T28" fmla="*/ 36 w 429"/>
                  <a:gd name="T29" fmla="*/ 670 h 859"/>
                  <a:gd name="T30" fmla="*/ 55 w 429"/>
                  <a:gd name="T31" fmla="*/ 718 h 859"/>
                  <a:gd name="T32" fmla="*/ 77 w 429"/>
                  <a:gd name="T33" fmla="*/ 761 h 859"/>
                  <a:gd name="T34" fmla="*/ 103 w 429"/>
                  <a:gd name="T35" fmla="*/ 796 h 859"/>
                  <a:gd name="T36" fmla="*/ 131 w 429"/>
                  <a:gd name="T37" fmla="*/ 825 h 859"/>
                  <a:gd name="T38" fmla="*/ 160 w 429"/>
                  <a:gd name="T39" fmla="*/ 845 h 859"/>
                  <a:gd name="T40" fmla="*/ 192 w 429"/>
                  <a:gd name="T41" fmla="*/ 857 h 859"/>
                  <a:gd name="T42" fmla="*/ 224 w 429"/>
                  <a:gd name="T43" fmla="*/ 858 h 859"/>
                  <a:gd name="T44" fmla="*/ 257 w 429"/>
                  <a:gd name="T45" fmla="*/ 850 h 859"/>
                  <a:gd name="T46" fmla="*/ 287 w 429"/>
                  <a:gd name="T47" fmla="*/ 832 h 859"/>
                  <a:gd name="T48" fmla="*/ 317 w 429"/>
                  <a:gd name="T49" fmla="*/ 807 h 859"/>
                  <a:gd name="T50" fmla="*/ 342 w 429"/>
                  <a:gd name="T51" fmla="*/ 774 h 859"/>
                  <a:gd name="T52" fmla="*/ 366 w 429"/>
                  <a:gd name="T53" fmla="*/ 733 h 859"/>
                  <a:gd name="T54" fmla="*/ 385 w 429"/>
                  <a:gd name="T55" fmla="*/ 686 h 859"/>
                  <a:gd name="T56" fmla="*/ 402 w 429"/>
                  <a:gd name="T57" fmla="*/ 635 h 859"/>
                  <a:gd name="T58" fmla="*/ 415 w 429"/>
                  <a:gd name="T59" fmla="*/ 577 h 859"/>
                  <a:gd name="T60" fmla="*/ 424 w 429"/>
                  <a:gd name="T61" fmla="*/ 516 h 859"/>
                  <a:gd name="T62" fmla="*/ 428 w 429"/>
                  <a:gd name="T63" fmla="*/ 452 h 859"/>
                  <a:gd name="T64" fmla="*/ 428 w 429"/>
                  <a:gd name="T65" fmla="*/ 386 h 859"/>
                  <a:gd name="T66" fmla="*/ 422 w 429"/>
                  <a:gd name="T67" fmla="*/ 322 h 859"/>
                  <a:gd name="T68" fmla="*/ 411 w 429"/>
                  <a:gd name="T69" fmla="*/ 262 h 859"/>
                  <a:gd name="T70" fmla="*/ 397 w 429"/>
                  <a:gd name="T71" fmla="*/ 207 h 859"/>
                  <a:gd name="T72" fmla="*/ 380 w 429"/>
                  <a:gd name="T73" fmla="*/ 157 h 859"/>
                  <a:gd name="T74" fmla="*/ 357 w 429"/>
                  <a:gd name="T75" fmla="*/ 112 h 859"/>
                  <a:gd name="T76" fmla="*/ 334 w 429"/>
                  <a:gd name="T77" fmla="*/ 74 h 859"/>
                  <a:gd name="T78" fmla="*/ 307 w 429"/>
                  <a:gd name="T79" fmla="*/ 42 h 859"/>
                  <a:gd name="T80" fmla="*/ 278 w 429"/>
                  <a:gd name="T81" fmla="*/ 20 h 859"/>
                  <a:gd name="T82" fmla="*/ 247 w 429"/>
                  <a:gd name="T83" fmla="*/ 5 h 859"/>
                  <a:gd name="T84" fmla="*/ 214 w 429"/>
                  <a:gd name="T85" fmla="*/ 0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9" h="859">
                    <a:moveTo>
                      <a:pt x="214" y="0"/>
                    </a:moveTo>
                    <a:lnTo>
                      <a:pt x="203" y="1"/>
                    </a:lnTo>
                    <a:lnTo>
                      <a:pt x="192" y="2"/>
                    </a:lnTo>
                    <a:lnTo>
                      <a:pt x="181" y="5"/>
                    </a:lnTo>
                    <a:lnTo>
                      <a:pt x="171" y="9"/>
                    </a:lnTo>
                    <a:lnTo>
                      <a:pt x="160" y="14"/>
                    </a:lnTo>
                    <a:lnTo>
                      <a:pt x="151" y="20"/>
                    </a:lnTo>
                    <a:lnTo>
                      <a:pt x="140" y="27"/>
                    </a:lnTo>
                    <a:lnTo>
                      <a:pt x="131" y="34"/>
                    </a:lnTo>
                    <a:lnTo>
                      <a:pt x="122" y="42"/>
                    </a:lnTo>
                    <a:lnTo>
                      <a:pt x="112" y="53"/>
                    </a:lnTo>
                    <a:lnTo>
                      <a:pt x="103" y="62"/>
                    </a:lnTo>
                    <a:lnTo>
                      <a:pt x="95" y="74"/>
                    </a:lnTo>
                    <a:lnTo>
                      <a:pt x="85" y="86"/>
                    </a:lnTo>
                    <a:lnTo>
                      <a:pt x="77" y="98"/>
                    </a:lnTo>
                    <a:lnTo>
                      <a:pt x="70" y="112"/>
                    </a:lnTo>
                    <a:lnTo>
                      <a:pt x="62" y="126"/>
                    </a:lnTo>
                    <a:lnTo>
                      <a:pt x="55" y="141"/>
                    </a:lnTo>
                    <a:lnTo>
                      <a:pt x="49" y="157"/>
                    </a:lnTo>
                    <a:lnTo>
                      <a:pt x="42" y="173"/>
                    </a:lnTo>
                    <a:lnTo>
                      <a:pt x="36" y="190"/>
                    </a:lnTo>
                    <a:lnTo>
                      <a:pt x="30" y="207"/>
                    </a:lnTo>
                    <a:lnTo>
                      <a:pt x="26" y="225"/>
                    </a:lnTo>
                    <a:lnTo>
                      <a:pt x="21" y="244"/>
                    </a:lnTo>
                    <a:lnTo>
                      <a:pt x="16" y="262"/>
                    </a:lnTo>
                    <a:lnTo>
                      <a:pt x="13" y="282"/>
                    </a:lnTo>
                    <a:lnTo>
                      <a:pt x="9" y="302"/>
                    </a:lnTo>
                    <a:lnTo>
                      <a:pt x="7" y="322"/>
                    </a:lnTo>
                    <a:lnTo>
                      <a:pt x="4" y="343"/>
                    </a:lnTo>
                    <a:lnTo>
                      <a:pt x="2" y="364"/>
                    </a:lnTo>
                    <a:lnTo>
                      <a:pt x="1" y="386"/>
                    </a:lnTo>
                    <a:lnTo>
                      <a:pt x="0" y="407"/>
                    </a:lnTo>
                    <a:lnTo>
                      <a:pt x="0" y="430"/>
                    </a:lnTo>
                    <a:lnTo>
                      <a:pt x="0" y="452"/>
                    </a:lnTo>
                    <a:lnTo>
                      <a:pt x="1" y="474"/>
                    </a:lnTo>
                    <a:lnTo>
                      <a:pt x="2" y="495"/>
                    </a:lnTo>
                    <a:lnTo>
                      <a:pt x="4" y="516"/>
                    </a:lnTo>
                    <a:lnTo>
                      <a:pt x="7" y="537"/>
                    </a:lnTo>
                    <a:lnTo>
                      <a:pt x="9" y="557"/>
                    </a:lnTo>
                    <a:lnTo>
                      <a:pt x="13" y="577"/>
                    </a:lnTo>
                    <a:lnTo>
                      <a:pt x="16" y="597"/>
                    </a:lnTo>
                    <a:lnTo>
                      <a:pt x="21" y="616"/>
                    </a:lnTo>
                    <a:lnTo>
                      <a:pt x="26" y="635"/>
                    </a:lnTo>
                    <a:lnTo>
                      <a:pt x="30" y="652"/>
                    </a:lnTo>
                    <a:lnTo>
                      <a:pt x="36" y="670"/>
                    </a:lnTo>
                    <a:lnTo>
                      <a:pt x="42" y="686"/>
                    </a:lnTo>
                    <a:lnTo>
                      <a:pt x="49" y="702"/>
                    </a:lnTo>
                    <a:lnTo>
                      <a:pt x="55" y="718"/>
                    </a:lnTo>
                    <a:lnTo>
                      <a:pt x="62" y="733"/>
                    </a:lnTo>
                    <a:lnTo>
                      <a:pt x="70" y="747"/>
                    </a:lnTo>
                    <a:lnTo>
                      <a:pt x="77" y="761"/>
                    </a:lnTo>
                    <a:lnTo>
                      <a:pt x="85" y="774"/>
                    </a:lnTo>
                    <a:lnTo>
                      <a:pt x="95" y="786"/>
                    </a:lnTo>
                    <a:lnTo>
                      <a:pt x="103" y="796"/>
                    </a:lnTo>
                    <a:lnTo>
                      <a:pt x="112" y="807"/>
                    </a:lnTo>
                    <a:lnTo>
                      <a:pt x="122" y="816"/>
                    </a:lnTo>
                    <a:lnTo>
                      <a:pt x="131" y="825"/>
                    </a:lnTo>
                    <a:lnTo>
                      <a:pt x="140" y="832"/>
                    </a:lnTo>
                    <a:lnTo>
                      <a:pt x="151" y="839"/>
                    </a:lnTo>
                    <a:lnTo>
                      <a:pt x="160" y="845"/>
                    </a:lnTo>
                    <a:lnTo>
                      <a:pt x="171" y="850"/>
                    </a:lnTo>
                    <a:lnTo>
                      <a:pt x="181" y="853"/>
                    </a:lnTo>
                    <a:lnTo>
                      <a:pt x="192" y="857"/>
                    </a:lnTo>
                    <a:lnTo>
                      <a:pt x="203" y="858"/>
                    </a:lnTo>
                    <a:lnTo>
                      <a:pt x="214" y="859"/>
                    </a:lnTo>
                    <a:lnTo>
                      <a:pt x="224" y="858"/>
                    </a:lnTo>
                    <a:lnTo>
                      <a:pt x="236" y="857"/>
                    </a:lnTo>
                    <a:lnTo>
                      <a:pt x="247" y="853"/>
                    </a:lnTo>
                    <a:lnTo>
                      <a:pt x="257" y="850"/>
                    </a:lnTo>
                    <a:lnTo>
                      <a:pt x="268" y="845"/>
                    </a:lnTo>
                    <a:lnTo>
                      <a:pt x="278" y="839"/>
                    </a:lnTo>
                    <a:lnTo>
                      <a:pt x="287" y="832"/>
                    </a:lnTo>
                    <a:lnTo>
                      <a:pt x="298" y="825"/>
                    </a:lnTo>
                    <a:lnTo>
                      <a:pt x="307" y="816"/>
                    </a:lnTo>
                    <a:lnTo>
                      <a:pt x="317" y="807"/>
                    </a:lnTo>
                    <a:lnTo>
                      <a:pt x="325" y="796"/>
                    </a:lnTo>
                    <a:lnTo>
                      <a:pt x="334" y="786"/>
                    </a:lnTo>
                    <a:lnTo>
                      <a:pt x="342" y="774"/>
                    </a:lnTo>
                    <a:lnTo>
                      <a:pt x="350" y="761"/>
                    </a:lnTo>
                    <a:lnTo>
                      <a:pt x="357" y="747"/>
                    </a:lnTo>
                    <a:lnTo>
                      <a:pt x="366" y="733"/>
                    </a:lnTo>
                    <a:lnTo>
                      <a:pt x="373" y="718"/>
                    </a:lnTo>
                    <a:lnTo>
                      <a:pt x="380" y="702"/>
                    </a:lnTo>
                    <a:lnTo>
                      <a:pt x="385" y="686"/>
                    </a:lnTo>
                    <a:lnTo>
                      <a:pt x="391" y="670"/>
                    </a:lnTo>
                    <a:lnTo>
                      <a:pt x="397" y="652"/>
                    </a:lnTo>
                    <a:lnTo>
                      <a:pt x="402" y="635"/>
                    </a:lnTo>
                    <a:lnTo>
                      <a:pt x="406" y="616"/>
                    </a:lnTo>
                    <a:lnTo>
                      <a:pt x="411" y="597"/>
                    </a:lnTo>
                    <a:lnTo>
                      <a:pt x="415" y="577"/>
                    </a:lnTo>
                    <a:lnTo>
                      <a:pt x="418" y="557"/>
                    </a:lnTo>
                    <a:lnTo>
                      <a:pt x="422" y="537"/>
                    </a:lnTo>
                    <a:lnTo>
                      <a:pt x="424" y="516"/>
                    </a:lnTo>
                    <a:lnTo>
                      <a:pt x="425" y="495"/>
                    </a:lnTo>
                    <a:lnTo>
                      <a:pt x="428" y="474"/>
                    </a:lnTo>
                    <a:lnTo>
                      <a:pt x="428" y="452"/>
                    </a:lnTo>
                    <a:lnTo>
                      <a:pt x="429" y="430"/>
                    </a:lnTo>
                    <a:lnTo>
                      <a:pt x="428" y="407"/>
                    </a:lnTo>
                    <a:lnTo>
                      <a:pt x="428" y="386"/>
                    </a:lnTo>
                    <a:lnTo>
                      <a:pt x="425" y="364"/>
                    </a:lnTo>
                    <a:lnTo>
                      <a:pt x="424" y="343"/>
                    </a:lnTo>
                    <a:lnTo>
                      <a:pt x="422" y="322"/>
                    </a:lnTo>
                    <a:lnTo>
                      <a:pt x="418" y="302"/>
                    </a:lnTo>
                    <a:lnTo>
                      <a:pt x="415" y="282"/>
                    </a:lnTo>
                    <a:lnTo>
                      <a:pt x="411" y="262"/>
                    </a:lnTo>
                    <a:lnTo>
                      <a:pt x="406" y="244"/>
                    </a:lnTo>
                    <a:lnTo>
                      <a:pt x="402" y="225"/>
                    </a:lnTo>
                    <a:lnTo>
                      <a:pt x="397" y="207"/>
                    </a:lnTo>
                    <a:lnTo>
                      <a:pt x="391" y="190"/>
                    </a:lnTo>
                    <a:lnTo>
                      <a:pt x="385" y="173"/>
                    </a:lnTo>
                    <a:lnTo>
                      <a:pt x="380" y="157"/>
                    </a:lnTo>
                    <a:lnTo>
                      <a:pt x="373" y="141"/>
                    </a:lnTo>
                    <a:lnTo>
                      <a:pt x="366" y="126"/>
                    </a:lnTo>
                    <a:lnTo>
                      <a:pt x="357" y="112"/>
                    </a:lnTo>
                    <a:lnTo>
                      <a:pt x="350" y="98"/>
                    </a:lnTo>
                    <a:lnTo>
                      <a:pt x="342" y="86"/>
                    </a:lnTo>
                    <a:lnTo>
                      <a:pt x="334" y="74"/>
                    </a:lnTo>
                    <a:lnTo>
                      <a:pt x="325" y="62"/>
                    </a:lnTo>
                    <a:lnTo>
                      <a:pt x="317" y="53"/>
                    </a:lnTo>
                    <a:lnTo>
                      <a:pt x="307" y="42"/>
                    </a:lnTo>
                    <a:lnTo>
                      <a:pt x="298" y="34"/>
                    </a:lnTo>
                    <a:lnTo>
                      <a:pt x="287" y="27"/>
                    </a:lnTo>
                    <a:lnTo>
                      <a:pt x="278" y="20"/>
                    </a:lnTo>
                    <a:lnTo>
                      <a:pt x="268" y="14"/>
                    </a:lnTo>
                    <a:lnTo>
                      <a:pt x="257" y="9"/>
                    </a:lnTo>
                    <a:lnTo>
                      <a:pt x="247" y="5"/>
                    </a:lnTo>
                    <a:lnTo>
                      <a:pt x="236" y="2"/>
                    </a:lnTo>
                    <a:lnTo>
                      <a:pt x="224" y="1"/>
                    </a:lnTo>
                    <a:lnTo>
                      <a:pt x="214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89"/>
              <p:cNvSpPr>
                <a:spLocks/>
              </p:cNvSpPr>
              <p:nvPr/>
            </p:nvSpPr>
            <p:spPr bwMode="auto">
              <a:xfrm>
                <a:off x="13558838" y="-39688"/>
                <a:ext cx="425450" cy="784225"/>
              </a:xfrm>
              <a:custGeom>
                <a:avLst/>
                <a:gdLst>
                  <a:gd name="T0" fmla="*/ 253 w 535"/>
                  <a:gd name="T1" fmla="*/ 0 h 989"/>
                  <a:gd name="T2" fmla="*/ 234 w 535"/>
                  <a:gd name="T3" fmla="*/ 4 h 989"/>
                  <a:gd name="T4" fmla="*/ 214 w 535"/>
                  <a:gd name="T5" fmla="*/ 9 h 989"/>
                  <a:gd name="T6" fmla="*/ 188 w 535"/>
                  <a:gd name="T7" fmla="*/ 22 h 989"/>
                  <a:gd name="T8" fmla="*/ 152 w 535"/>
                  <a:gd name="T9" fmla="*/ 48 h 989"/>
                  <a:gd name="T10" fmla="*/ 118 w 535"/>
                  <a:gd name="T11" fmla="*/ 84 h 989"/>
                  <a:gd name="T12" fmla="*/ 88 w 535"/>
                  <a:gd name="T13" fmla="*/ 128 h 989"/>
                  <a:gd name="T14" fmla="*/ 61 w 535"/>
                  <a:gd name="T15" fmla="*/ 179 h 989"/>
                  <a:gd name="T16" fmla="*/ 39 w 535"/>
                  <a:gd name="T17" fmla="*/ 238 h 989"/>
                  <a:gd name="T18" fmla="*/ 21 w 535"/>
                  <a:gd name="T19" fmla="*/ 302 h 989"/>
                  <a:gd name="T20" fmla="*/ 8 w 535"/>
                  <a:gd name="T21" fmla="*/ 371 h 989"/>
                  <a:gd name="T22" fmla="*/ 1 w 535"/>
                  <a:gd name="T23" fmla="*/ 444 h 989"/>
                  <a:gd name="T24" fmla="*/ 0 w 535"/>
                  <a:gd name="T25" fmla="*/ 520 h 989"/>
                  <a:gd name="T26" fmla="*/ 6 w 535"/>
                  <a:gd name="T27" fmla="*/ 595 h 989"/>
                  <a:gd name="T28" fmla="*/ 16 w 535"/>
                  <a:gd name="T29" fmla="*/ 665 h 989"/>
                  <a:gd name="T30" fmla="*/ 33 w 535"/>
                  <a:gd name="T31" fmla="*/ 731 h 989"/>
                  <a:gd name="T32" fmla="*/ 54 w 535"/>
                  <a:gd name="T33" fmla="*/ 790 h 989"/>
                  <a:gd name="T34" fmla="*/ 78 w 535"/>
                  <a:gd name="T35" fmla="*/ 844 h 989"/>
                  <a:gd name="T36" fmla="*/ 107 w 535"/>
                  <a:gd name="T37" fmla="*/ 891 h 989"/>
                  <a:gd name="T38" fmla="*/ 140 w 535"/>
                  <a:gd name="T39" fmla="*/ 930 h 989"/>
                  <a:gd name="T40" fmla="*/ 175 w 535"/>
                  <a:gd name="T41" fmla="*/ 960 h 989"/>
                  <a:gd name="T42" fmla="*/ 208 w 535"/>
                  <a:gd name="T43" fmla="*/ 976 h 989"/>
                  <a:gd name="T44" fmla="*/ 227 w 535"/>
                  <a:gd name="T45" fmla="*/ 983 h 989"/>
                  <a:gd name="T46" fmla="*/ 248 w 535"/>
                  <a:gd name="T47" fmla="*/ 988 h 989"/>
                  <a:gd name="T48" fmla="*/ 267 w 535"/>
                  <a:gd name="T49" fmla="*/ 989 h 989"/>
                  <a:gd name="T50" fmla="*/ 288 w 535"/>
                  <a:gd name="T51" fmla="*/ 988 h 989"/>
                  <a:gd name="T52" fmla="*/ 308 w 535"/>
                  <a:gd name="T53" fmla="*/ 983 h 989"/>
                  <a:gd name="T54" fmla="*/ 328 w 535"/>
                  <a:gd name="T55" fmla="*/ 976 h 989"/>
                  <a:gd name="T56" fmla="*/ 360 w 535"/>
                  <a:gd name="T57" fmla="*/ 960 h 989"/>
                  <a:gd name="T58" fmla="*/ 395 w 535"/>
                  <a:gd name="T59" fmla="*/ 930 h 989"/>
                  <a:gd name="T60" fmla="*/ 427 w 535"/>
                  <a:gd name="T61" fmla="*/ 891 h 989"/>
                  <a:gd name="T62" fmla="*/ 457 w 535"/>
                  <a:gd name="T63" fmla="*/ 844 h 989"/>
                  <a:gd name="T64" fmla="*/ 482 w 535"/>
                  <a:gd name="T65" fmla="*/ 790 h 989"/>
                  <a:gd name="T66" fmla="*/ 503 w 535"/>
                  <a:gd name="T67" fmla="*/ 731 h 989"/>
                  <a:gd name="T68" fmla="*/ 520 w 535"/>
                  <a:gd name="T69" fmla="*/ 665 h 989"/>
                  <a:gd name="T70" fmla="*/ 530 w 535"/>
                  <a:gd name="T71" fmla="*/ 595 h 989"/>
                  <a:gd name="T72" fmla="*/ 535 w 535"/>
                  <a:gd name="T73" fmla="*/ 520 h 989"/>
                  <a:gd name="T74" fmla="*/ 534 w 535"/>
                  <a:gd name="T75" fmla="*/ 444 h 989"/>
                  <a:gd name="T76" fmla="*/ 527 w 535"/>
                  <a:gd name="T77" fmla="*/ 371 h 989"/>
                  <a:gd name="T78" fmla="*/ 514 w 535"/>
                  <a:gd name="T79" fmla="*/ 302 h 989"/>
                  <a:gd name="T80" fmla="*/ 496 w 535"/>
                  <a:gd name="T81" fmla="*/ 238 h 989"/>
                  <a:gd name="T82" fmla="*/ 474 w 535"/>
                  <a:gd name="T83" fmla="*/ 179 h 989"/>
                  <a:gd name="T84" fmla="*/ 447 w 535"/>
                  <a:gd name="T85" fmla="*/ 128 h 989"/>
                  <a:gd name="T86" fmla="*/ 417 w 535"/>
                  <a:gd name="T87" fmla="*/ 84 h 989"/>
                  <a:gd name="T88" fmla="*/ 384 w 535"/>
                  <a:gd name="T89" fmla="*/ 48 h 989"/>
                  <a:gd name="T90" fmla="*/ 347 w 535"/>
                  <a:gd name="T91" fmla="*/ 22 h 989"/>
                  <a:gd name="T92" fmla="*/ 321 w 535"/>
                  <a:gd name="T93" fmla="*/ 9 h 989"/>
                  <a:gd name="T94" fmla="*/ 301 w 535"/>
                  <a:gd name="T95" fmla="*/ 4 h 989"/>
                  <a:gd name="T96" fmla="*/ 281 w 535"/>
                  <a:gd name="T97" fmla="*/ 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5" h="989">
                    <a:moveTo>
                      <a:pt x="267" y="0"/>
                    </a:moveTo>
                    <a:lnTo>
                      <a:pt x="260" y="0"/>
                    </a:lnTo>
                    <a:lnTo>
                      <a:pt x="253" y="0"/>
                    </a:lnTo>
                    <a:lnTo>
                      <a:pt x="248" y="1"/>
                    </a:lnTo>
                    <a:lnTo>
                      <a:pt x="241" y="2"/>
                    </a:lnTo>
                    <a:lnTo>
                      <a:pt x="234" y="4"/>
                    </a:lnTo>
                    <a:lnTo>
                      <a:pt x="227" y="5"/>
                    </a:lnTo>
                    <a:lnTo>
                      <a:pt x="221" y="7"/>
                    </a:lnTo>
                    <a:lnTo>
                      <a:pt x="214" y="9"/>
                    </a:lnTo>
                    <a:lnTo>
                      <a:pt x="208" y="12"/>
                    </a:lnTo>
                    <a:lnTo>
                      <a:pt x="201" y="15"/>
                    </a:lnTo>
                    <a:lnTo>
                      <a:pt x="188" y="22"/>
                    </a:lnTo>
                    <a:lnTo>
                      <a:pt x="175" y="29"/>
                    </a:lnTo>
                    <a:lnTo>
                      <a:pt x="163" y="39"/>
                    </a:lnTo>
                    <a:lnTo>
                      <a:pt x="152" y="48"/>
                    </a:lnTo>
                    <a:lnTo>
                      <a:pt x="140" y="60"/>
                    </a:lnTo>
                    <a:lnTo>
                      <a:pt x="128" y="72"/>
                    </a:lnTo>
                    <a:lnTo>
                      <a:pt x="118" y="84"/>
                    </a:lnTo>
                    <a:lnTo>
                      <a:pt x="107" y="97"/>
                    </a:lnTo>
                    <a:lnTo>
                      <a:pt x="97" y="112"/>
                    </a:lnTo>
                    <a:lnTo>
                      <a:pt x="88" y="128"/>
                    </a:lnTo>
                    <a:lnTo>
                      <a:pt x="78" y="144"/>
                    </a:lnTo>
                    <a:lnTo>
                      <a:pt x="70" y="162"/>
                    </a:lnTo>
                    <a:lnTo>
                      <a:pt x="61" y="179"/>
                    </a:lnTo>
                    <a:lnTo>
                      <a:pt x="54" y="198"/>
                    </a:lnTo>
                    <a:lnTo>
                      <a:pt x="46" y="218"/>
                    </a:lnTo>
                    <a:lnTo>
                      <a:pt x="39" y="238"/>
                    </a:lnTo>
                    <a:lnTo>
                      <a:pt x="33" y="259"/>
                    </a:lnTo>
                    <a:lnTo>
                      <a:pt x="27" y="280"/>
                    </a:lnTo>
                    <a:lnTo>
                      <a:pt x="21" y="302"/>
                    </a:lnTo>
                    <a:lnTo>
                      <a:pt x="16" y="324"/>
                    </a:lnTo>
                    <a:lnTo>
                      <a:pt x="12" y="347"/>
                    </a:lnTo>
                    <a:lnTo>
                      <a:pt x="8" y="371"/>
                    </a:lnTo>
                    <a:lnTo>
                      <a:pt x="6" y="395"/>
                    </a:lnTo>
                    <a:lnTo>
                      <a:pt x="3" y="419"/>
                    </a:lnTo>
                    <a:lnTo>
                      <a:pt x="1" y="444"/>
                    </a:lnTo>
                    <a:lnTo>
                      <a:pt x="0" y="468"/>
                    </a:lnTo>
                    <a:lnTo>
                      <a:pt x="0" y="494"/>
                    </a:lnTo>
                    <a:lnTo>
                      <a:pt x="0" y="520"/>
                    </a:lnTo>
                    <a:lnTo>
                      <a:pt x="1" y="546"/>
                    </a:lnTo>
                    <a:lnTo>
                      <a:pt x="3" y="570"/>
                    </a:lnTo>
                    <a:lnTo>
                      <a:pt x="6" y="595"/>
                    </a:lnTo>
                    <a:lnTo>
                      <a:pt x="8" y="618"/>
                    </a:lnTo>
                    <a:lnTo>
                      <a:pt x="12" y="642"/>
                    </a:lnTo>
                    <a:lnTo>
                      <a:pt x="16" y="665"/>
                    </a:lnTo>
                    <a:lnTo>
                      <a:pt x="21" y="687"/>
                    </a:lnTo>
                    <a:lnTo>
                      <a:pt x="27" y="709"/>
                    </a:lnTo>
                    <a:lnTo>
                      <a:pt x="33" y="731"/>
                    </a:lnTo>
                    <a:lnTo>
                      <a:pt x="39" y="752"/>
                    </a:lnTo>
                    <a:lnTo>
                      <a:pt x="46" y="772"/>
                    </a:lnTo>
                    <a:lnTo>
                      <a:pt x="54" y="790"/>
                    </a:lnTo>
                    <a:lnTo>
                      <a:pt x="61" y="809"/>
                    </a:lnTo>
                    <a:lnTo>
                      <a:pt x="70" y="828"/>
                    </a:lnTo>
                    <a:lnTo>
                      <a:pt x="78" y="844"/>
                    </a:lnTo>
                    <a:lnTo>
                      <a:pt x="88" y="860"/>
                    </a:lnTo>
                    <a:lnTo>
                      <a:pt x="97" y="877"/>
                    </a:lnTo>
                    <a:lnTo>
                      <a:pt x="107" y="891"/>
                    </a:lnTo>
                    <a:lnTo>
                      <a:pt x="118" y="905"/>
                    </a:lnTo>
                    <a:lnTo>
                      <a:pt x="128" y="918"/>
                    </a:lnTo>
                    <a:lnTo>
                      <a:pt x="140" y="930"/>
                    </a:lnTo>
                    <a:lnTo>
                      <a:pt x="152" y="941"/>
                    </a:lnTo>
                    <a:lnTo>
                      <a:pt x="163" y="951"/>
                    </a:lnTo>
                    <a:lnTo>
                      <a:pt x="175" y="960"/>
                    </a:lnTo>
                    <a:lnTo>
                      <a:pt x="188" y="967"/>
                    </a:lnTo>
                    <a:lnTo>
                      <a:pt x="201" y="974"/>
                    </a:lnTo>
                    <a:lnTo>
                      <a:pt x="208" y="976"/>
                    </a:lnTo>
                    <a:lnTo>
                      <a:pt x="214" y="980"/>
                    </a:lnTo>
                    <a:lnTo>
                      <a:pt x="221" y="982"/>
                    </a:lnTo>
                    <a:lnTo>
                      <a:pt x="227" y="983"/>
                    </a:lnTo>
                    <a:lnTo>
                      <a:pt x="234" y="986"/>
                    </a:lnTo>
                    <a:lnTo>
                      <a:pt x="241" y="987"/>
                    </a:lnTo>
                    <a:lnTo>
                      <a:pt x="248" y="988"/>
                    </a:lnTo>
                    <a:lnTo>
                      <a:pt x="253" y="989"/>
                    </a:lnTo>
                    <a:lnTo>
                      <a:pt x="260" y="989"/>
                    </a:lnTo>
                    <a:lnTo>
                      <a:pt x="267" y="989"/>
                    </a:lnTo>
                    <a:lnTo>
                      <a:pt x="274" y="989"/>
                    </a:lnTo>
                    <a:lnTo>
                      <a:pt x="281" y="989"/>
                    </a:lnTo>
                    <a:lnTo>
                      <a:pt x="288" y="988"/>
                    </a:lnTo>
                    <a:lnTo>
                      <a:pt x="295" y="987"/>
                    </a:lnTo>
                    <a:lnTo>
                      <a:pt x="301" y="986"/>
                    </a:lnTo>
                    <a:lnTo>
                      <a:pt x="308" y="983"/>
                    </a:lnTo>
                    <a:lnTo>
                      <a:pt x="315" y="982"/>
                    </a:lnTo>
                    <a:lnTo>
                      <a:pt x="321" y="980"/>
                    </a:lnTo>
                    <a:lnTo>
                      <a:pt x="328" y="976"/>
                    </a:lnTo>
                    <a:lnTo>
                      <a:pt x="335" y="974"/>
                    </a:lnTo>
                    <a:lnTo>
                      <a:pt x="347" y="967"/>
                    </a:lnTo>
                    <a:lnTo>
                      <a:pt x="360" y="960"/>
                    </a:lnTo>
                    <a:lnTo>
                      <a:pt x="371" y="951"/>
                    </a:lnTo>
                    <a:lnTo>
                      <a:pt x="384" y="941"/>
                    </a:lnTo>
                    <a:lnTo>
                      <a:pt x="395" y="930"/>
                    </a:lnTo>
                    <a:lnTo>
                      <a:pt x="406" y="918"/>
                    </a:lnTo>
                    <a:lnTo>
                      <a:pt x="417" y="905"/>
                    </a:lnTo>
                    <a:lnTo>
                      <a:pt x="427" y="891"/>
                    </a:lnTo>
                    <a:lnTo>
                      <a:pt x="438" y="877"/>
                    </a:lnTo>
                    <a:lnTo>
                      <a:pt x="447" y="860"/>
                    </a:lnTo>
                    <a:lnTo>
                      <a:pt x="457" y="844"/>
                    </a:lnTo>
                    <a:lnTo>
                      <a:pt x="466" y="828"/>
                    </a:lnTo>
                    <a:lnTo>
                      <a:pt x="474" y="809"/>
                    </a:lnTo>
                    <a:lnTo>
                      <a:pt x="482" y="790"/>
                    </a:lnTo>
                    <a:lnTo>
                      <a:pt x="489" y="772"/>
                    </a:lnTo>
                    <a:lnTo>
                      <a:pt x="496" y="752"/>
                    </a:lnTo>
                    <a:lnTo>
                      <a:pt x="503" y="731"/>
                    </a:lnTo>
                    <a:lnTo>
                      <a:pt x="509" y="709"/>
                    </a:lnTo>
                    <a:lnTo>
                      <a:pt x="514" y="687"/>
                    </a:lnTo>
                    <a:lnTo>
                      <a:pt x="520" y="665"/>
                    </a:lnTo>
                    <a:lnTo>
                      <a:pt x="523" y="642"/>
                    </a:lnTo>
                    <a:lnTo>
                      <a:pt x="527" y="618"/>
                    </a:lnTo>
                    <a:lnTo>
                      <a:pt x="530" y="595"/>
                    </a:lnTo>
                    <a:lnTo>
                      <a:pt x="532" y="570"/>
                    </a:lnTo>
                    <a:lnTo>
                      <a:pt x="534" y="544"/>
                    </a:lnTo>
                    <a:lnTo>
                      <a:pt x="535" y="520"/>
                    </a:lnTo>
                    <a:lnTo>
                      <a:pt x="535" y="494"/>
                    </a:lnTo>
                    <a:lnTo>
                      <a:pt x="535" y="470"/>
                    </a:lnTo>
                    <a:lnTo>
                      <a:pt x="534" y="444"/>
                    </a:lnTo>
                    <a:lnTo>
                      <a:pt x="532" y="419"/>
                    </a:lnTo>
                    <a:lnTo>
                      <a:pt x="530" y="395"/>
                    </a:lnTo>
                    <a:lnTo>
                      <a:pt x="527" y="371"/>
                    </a:lnTo>
                    <a:lnTo>
                      <a:pt x="523" y="348"/>
                    </a:lnTo>
                    <a:lnTo>
                      <a:pt x="520" y="324"/>
                    </a:lnTo>
                    <a:lnTo>
                      <a:pt x="514" y="302"/>
                    </a:lnTo>
                    <a:lnTo>
                      <a:pt x="509" y="280"/>
                    </a:lnTo>
                    <a:lnTo>
                      <a:pt x="503" y="259"/>
                    </a:lnTo>
                    <a:lnTo>
                      <a:pt x="496" y="238"/>
                    </a:lnTo>
                    <a:lnTo>
                      <a:pt x="489" y="218"/>
                    </a:lnTo>
                    <a:lnTo>
                      <a:pt x="482" y="198"/>
                    </a:lnTo>
                    <a:lnTo>
                      <a:pt x="474" y="179"/>
                    </a:lnTo>
                    <a:lnTo>
                      <a:pt x="466" y="162"/>
                    </a:lnTo>
                    <a:lnTo>
                      <a:pt x="457" y="144"/>
                    </a:lnTo>
                    <a:lnTo>
                      <a:pt x="447" y="128"/>
                    </a:lnTo>
                    <a:lnTo>
                      <a:pt x="438" y="112"/>
                    </a:lnTo>
                    <a:lnTo>
                      <a:pt x="427" y="98"/>
                    </a:lnTo>
                    <a:lnTo>
                      <a:pt x="417" y="84"/>
                    </a:lnTo>
                    <a:lnTo>
                      <a:pt x="406" y="72"/>
                    </a:lnTo>
                    <a:lnTo>
                      <a:pt x="395" y="60"/>
                    </a:lnTo>
                    <a:lnTo>
                      <a:pt x="384" y="48"/>
                    </a:lnTo>
                    <a:lnTo>
                      <a:pt x="371" y="39"/>
                    </a:lnTo>
                    <a:lnTo>
                      <a:pt x="360" y="29"/>
                    </a:lnTo>
                    <a:lnTo>
                      <a:pt x="347" y="22"/>
                    </a:lnTo>
                    <a:lnTo>
                      <a:pt x="335" y="15"/>
                    </a:lnTo>
                    <a:lnTo>
                      <a:pt x="328" y="12"/>
                    </a:lnTo>
                    <a:lnTo>
                      <a:pt x="321" y="9"/>
                    </a:lnTo>
                    <a:lnTo>
                      <a:pt x="315" y="7"/>
                    </a:lnTo>
                    <a:lnTo>
                      <a:pt x="308" y="5"/>
                    </a:lnTo>
                    <a:lnTo>
                      <a:pt x="301" y="4"/>
                    </a:lnTo>
                    <a:lnTo>
                      <a:pt x="295" y="2"/>
                    </a:lnTo>
                    <a:lnTo>
                      <a:pt x="288" y="1"/>
                    </a:lnTo>
                    <a:lnTo>
                      <a:pt x="281" y="0"/>
                    </a:lnTo>
                    <a:lnTo>
                      <a:pt x="274" y="0"/>
                    </a:lnTo>
                    <a:lnTo>
                      <a:pt x="267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Freeform 90"/>
              <p:cNvSpPr>
                <a:spLocks/>
              </p:cNvSpPr>
              <p:nvPr/>
            </p:nvSpPr>
            <p:spPr bwMode="auto">
              <a:xfrm>
                <a:off x="13169900" y="-36513"/>
                <a:ext cx="423862" cy="785813"/>
              </a:xfrm>
              <a:custGeom>
                <a:avLst/>
                <a:gdLst>
                  <a:gd name="T0" fmla="*/ 255 w 535"/>
                  <a:gd name="T1" fmla="*/ 0 h 990"/>
                  <a:gd name="T2" fmla="*/ 234 w 535"/>
                  <a:gd name="T3" fmla="*/ 3 h 990"/>
                  <a:gd name="T4" fmla="*/ 214 w 535"/>
                  <a:gd name="T5" fmla="*/ 9 h 990"/>
                  <a:gd name="T6" fmla="*/ 188 w 535"/>
                  <a:gd name="T7" fmla="*/ 22 h 990"/>
                  <a:gd name="T8" fmla="*/ 152 w 535"/>
                  <a:gd name="T9" fmla="*/ 48 h 990"/>
                  <a:gd name="T10" fmla="*/ 118 w 535"/>
                  <a:gd name="T11" fmla="*/ 84 h 990"/>
                  <a:gd name="T12" fmla="*/ 88 w 535"/>
                  <a:gd name="T13" fmla="*/ 127 h 990"/>
                  <a:gd name="T14" fmla="*/ 62 w 535"/>
                  <a:gd name="T15" fmla="*/ 179 h 990"/>
                  <a:gd name="T16" fmla="*/ 39 w 535"/>
                  <a:gd name="T17" fmla="*/ 237 h 990"/>
                  <a:gd name="T18" fmla="*/ 21 w 535"/>
                  <a:gd name="T19" fmla="*/ 302 h 990"/>
                  <a:gd name="T20" fmla="*/ 9 w 535"/>
                  <a:gd name="T21" fmla="*/ 371 h 990"/>
                  <a:gd name="T22" fmla="*/ 2 w 535"/>
                  <a:gd name="T23" fmla="*/ 443 h 990"/>
                  <a:gd name="T24" fmla="*/ 2 w 535"/>
                  <a:gd name="T25" fmla="*/ 520 h 990"/>
                  <a:gd name="T26" fmla="*/ 6 w 535"/>
                  <a:gd name="T27" fmla="*/ 594 h 990"/>
                  <a:gd name="T28" fmla="*/ 17 w 535"/>
                  <a:gd name="T29" fmla="*/ 665 h 990"/>
                  <a:gd name="T30" fmla="*/ 33 w 535"/>
                  <a:gd name="T31" fmla="*/ 730 h 990"/>
                  <a:gd name="T32" fmla="*/ 54 w 535"/>
                  <a:gd name="T33" fmla="*/ 791 h 990"/>
                  <a:gd name="T34" fmla="*/ 79 w 535"/>
                  <a:gd name="T35" fmla="*/ 845 h 990"/>
                  <a:gd name="T36" fmla="*/ 108 w 535"/>
                  <a:gd name="T37" fmla="*/ 891 h 990"/>
                  <a:gd name="T38" fmla="*/ 140 w 535"/>
                  <a:gd name="T39" fmla="*/ 929 h 990"/>
                  <a:gd name="T40" fmla="*/ 177 w 535"/>
                  <a:gd name="T41" fmla="*/ 960 h 990"/>
                  <a:gd name="T42" fmla="*/ 208 w 535"/>
                  <a:gd name="T43" fmla="*/ 977 h 990"/>
                  <a:gd name="T44" fmla="*/ 228 w 535"/>
                  <a:gd name="T45" fmla="*/ 984 h 990"/>
                  <a:gd name="T46" fmla="*/ 248 w 535"/>
                  <a:gd name="T47" fmla="*/ 988 h 990"/>
                  <a:gd name="T48" fmla="*/ 269 w 535"/>
                  <a:gd name="T49" fmla="*/ 990 h 990"/>
                  <a:gd name="T50" fmla="*/ 289 w 535"/>
                  <a:gd name="T51" fmla="*/ 988 h 990"/>
                  <a:gd name="T52" fmla="*/ 309 w 535"/>
                  <a:gd name="T53" fmla="*/ 984 h 990"/>
                  <a:gd name="T54" fmla="*/ 328 w 535"/>
                  <a:gd name="T55" fmla="*/ 977 h 990"/>
                  <a:gd name="T56" fmla="*/ 360 w 535"/>
                  <a:gd name="T57" fmla="*/ 960 h 990"/>
                  <a:gd name="T58" fmla="*/ 396 w 535"/>
                  <a:gd name="T59" fmla="*/ 929 h 990"/>
                  <a:gd name="T60" fmla="*/ 429 w 535"/>
                  <a:gd name="T61" fmla="*/ 891 h 990"/>
                  <a:gd name="T62" fmla="*/ 457 w 535"/>
                  <a:gd name="T63" fmla="*/ 845 h 990"/>
                  <a:gd name="T64" fmla="*/ 483 w 535"/>
                  <a:gd name="T65" fmla="*/ 791 h 990"/>
                  <a:gd name="T66" fmla="*/ 504 w 535"/>
                  <a:gd name="T67" fmla="*/ 730 h 990"/>
                  <a:gd name="T68" fmla="*/ 520 w 535"/>
                  <a:gd name="T69" fmla="*/ 665 h 990"/>
                  <a:gd name="T70" fmla="*/ 531 w 535"/>
                  <a:gd name="T71" fmla="*/ 594 h 990"/>
                  <a:gd name="T72" fmla="*/ 535 w 535"/>
                  <a:gd name="T73" fmla="*/ 520 h 990"/>
                  <a:gd name="T74" fmla="*/ 534 w 535"/>
                  <a:gd name="T75" fmla="*/ 443 h 990"/>
                  <a:gd name="T76" fmla="*/ 527 w 535"/>
                  <a:gd name="T77" fmla="*/ 371 h 990"/>
                  <a:gd name="T78" fmla="*/ 515 w 535"/>
                  <a:gd name="T79" fmla="*/ 302 h 990"/>
                  <a:gd name="T80" fmla="*/ 497 w 535"/>
                  <a:gd name="T81" fmla="*/ 237 h 990"/>
                  <a:gd name="T82" fmla="*/ 474 w 535"/>
                  <a:gd name="T83" fmla="*/ 180 h 990"/>
                  <a:gd name="T84" fmla="*/ 449 w 535"/>
                  <a:gd name="T85" fmla="*/ 127 h 990"/>
                  <a:gd name="T86" fmla="*/ 418 w 535"/>
                  <a:gd name="T87" fmla="*/ 84 h 990"/>
                  <a:gd name="T88" fmla="*/ 385 w 535"/>
                  <a:gd name="T89" fmla="*/ 48 h 990"/>
                  <a:gd name="T90" fmla="*/ 348 w 535"/>
                  <a:gd name="T91" fmla="*/ 22 h 990"/>
                  <a:gd name="T92" fmla="*/ 323 w 535"/>
                  <a:gd name="T93" fmla="*/ 9 h 990"/>
                  <a:gd name="T94" fmla="*/ 303 w 535"/>
                  <a:gd name="T95" fmla="*/ 3 h 990"/>
                  <a:gd name="T96" fmla="*/ 282 w 535"/>
                  <a:gd name="T97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5" h="990">
                    <a:moveTo>
                      <a:pt x="269" y="0"/>
                    </a:moveTo>
                    <a:lnTo>
                      <a:pt x="262" y="0"/>
                    </a:lnTo>
                    <a:lnTo>
                      <a:pt x="255" y="0"/>
                    </a:lnTo>
                    <a:lnTo>
                      <a:pt x="248" y="1"/>
                    </a:lnTo>
                    <a:lnTo>
                      <a:pt x="241" y="2"/>
                    </a:lnTo>
                    <a:lnTo>
                      <a:pt x="234" y="3"/>
                    </a:lnTo>
                    <a:lnTo>
                      <a:pt x="228" y="4"/>
                    </a:lnTo>
                    <a:lnTo>
                      <a:pt x="221" y="7"/>
                    </a:lnTo>
                    <a:lnTo>
                      <a:pt x="214" y="9"/>
                    </a:lnTo>
                    <a:lnTo>
                      <a:pt x="208" y="12"/>
                    </a:lnTo>
                    <a:lnTo>
                      <a:pt x="201" y="15"/>
                    </a:lnTo>
                    <a:lnTo>
                      <a:pt x="188" y="22"/>
                    </a:lnTo>
                    <a:lnTo>
                      <a:pt x="177" y="29"/>
                    </a:lnTo>
                    <a:lnTo>
                      <a:pt x="164" y="38"/>
                    </a:lnTo>
                    <a:lnTo>
                      <a:pt x="152" y="48"/>
                    </a:lnTo>
                    <a:lnTo>
                      <a:pt x="140" y="59"/>
                    </a:lnTo>
                    <a:lnTo>
                      <a:pt x="130" y="71"/>
                    </a:lnTo>
                    <a:lnTo>
                      <a:pt x="118" y="84"/>
                    </a:lnTo>
                    <a:lnTo>
                      <a:pt x="108" y="98"/>
                    </a:lnTo>
                    <a:lnTo>
                      <a:pt x="98" y="112"/>
                    </a:lnTo>
                    <a:lnTo>
                      <a:pt x="88" y="127"/>
                    </a:lnTo>
                    <a:lnTo>
                      <a:pt x="79" y="144"/>
                    </a:lnTo>
                    <a:lnTo>
                      <a:pt x="70" y="161"/>
                    </a:lnTo>
                    <a:lnTo>
                      <a:pt x="62" y="179"/>
                    </a:lnTo>
                    <a:lnTo>
                      <a:pt x="54" y="198"/>
                    </a:lnTo>
                    <a:lnTo>
                      <a:pt x="46" y="218"/>
                    </a:lnTo>
                    <a:lnTo>
                      <a:pt x="39" y="237"/>
                    </a:lnTo>
                    <a:lnTo>
                      <a:pt x="33" y="258"/>
                    </a:lnTo>
                    <a:lnTo>
                      <a:pt x="27" y="280"/>
                    </a:lnTo>
                    <a:lnTo>
                      <a:pt x="21" y="302"/>
                    </a:lnTo>
                    <a:lnTo>
                      <a:pt x="17" y="324"/>
                    </a:lnTo>
                    <a:lnTo>
                      <a:pt x="13" y="347"/>
                    </a:lnTo>
                    <a:lnTo>
                      <a:pt x="9" y="371"/>
                    </a:lnTo>
                    <a:lnTo>
                      <a:pt x="6" y="394"/>
                    </a:lnTo>
                    <a:lnTo>
                      <a:pt x="4" y="419"/>
                    </a:lnTo>
                    <a:lnTo>
                      <a:pt x="2" y="443"/>
                    </a:lnTo>
                    <a:lnTo>
                      <a:pt x="0" y="469"/>
                    </a:lnTo>
                    <a:lnTo>
                      <a:pt x="0" y="494"/>
                    </a:lnTo>
                    <a:lnTo>
                      <a:pt x="2" y="520"/>
                    </a:lnTo>
                    <a:lnTo>
                      <a:pt x="2" y="545"/>
                    </a:lnTo>
                    <a:lnTo>
                      <a:pt x="4" y="570"/>
                    </a:lnTo>
                    <a:lnTo>
                      <a:pt x="6" y="594"/>
                    </a:lnTo>
                    <a:lnTo>
                      <a:pt x="9" y="618"/>
                    </a:lnTo>
                    <a:lnTo>
                      <a:pt x="13" y="641"/>
                    </a:lnTo>
                    <a:lnTo>
                      <a:pt x="17" y="665"/>
                    </a:lnTo>
                    <a:lnTo>
                      <a:pt x="21" y="687"/>
                    </a:lnTo>
                    <a:lnTo>
                      <a:pt x="27" y="709"/>
                    </a:lnTo>
                    <a:lnTo>
                      <a:pt x="33" y="730"/>
                    </a:lnTo>
                    <a:lnTo>
                      <a:pt x="39" y="751"/>
                    </a:lnTo>
                    <a:lnTo>
                      <a:pt x="46" y="771"/>
                    </a:lnTo>
                    <a:lnTo>
                      <a:pt x="54" y="791"/>
                    </a:lnTo>
                    <a:lnTo>
                      <a:pt x="62" y="810"/>
                    </a:lnTo>
                    <a:lnTo>
                      <a:pt x="70" y="827"/>
                    </a:lnTo>
                    <a:lnTo>
                      <a:pt x="79" y="845"/>
                    </a:lnTo>
                    <a:lnTo>
                      <a:pt x="88" y="861"/>
                    </a:lnTo>
                    <a:lnTo>
                      <a:pt x="98" y="877"/>
                    </a:lnTo>
                    <a:lnTo>
                      <a:pt x="108" y="891"/>
                    </a:lnTo>
                    <a:lnTo>
                      <a:pt x="118" y="905"/>
                    </a:lnTo>
                    <a:lnTo>
                      <a:pt x="130" y="918"/>
                    </a:lnTo>
                    <a:lnTo>
                      <a:pt x="140" y="929"/>
                    </a:lnTo>
                    <a:lnTo>
                      <a:pt x="152" y="941"/>
                    </a:lnTo>
                    <a:lnTo>
                      <a:pt x="164" y="950"/>
                    </a:lnTo>
                    <a:lnTo>
                      <a:pt x="177" y="960"/>
                    </a:lnTo>
                    <a:lnTo>
                      <a:pt x="188" y="967"/>
                    </a:lnTo>
                    <a:lnTo>
                      <a:pt x="201" y="974"/>
                    </a:lnTo>
                    <a:lnTo>
                      <a:pt x="208" y="977"/>
                    </a:lnTo>
                    <a:lnTo>
                      <a:pt x="214" y="980"/>
                    </a:lnTo>
                    <a:lnTo>
                      <a:pt x="221" y="982"/>
                    </a:lnTo>
                    <a:lnTo>
                      <a:pt x="228" y="984"/>
                    </a:lnTo>
                    <a:lnTo>
                      <a:pt x="234" y="985"/>
                    </a:lnTo>
                    <a:lnTo>
                      <a:pt x="241" y="987"/>
                    </a:lnTo>
                    <a:lnTo>
                      <a:pt x="248" y="988"/>
                    </a:lnTo>
                    <a:lnTo>
                      <a:pt x="255" y="989"/>
                    </a:lnTo>
                    <a:lnTo>
                      <a:pt x="262" y="989"/>
                    </a:lnTo>
                    <a:lnTo>
                      <a:pt x="269" y="990"/>
                    </a:lnTo>
                    <a:lnTo>
                      <a:pt x="275" y="989"/>
                    </a:lnTo>
                    <a:lnTo>
                      <a:pt x="282" y="989"/>
                    </a:lnTo>
                    <a:lnTo>
                      <a:pt x="289" y="988"/>
                    </a:lnTo>
                    <a:lnTo>
                      <a:pt x="296" y="987"/>
                    </a:lnTo>
                    <a:lnTo>
                      <a:pt x="303" y="985"/>
                    </a:lnTo>
                    <a:lnTo>
                      <a:pt x="309" y="984"/>
                    </a:lnTo>
                    <a:lnTo>
                      <a:pt x="316" y="982"/>
                    </a:lnTo>
                    <a:lnTo>
                      <a:pt x="323" y="980"/>
                    </a:lnTo>
                    <a:lnTo>
                      <a:pt x="328" y="977"/>
                    </a:lnTo>
                    <a:lnTo>
                      <a:pt x="335" y="974"/>
                    </a:lnTo>
                    <a:lnTo>
                      <a:pt x="348" y="967"/>
                    </a:lnTo>
                    <a:lnTo>
                      <a:pt x="360" y="960"/>
                    </a:lnTo>
                    <a:lnTo>
                      <a:pt x="373" y="950"/>
                    </a:lnTo>
                    <a:lnTo>
                      <a:pt x="385" y="941"/>
                    </a:lnTo>
                    <a:lnTo>
                      <a:pt x="396" y="929"/>
                    </a:lnTo>
                    <a:lnTo>
                      <a:pt x="407" y="918"/>
                    </a:lnTo>
                    <a:lnTo>
                      <a:pt x="418" y="905"/>
                    </a:lnTo>
                    <a:lnTo>
                      <a:pt x="429" y="891"/>
                    </a:lnTo>
                    <a:lnTo>
                      <a:pt x="438" y="877"/>
                    </a:lnTo>
                    <a:lnTo>
                      <a:pt x="448" y="861"/>
                    </a:lnTo>
                    <a:lnTo>
                      <a:pt x="457" y="845"/>
                    </a:lnTo>
                    <a:lnTo>
                      <a:pt x="466" y="827"/>
                    </a:lnTo>
                    <a:lnTo>
                      <a:pt x="474" y="810"/>
                    </a:lnTo>
                    <a:lnTo>
                      <a:pt x="483" y="791"/>
                    </a:lnTo>
                    <a:lnTo>
                      <a:pt x="490" y="771"/>
                    </a:lnTo>
                    <a:lnTo>
                      <a:pt x="497" y="751"/>
                    </a:lnTo>
                    <a:lnTo>
                      <a:pt x="504" y="730"/>
                    </a:lnTo>
                    <a:lnTo>
                      <a:pt x="509" y="709"/>
                    </a:lnTo>
                    <a:lnTo>
                      <a:pt x="514" y="687"/>
                    </a:lnTo>
                    <a:lnTo>
                      <a:pt x="520" y="665"/>
                    </a:lnTo>
                    <a:lnTo>
                      <a:pt x="524" y="641"/>
                    </a:lnTo>
                    <a:lnTo>
                      <a:pt x="527" y="618"/>
                    </a:lnTo>
                    <a:lnTo>
                      <a:pt x="531" y="594"/>
                    </a:lnTo>
                    <a:lnTo>
                      <a:pt x="533" y="570"/>
                    </a:lnTo>
                    <a:lnTo>
                      <a:pt x="534" y="545"/>
                    </a:lnTo>
                    <a:lnTo>
                      <a:pt x="535" y="520"/>
                    </a:lnTo>
                    <a:lnTo>
                      <a:pt x="535" y="494"/>
                    </a:lnTo>
                    <a:lnTo>
                      <a:pt x="535" y="469"/>
                    </a:lnTo>
                    <a:lnTo>
                      <a:pt x="534" y="443"/>
                    </a:lnTo>
                    <a:lnTo>
                      <a:pt x="533" y="419"/>
                    </a:lnTo>
                    <a:lnTo>
                      <a:pt x="531" y="394"/>
                    </a:lnTo>
                    <a:lnTo>
                      <a:pt x="527" y="371"/>
                    </a:lnTo>
                    <a:lnTo>
                      <a:pt x="524" y="347"/>
                    </a:lnTo>
                    <a:lnTo>
                      <a:pt x="520" y="324"/>
                    </a:lnTo>
                    <a:lnTo>
                      <a:pt x="515" y="302"/>
                    </a:lnTo>
                    <a:lnTo>
                      <a:pt x="509" y="280"/>
                    </a:lnTo>
                    <a:lnTo>
                      <a:pt x="504" y="258"/>
                    </a:lnTo>
                    <a:lnTo>
                      <a:pt x="497" y="237"/>
                    </a:lnTo>
                    <a:lnTo>
                      <a:pt x="490" y="218"/>
                    </a:lnTo>
                    <a:lnTo>
                      <a:pt x="483" y="198"/>
                    </a:lnTo>
                    <a:lnTo>
                      <a:pt x="474" y="180"/>
                    </a:lnTo>
                    <a:lnTo>
                      <a:pt x="466" y="161"/>
                    </a:lnTo>
                    <a:lnTo>
                      <a:pt x="457" y="144"/>
                    </a:lnTo>
                    <a:lnTo>
                      <a:pt x="449" y="127"/>
                    </a:lnTo>
                    <a:lnTo>
                      <a:pt x="438" y="112"/>
                    </a:lnTo>
                    <a:lnTo>
                      <a:pt x="429" y="98"/>
                    </a:lnTo>
                    <a:lnTo>
                      <a:pt x="418" y="84"/>
                    </a:lnTo>
                    <a:lnTo>
                      <a:pt x="407" y="71"/>
                    </a:lnTo>
                    <a:lnTo>
                      <a:pt x="396" y="59"/>
                    </a:lnTo>
                    <a:lnTo>
                      <a:pt x="385" y="48"/>
                    </a:lnTo>
                    <a:lnTo>
                      <a:pt x="373" y="38"/>
                    </a:lnTo>
                    <a:lnTo>
                      <a:pt x="360" y="29"/>
                    </a:lnTo>
                    <a:lnTo>
                      <a:pt x="348" y="22"/>
                    </a:lnTo>
                    <a:lnTo>
                      <a:pt x="335" y="15"/>
                    </a:lnTo>
                    <a:lnTo>
                      <a:pt x="328" y="12"/>
                    </a:lnTo>
                    <a:lnTo>
                      <a:pt x="323" y="9"/>
                    </a:lnTo>
                    <a:lnTo>
                      <a:pt x="316" y="7"/>
                    </a:lnTo>
                    <a:lnTo>
                      <a:pt x="309" y="4"/>
                    </a:lnTo>
                    <a:lnTo>
                      <a:pt x="303" y="3"/>
                    </a:lnTo>
                    <a:lnTo>
                      <a:pt x="296" y="2"/>
                    </a:lnTo>
                    <a:lnTo>
                      <a:pt x="289" y="1"/>
                    </a:lnTo>
                    <a:lnTo>
                      <a:pt x="282" y="0"/>
                    </a:lnTo>
                    <a:lnTo>
                      <a:pt x="275" y="0"/>
                    </a:lnTo>
                    <a:lnTo>
                      <a:pt x="269" y="0"/>
                    </a:lnTo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24" name="Picture 7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1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2" r="3709"/>
              <a:stretch/>
            </p:blipFill>
            <p:spPr bwMode="auto">
              <a:xfrm>
                <a:off x="13353390" y="147396"/>
                <a:ext cx="449326" cy="47433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eperen 9"/>
            <p:cNvGrpSpPr/>
            <p:nvPr/>
          </p:nvGrpSpPr>
          <p:grpSpPr>
            <a:xfrm>
              <a:off x="4499992" y="2671976"/>
              <a:ext cx="1775648" cy="540139"/>
              <a:chOff x="6684784" y="4293096"/>
              <a:chExt cx="1080120" cy="313126"/>
            </a:xfrm>
          </p:grpSpPr>
          <p:pic>
            <p:nvPicPr>
              <p:cNvPr id="26" name="Picture 1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7" t="4907" r="76704" b="80861"/>
              <a:stretch/>
            </p:blipFill>
            <p:spPr bwMode="auto">
              <a:xfrm>
                <a:off x="7112268" y="4322117"/>
                <a:ext cx="269526" cy="28064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1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59" t="5722" r="48347" b="80861"/>
              <a:stretch/>
            </p:blipFill>
            <p:spPr bwMode="auto">
              <a:xfrm>
                <a:off x="6684784" y="4322118"/>
                <a:ext cx="311822" cy="26457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77" t="2429" r="27740" b="81692"/>
              <a:stretch/>
            </p:blipFill>
            <p:spPr bwMode="auto">
              <a:xfrm>
                <a:off x="7526163" y="4293096"/>
                <a:ext cx="238741" cy="31312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Gruppieren 38"/>
            <p:cNvGrpSpPr/>
            <p:nvPr/>
          </p:nvGrpSpPr>
          <p:grpSpPr>
            <a:xfrm>
              <a:off x="875040" y="2311936"/>
              <a:ext cx="648781" cy="961629"/>
              <a:chOff x="11784893" y="-10439"/>
              <a:chExt cx="339484" cy="482600"/>
            </a:xfrm>
          </p:grpSpPr>
          <p:sp>
            <p:nvSpPr>
              <p:cNvPr id="30" name="AutoShape 67"/>
              <p:cNvSpPr>
                <a:spLocks noChangeAspect="1" noChangeArrowheads="1" noTextEdit="1"/>
              </p:cNvSpPr>
              <p:nvPr/>
            </p:nvSpPr>
            <p:spPr bwMode="auto">
              <a:xfrm>
                <a:off x="11784893" y="-10439"/>
                <a:ext cx="339484" cy="48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Freeform 69"/>
              <p:cNvSpPr>
                <a:spLocks noEditPoints="1"/>
              </p:cNvSpPr>
              <p:nvPr/>
            </p:nvSpPr>
            <p:spPr bwMode="auto">
              <a:xfrm>
                <a:off x="11945410" y="-5621"/>
                <a:ext cx="32288" cy="467343"/>
              </a:xfrm>
              <a:custGeom>
                <a:avLst/>
                <a:gdLst>
                  <a:gd name="T0" fmla="*/ 19 w 69"/>
                  <a:gd name="T1" fmla="*/ 1165 h 1165"/>
                  <a:gd name="T2" fmla="*/ 22 w 69"/>
                  <a:gd name="T3" fmla="*/ 58 h 1165"/>
                  <a:gd name="T4" fmla="*/ 46 w 69"/>
                  <a:gd name="T5" fmla="*/ 58 h 1165"/>
                  <a:gd name="T6" fmla="*/ 43 w 69"/>
                  <a:gd name="T7" fmla="*/ 1165 h 1165"/>
                  <a:gd name="T8" fmla="*/ 19 w 69"/>
                  <a:gd name="T9" fmla="*/ 1165 h 1165"/>
                  <a:gd name="T10" fmla="*/ 0 w 69"/>
                  <a:gd name="T11" fmla="*/ 71 h 1165"/>
                  <a:gd name="T12" fmla="*/ 35 w 69"/>
                  <a:gd name="T13" fmla="*/ 0 h 1165"/>
                  <a:gd name="T14" fmla="*/ 69 w 69"/>
                  <a:gd name="T15" fmla="*/ 71 h 1165"/>
                  <a:gd name="T16" fmla="*/ 0 w 69"/>
                  <a:gd name="T17" fmla="*/ 71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165">
                    <a:moveTo>
                      <a:pt x="19" y="1165"/>
                    </a:moveTo>
                    <a:lnTo>
                      <a:pt x="22" y="58"/>
                    </a:lnTo>
                    <a:lnTo>
                      <a:pt x="46" y="58"/>
                    </a:lnTo>
                    <a:lnTo>
                      <a:pt x="43" y="1165"/>
                    </a:lnTo>
                    <a:lnTo>
                      <a:pt x="19" y="1165"/>
                    </a:lnTo>
                    <a:close/>
                    <a:moveTo>
                      <a:pt x="0" y="71"/>
                    </a:moveTo>
                    <a:lnTo>
                      <a:pt x="35" y="0"/>
                    </a:lnTo>
                    <a:lnTo>
                      <a:pt x="69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Freeform 70"/>
              <p:cNvSpPr>
                <a:spLocks/>
              </p:cNvSpPr>
              <p:nvPr/>
            </p:nvSpPr>
            <p:spPr bwMode="auto">
              <a:xfrm>
                <a:off x="11883602" y="54603"/>
                <a:ext cx="167897" cy="48982"/>
              </a:xfrm>
              <a:custGeom>
                <a:avLst/>
                <a:gdLst>
                  <a:gd name="T0" fmla="*/ 163 w 363"/>
                  <a:gd name="T1" fmla="*/ 0 h 122"/>
                  <a:gd name="T2" fmla="*/ 127 w 363"/>
                  <a:gd name="T3" fmla="*/ 3 h 122"/>
                  <a:gd name="T4" fmla="*/ 94 w 363"/>
                  <a:gd name="T5" fmla="*/ 7 h 122"/>
                  <a:gd name="T6" fmla="*/ 66 w 363"/>
                  <a:gd name="T7" fmla="*/ 14 h 122"/>
                  <a:gd name="T8" fmla="*/ 41 w 363"/>
                  <a:gd name="T9" fmla="*/ 22 h 122"/>
                  <a:gd name="T10" fmla="*/ 26 w 363"/>
                  <a:gd name="T11" fmla="*/ 29 h 122"/>
                  <a:gd name="T12" fmla="*/ 18 w 363"/>
                  <a:gd name="T13" fmla="*/ 35 h 122"/>
                  <a:gd name="T14" fmla="*/ 11 w 363"/>
                  <a:gd name="T15" fmla="*/ 40 h 122"/>
                  <a:gd name="T16" fmla="*/ 5 w 363"/>
                  <a:gd name="T17" fmla="*/ 46 h 122"/>
                  <a:gd name="T18" fmla="*/ 1 w 363"/>
                  <a:gd name="T19" fmla="*/ 51 h 122"/>
                  <a:gd name="T20" fmla="*/ 0 w 363"/>
                  <a:gd name="T21" fmla="*/ 58 h 122"/>
                  <a:gd name="T22" fmla="*/ 0 w 363"/>
                  <a:gd name="T23" fmla="*/ 64 h 122"/>
                  <a:gd name="T24" fmla="*/ 1 w 363"/>
                  <a:gd name="T25" fmla="*/ 69 h 122"/>
                  <a:gd name="T26" fmla="*/ 5 w 363"/>
                  <a:gd name="T27" fmla="*/ 76 h 122"/>
                  <a:gd name="T28" fmla="*/ 11 w 363"/>
                  <a:gd name="T29" fmla="*/ 82 h 122"/>
                  <a:gd name="T30" fmla="*/ 18 w 363"/>
                  <a:gd name="T31" fmla="*/ 87 h 122"/>
                  <a:gd name="T32" fmla="*/ 26 w 363"/>
                  <a:gd name="T33" fmla="*/ 91 h 122"/>
                  <a:gd name="T34" fmla="*/ 41 w 363"/>
                  <a:gd name="T35" fmla="*/ 100 h 122"/>
                  <a:gd name="T36" fmla="*/ 66 w 363"/>
                  <a:gd name="T37" fmla="*/ 107 h 122"/>
                  <a:gd name="T38" fmla="*/ 94 w 363"/>
                  <a:gd name="T39" fmla="*/ 114 h 122"/>
                  <a:gd name="T40" fmla="*/ 127 w 363"/>
                  <a:gd name="T41" fmla="*/ 119 h 122"/>
                  <a:gd name="T42" fmla="*/ 163 w 363"/>
                  <a:gd name="T43" fmla="*/ 120 h 122"/>
                  <a:gd name="T44" fmla="*/ 199 w 363"/>
                  <a:gd name="T45" fmla="*/ 120 h 122"/>
                  <a:gd name="T46" fmla="*/ 235 w 363"/>
                  <a:gd name="T47" fmla="*/ 119 h 122"/>
                  <a:gd name="T48" fmla="*/ 269 w 363"/>
                  <a:gd name="T49" fmla="*/ 114 h 122"/>
                  <a:gd name="T50" fmla="*/ 298 w 363"/>
                  <a:gd name="T51" fmla="*/ 107 h 122"/>
                  <a:gd name="T52" fmla="*/ 321 w 363"/>
                  <a:gd name="T53" fmla="*/ 100 h 122"/>
                  <a:gd name="T54" fmla="*/ 337 w 363"/>
                  <a:gd name="T55" fmla="*/ 91 h 122"/>
                  <a:gd name="T56" fmla="*/ 345 w 363"/>
                  <a:gd name="T57" fmla="*/ 87 h 122"/>
                  <a:gd name="T58" fmla="*/ 352 w 363"/>
                  <a:gd name="T59" fmla="*/ 82 h 122"/>
                  <a:gd name="T60" fmla="*/ 357 w 363"/>
                  <a:gd name="T61" fmla="*/ 76 h 122"/>
                  <a:gd name="T62" fmla="*/ 362 w 363"/>
                  <a:gd name="T63" fmla="*/ 69 h 122"/>
                  <a:gd name="T64" fmla="*/ 363 w 363"/>
                  <a:gd name="T65" fmla="*/ 64 h 122"/>
                  <a:gd name="T66" fmla="*/ 363 w 363"/>
                  <a:gd name="T67" fmla="*/ 58 h 122"/>
                  <a:gd name="T68" fmla="*/ 362 w 363"/>
                  <a:gd name="T69" fmla="*/ 51 h 122"/>
                  <a:gd name="T70" fmla="*/ 357 w 363"/>
                  <a:gd name="T71" fmla="*/ 46 h 122"/>
                  <a:gd name="T72" fmla="*/ 352 w 363"/>
                  <a:gd name="T73" fmla="*/ 40 h 122"/>
                  <a:gd name="T74" fmla="*/ 345 w 363"/>
                  <a:gd name="T75" fmla="*/ 35 h 122"/>
                  <a:gd name="T76" fmla="*/ 337 w 363"/>
                  <a:gd name="T77" fmla="*/ 29 h 122"/>
                  <a:gd name="T78" fmla="*/ 321 w 363"/>
                  <a:gd name="T79" fmla="*/ 22 h 122"/>
                  <a:gd name="T80" fmla="*/ 298 w 363"/>
                  <a:gd name="T81" fmla="*/ 14 h 122"/>
                  <a:gd name="T82" fmla="*/ 269 w 363"/>
                  <a:gd name="T83" fmla="*/ 7 h 122"/>
                  <a:gd name="T84" fmla="*/ 235 w 363"/>
                  <a:gd name="T85" fmla="*/ 3 h 122"/>
                  <a:gd name="T86" fmla="*/ 199 w 363"/>
                  <a:gd name="T8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" h="122">
                    <a:moveTo>
                      <a:pt x="181" y="0"/>
                    </a:moveTo>
                    <a:lnTo>
                      <a:pt x="163" y="0"/>
                    </a:lnTo>
                    <a:lnTo>
                      <a:pt x="145" y="1"/>
                    </a:lnTo>
                    <a:lnTo>
                      <a:pt x="127" y="3"/>
                    </a:lnTo>
                    <a:lnTo>
                      <a:pt x="111" y="4"/>
                    </a:lnTo>
                    <a:lnTo>
                      <a:pt x="94" y="7"/>
                    </a:lnTo>
                    <a:lnTo>
                      <a:pt x="80" y="10"/>
                    </a:lnTo>
                    <a:lnTo>
                      <a:pt x="66" y="14"/>
                    </a:lnTo>
                    <a:lnTo>
                      <a:pt x="53" y="18"/>
                    </a:lnTo>
                    <a:lnTo>
                      <a:pt x="41" y="22"/>
                    </a:lnTo>
                    <a:lnTo>
                      <a:pt x="30" y="26"/>
                    </a:lnTo>
                    <a:lnTo>
                      <a:pt x="26" y="29"/>
                    </a:lnTo>
                    <a:lnTo>
                      <a:pt x="22" y="32"/>
                    </a:lnTo>
                    <a:lnTo>
                      <a:pt x="18" y="35"/>
                    </a:lnTo>
                    <a:lnTo>
                      <a:pt x="14" y="37"/>
                    </a:lnTo>
                    <a:lnTo>
                      <a:pt x="11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1" y="69"/>
                    </a:lnTo>
                    <a:lnTo>
                      <a:pt x="3" y="73"/>
                    </a:lnTo>
                    <a:lnTo>
                      <a:pt x="5" y="76"/>
                    </a:lnTo>
                    <a:lnTo>
                      <a:pt x="8" y="79"/>
                    </a:lnTo>
                    <a:lnTo>
                      <a:pt x="11" y="82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22" y="90"/>
                    </a:lnTo>
                    <a:lnTo>
                      <a:pt x="26" y="91"/>
                    </a:lnTo>
                    <a:lnTo>
                      <a:pt x="30" y="94"/>
                    </a:lnTo>
                    <a:lnTo>
                      <a:pt x="41" y="100"/>
                    </a:lnTo>
                    <a:lnTo>
                      <a:pt x="53" y="104"/>
                    </a:lnTo>
                    <a:lnTo>
                      <a:pt x="66" y="107"/>
                    </a:lnTo>
                    <a:lnTo>
                      <a:pt x="80" y="111"/>
                    </a:lnTo>
                    <a:lnTo>
                      <a:pt x="94" y="114"/>
                    </a:lnTo>
                    <a:lnTo>
                      <a:pt x="111" y="116"/>
                    </a:lnTo>
                    <a:lnTo>
                      <a:pt x="127" y="119"/>
                    </a:lnTo>
                    <a:lnTo>
                      <a:pt x="145" y="120"/>
                    </a:lnTo>
                    <a:lnTo>
                      <a:pt x="163" y="120"/>
                    </a:lnTo>
                    <a:lnTo>
                      <a:pt x="181" y="122"/>
                    </a:lnTo>
                    <a:lnTo>
                      <a:pt x="199" y="120"/>
                    </a:lnTo>
                    <a:lnTo>
                      <a:pt x="217" y="120"/>
                    </a:lnTo>
                    <a:lnTo>
                      <a:pt x="235" y="119"/>
                    </a:lnTo>
                    <a:lnTo>
                      <a:pt x="252" y="116"/>
                    </a:lnTo>
                    <a:lnTo>
                      <a:pt x="269" y="114"/>
                    </a:lnTo>
                    <a:lnTo>
                      <a:pt x="283" y="111"/>
                    </a:lnTo>
                    <a:lnTo>
                      <a:pt x="298" y="107"/>
                    </a:lnTo>
                    <a:lnTo>
                      <a:pt x="310" y="104"/>
                    </a:lnTo>
                    <a:lnTo>
                      <a:pt x="321" y="100"/>
                    </a:lnTo>
                    <a:lnTo>
                      <a:pt x="332" y="94"/>
                    </a:lnTo>
                    <a:lnTo>
                      <a:pt x="337" y="91"/>
                    </a:lnTo>
                    <a:lnTo>
                      <a:pt x="341" y="90"/>
                    </a:lnTo>
                    <a:lnTo>
                      <a:pt x="345" y="87"/>
                    </a:lnTo>
                    <a:lnTo>
                      <a:pt x="349" y="84"/>
                    </a:lnTo>
                    <a:lnTo>
                      <a:pt x="352" y="82"/>
                    </a:lnTo>
                    <a:lnTo>
                      <a:pt x="355" y="79"/>
                    </a:lnTo>
                    <a:lnTo>
                      <a:pt x="357" y="76"/>
                    </a:lnTo>
                    <a:lnTo>
                      <a:pt x="360" y="73"/>
                    </a:lnTo>
                    <a:lnTo>
                      <a:pt x="362" y="69"/>
                    </a:lnTo>
                    <a:lnTo>
                      <a:pt x="363" y="66"/>
                    </a:lnTo>
                    <a:lnTo>
                      <a:pt x="363" y="64"/>
                    </a:lnTo>
                    <a:lnTo>
                      <a:pt x="363" y="61"/>
                    </a:lnTo>
                    <a:lnTo>
                      <a:pt x="363" y="58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0" y="48"/>
                    </a:lnTo>
                    <a:lnTo>
                      <a:pt x="357" y="46"/>
                    </a:lnTo>
                    <a:lnTo>
                      <a:pt x="355" y="43"/>
                    </a:lnTo>
                    <a:lnTo>
                      <a:pt x="352" y="40"/>
                    </a:lnTo>
                    <a:lnTo>
                      <a:pt x="349" y="37"/>
                    </a:lnTo>
                    <a:lnTo>
                      <a:pt x="345" y="35"/>
                    </a:lnTo>
                    <a:lnTo>
                      <a:pt x="341" y="32"/>
                    </a:lnTo>
                    <a:lnTo>
                      <a:pt x="337" y="29"/>
                    </a:lnTo>
                    <a:lnTo>
                      <a:pt x="332" y="26"/>
                    </a:lnTo>
                    <a:lnTo>
                      <a:pt x="321" y="22"/>
                    </a:lnTo>
                    <a:lnTo>
                      <a:pt x="310" y="18"/>
                    </a:lnTo>
                    <a:lnTo>
                      <a:pt x="298" y="14"/>
                    </a:lnTo>
                    <a:lnTo>
                      <a:pt x="283" y="10"/>
                    </a:lnTo>
                    <a:lnTo>
                      <a:pt x="269" y="7"/>
                    </a:lnTo>
                    <a:lnTo>
                      <a:pt x="252" y="4"/>
                    </a:lnTo>
                    <a:lnTo>
                      <a:pt x="235" y="3"/>
                    </a:lnTo>
                    <a:lnTo>
                      <a:pt x="217" y="1"/>
                    </a:lnTo>
                    <a:lnTo>
                      <a:pt x="199" y="0"/>
                    </a:lnTo>
                    <a:lnTo>
                      <a:pt x="181" y="0"/>
                    </a:lnTo>
                  </a:path>
                </a:pathLst>
              </a:cu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Freeform 71"/>
              <p:cNvSpPr>
                <a:spLocks noEditPoints="1"/>
              </p:cNvSpPr>
              <p:nvPr/>
            </p:nvSpPr>
            <p:spPr bwMode="auto">
              <a:xfrm>
                <a:off x="12028436" y="69861"/>
                <a:ext cx="32288" cy="32923"/>
              </a:xfrm>
              <a:custGeom>
                <a:avLst/>
                <a:gdLst>
                  <a:gd name="T0" fmla="*/ 7 w 69"/>
                  <a:gd name="T1" fmla="*/ 66 h 80"/>
                  <a:gd name="T2" fmla="*/ 26 w 69"/>
                  <a:gd name="T3" fmla="*/ 40 h 80"/>
                  <a:gd name="T4" fmla="*/ 44 w 69"/>
                  <a:gd name="T5" fmla="*/ 54 h 80"/>
                  <a:gd name="T6" fmla="*/ 25 w 69"/>
                  <a:gd name="T7" fmla="*/ 80 h 80"/>
                  <a:gd name="T8" fmla="*/ 7 w 69"/>
                  <a:gd name="T9" fmla="*/ 66 h 80"/>
                  <a:gd name="T10" fmla="*/ 0 w 69"/>
                  <a:gd name="T11" fmla="*/ 36 h 80"/>
                  <a:gd name="T12" fmla="*/ 69 w 69"/>
                  <a:gd name="T13" fmla="*/ 0 h 80"/>
                  <a:gd name="T14" fmla="*/ 57 w 69"/>
                  <a:gd name="T15" fmla="*/ 76 h 80"/>
                  <a:gd name="T16" fmla="*/ 0 w 69"/>
                  <a:gd name="T17" fmla="*/ 3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80">
                    <a:moveTo>
                      <a:pt x="7" y="66"/>
                    </a:moveTo>
                    <a:lnTo>
                      <a:pt x="26" y="40"/>
                    </a:lnTo>
                    <a:lnTo>
                      <a:pt x="44" y="54"/>
                    </a:lnTo>
                    <a:lnTo>
                      <a:pt x="25" y="80"/>
                    </a:lnTo>
                    <a:lnTo>
                      <a:pt x="7" y="66"/>
                    </a:lnTo>
                    <a:close/>
                    <a:moveTo>
                      <a:pt x="0" y="36"/>
                    </a:moveTo>
                    <a:lnTo>
                      <a:pt x="69" y="0"/>
                    </a:lnTo>
                    <a:lnTo>
                      <a:pt x="57" y="7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73"/>
              <p:cNvSpPr>
                <a:spLocks noEditPoints="1"/>
              </p:cNvSpPr>
              <p:nvPr/>
            </p:nvSpPr>
            <p:spPr bwMode="auto">
              <a:xfrm>
                <a:off x="11945410" y="-5621"/>
                <a:ext cx="32288" cy="467343"/>
              </a:xfrm>
              <a:custGeom>
                <a:avLst/>
                <a:gdLst>
                  <a:gd name="T0" fmla="*/ 19 w 69"/>
                  <a:gd name="T1" fmla="*/ 1165 h 1165"/>
                  <a:gd name="T2" fmla="*/ 22 w 69"/>
                  <a:gd name="T3" fmla="*/ 58 h 1165"/>
                  <a:gd name="T4" fmla="*/ 46 w 69"/>
                  <a:gd name="T5" fmla="*/ 58 h 1165"/>
                  <a:gd name="T6" fmla="*/ 43 w 69"/>
                  <a:gd name="T7" fmla="*/ 1165 h 1165"/>
                  <a:gd name="T8" fmla="*/ 19 w 69"/>
                  <a:gd name="T9" fmla="*/ 1165 h 1165"/>
                  <a:gd name="T10" fmla="*/ 0 w 69"/>
                  <a:gd name="T11" fmla="*/ 71 h 1165"/>
                  <a:gd name="T12" fmla="*/ 35 w 69"/>
                  <a:gd name="T13" fmla="*/ 0 h 1165"/>
                  <a:gd name="T14" fmla="*/ 69 w 69"/>
                  <a:gd name="T15" fmla="*/ 71 h 1165"/>
                  <a:gd name="T16" fmla="*/ 0 w 69"/>
                  <a:gd name="T17" fmla="*/ 71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1165">
                    <a:moveTo>
                      <a:pt x="19" y="1165"/>
                    </a:moveTo>
                    <a:lnTo>
                      <a:pt x="22" y="58"/>
                    </a:lnTo>
                    <a:lnTo>
                      <a:pt x="46" y="58"/>
                    </a:lnTo>
                    <a:lnTo>
                      <a:pt x="43" y="1165"/>
                    </a:lnTo>
                    <a:lnTo>
                      <a:pt x="19" y="1165"/>
                    </a:lnTo>
                    <a:close/>
                    <a:moveTo>
                      <a:pt x="0" y="71"/>
                    </a:moveTo>
                    <a:lnTo>
                      <a:pt x="35" y="0"/>
                    </a:lnTo>
                    <a:lnTo>
                      <a:pt x="69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1883602" y="54603"/>
                <a:ext cx="167897" cy="48982"/>
              </a:xfrm>
              <a:custGeom>
                <a:avLst/>
                <a:gdLst>
                  <a:gd name="T0" fmla="*/ 163 w 363"/>
                  <a:gd name="T1" fmla="*/ 0 h 122"/>
                  <a:gd name="T2" fmla="*/ 127 w 363"/>
                  <a:gd name="T3" fmla="*/ 3 h 122"/>
                  <a:gd name="T4" fmla="*/ 94 w 363"/>
                  <a:gd name="T5" fmla="*/ 7 h 122"/>
                  <a:gd name="T6" fmla="*/ 66 w 363"/>
                  <a:gd name="T7" fmla="*/ 14 h 122"/>
                  <a:gd name="T8" fmla="*/ 41 w 363"/>
                  <a:gd name="T9" fmla="*/ 22 h 122"/>
                  <a:gd name="T10" fmla="*/ 26 w 363"/>
                  <a:gd name="T11" fmla="*/ 29 h 122"/>
                  <a:gd name="T12" fmla="*/ 18 w 363"/>
                  <a:gd name="T13" fmla="*/ 35 h 122"/>
                  <a:gd name="T14" fmla="*/ 11 w 363"/>
                  <a:gd name="T15" fmla="*/ 40 h 122"/>
                  <a:gd name="T16" fmla="*/ 5 w 363"/>
                  <a:gd name="T17" fmla="*/ 46 h 122"/>
                  <a:gd name="T18" fmla="*/ 1 w 363"/>
                  <a:gd name="T19" fmla="*/ 51 h 122"/>
                  <a:gd name="T20" fmla="*/ 0 w 363"/>
                  <a:gd name="T21" fmla="*/ 58 h 122"/>
                  <a:gd name="T22" fmla="*/ 0 w 363"/>
                  <a:gd name="T23" fmla="*/ 64 h 122"/>
                  <a:gd name="T24" fmla="*/ 1 w 363"/>
                  <a:gd name="T25" fmla="*/ 69 h 122"/>
                  <a:gd name="T26" fmla="*/ 5 w 363"/>
                  <a:gd name="T27" fmla="*/ 76 h 122"/>
                  <a:gd name="T28" fmla="*/ 11 w 363"/>
                  <a:gd name="T29" fmla="*/ 82 h 122"/>
                  <a:gd name="T30" fmla="*/ 18 w 363"/>
                  <a:gd name="T31" fmla="*/ 87 h 122"/>
                  <a:gd name="T32" fmla="*/ 26 w 363"/>
                  <a:gd name="T33" fmla="*/ 91 h 122"/>
                  <a:gd name="T34" fmla="*/ 41 w 363"/>
                  <a:gd name="T35" fmla="*/ 100 h 122"/>
                  <a:gd name="T36" fmla="*/ 66 w 363"/>
                  <a:gd name="T37" fmla="*/ 107 h 122"/>
                  <a:gd name="T38" fmla="*/ 94 w 363"/>
                  <a:gd name="T39" fmla="*/ 114 h 122"/>
                  <a:gd name="T40" fmla="*/ 127 w 363"/>
                  <a:gd name="T41" fmla="*/ 119 h 122"/>
                  <a:gd name="T42" fmla="*/ 163 w 363"/>
                  <a:gd name="T43" fmla="*/ 120 h 122"/>
                  <a:gd name="T44" fmla="*/ 199 w 363"/>
                  <a:gd name="T45" fmla="*/ 120 h 122"/>
                  <a:gd name="T46" fmla="*/ 235 w 363"/>
                  <a:gd name="T47" fmla="*/ 119 h 122"/>
                  <a:gd name="T48" fmla="*/ 269 w 363"/>
                  <a:gd name="T49" fmla="*/ 114 h 122"/>
                  <a:gd name="T50" fmla="*/ 298 w 363"/>
                  <a:gd name="T51" fmla="*/ 107 h 122"/>
                  <a:gd name="T52" fmla="*/ 321 w 363"/>
                  <a:gd name="T53" fmla="*/ 100 h 122"/>
                  <a:gd name="T54" fmla="*/ 337 w 363"/>
                  <a:gd name="T55" fmla="*/ 91 h 122"/>
                  <a:gd name="T56" fmla="*/ 345 w 363"/>
                  <a:gd name="T57" fmla="*/ 87 h 122"/>
                  <a:gd name="T58" fmla="*/ 352 w 363"/>
                  <a:gd name="T59" fmla="*/ 82 h 122"/>
                  <a:gd name="T60" fmla="*/ 357 w 363"/>
                  <a:gd name="T61" fmla="*/ 76 h 122"/>
                  <a:gd name="T62" fmla="*/ 362 w 363"/>
                  <a:gd name="T63" fmla="*/ 69 h 122"/>
                  <a:gd name="T64" fmla="*/ 363 w 363"/>
                  <a:gd name="T65" fmla="*/ 64 h 122"/>
                  <a:gd name="T66" fmla="*/ 363 w 363"/>
                  <a:gd name="T67" fmla="*/ 58 h 122"/>
                  <a:gd name="T68" fmla="*/ 362 w 363"/>
                  <a:gd name="T69" fmla="*/ 51 h 122"/>
                  <a:gd name="T70" fmla="*/ 357 w 363"/>
                  <a:gd name="T71" fmla="*/ 46 h 122"/>
                  <a:gd name="T72" fmla="*/ 352 w 363"/>
                  <a:gd name="T73" fmla="*/ 40 h 122"/>
                  <a:gd name="T74" fmla="*/ 345 w 363"/>
                  <a:gd name="T75" fmla="*/ 35 h 122"/>
                  <a:gd name="T76" fmla="*/ 337 w 363"/>
                  <a:gd name="T77" fmla="*/ 29 h 122"/>
                  <a:gd name="T78" fmla="*/ 321 w 363"/>
                  <a:gd name="T79" fmla="*/ 22 h 122"/>
                  <a:gd name="T80" fmla="*/ 298 w 363"/>
                  <a:gd name="T81" fmla="*/ 14 h 122"/>
                  <a:gd name="T82" fmla="*/ 269 w 363"/>
                  <a:gd name="T83" fmla="*/ 7 h 122"/>
                  <a:gd name="T84" fmla="*/ 235 w 363"/>
                  <a:gd name="T85" fmla="*/ 3 h 122"/>
                  <a:gd name="T86" fmla="*/ 199 w 363"/>
                  <a:gd name="T8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3" h="122">
                    <a:moveTo>
                      <a:pt x="181" y="0"/>
                    </a:moveTo>
                    <a:lnTo>
                      <a:pt x="163" y="0"/>
                    </a:lnTo>
                    <a:lnTo>
                      <a:pt x="145" y="1"/>
                    </a:lnTo>
                    <a:lnTo>
                      <a:pt x="127" y="3"/>
                    </a:lnTo>
                    <a:lnTo>
                      <a:pt x="111" y="4"/>
                    </a:lnTo>
                    <a:lnTo>
                      <a:pt x="94" y="7"/>
                    </a:lnTo>
                    <a:lnTo>
                      <a:pt x="80" y="10"/>
                    </a:lnTo>
                    <a:lnTo>
                      <a:pt x="66" y="14"/>
                    </a:lnTo>
                    <a:lnTo>
                      <a:pt x="53" y="18"/>
                    </a:lnTo>
                    <a:lnTo>
                      <a:pt x="41" y="22"/>
                    </a:lnTo>
                    <a:lnTo>
                      <a:pt x="30" y="26"/>
                    </a:lnTo>
                    <a:lnTo>
                      <a:pt x="26" y="29"/>
                    </a:lnTo>
                    <a:lnTo>
                      <a:pt x="22" y="32"/>
                    </a:lnTo>
                    <a:lnTo>
                      <a:pt x="18" y="35"/>
                    </a:lnTo>
                    <a:lnTo>
                      <a:pt x="14" y="37"/>
                    </a:lnTo>
                    <a:lnTo>
                      <a:pt x="11" y="40"/>
                    </a:lnTo>
                    <a:lnTo>
                      <a:pt x="8" y="43"/>
                    </a:lnTo>
                    <a:lnTo>
                      <a:pt x="5" y="46"/>
                    </a:lnTo>
                    <a:lnTo>
                      <a:pt x="3" y="48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1" y="69"/>
                    </a:lnTo>
                    <a:lnTo>
                      <a:pt x="3" y="73"/>
                    </a:lnTo>
                    <a:lnTo>
                      <a:pt x="5" y="76"/>
                    </a:lnTo>
                    <a:lnTo>
                      <a:pt x="8" y="79"/>
                    </a:lnTo>
                    <a:lnTo>
                      <a:pt x="11" y="82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22" y="90"/>
                    </a:lnTo>
                    <a:lnTo>
                      <a:pt x="26" y="91"/>
                    </a:lnTo>
                    <a:lnTo>
                      <a:pt x="30" y="94"/>
                    </a:lnTo>
                    <a:lnTo>
                      <a:pt x="41" y="100"/>
                    </a:lnTo>
                    <a:lnTo>
                      <a:pt x="53" y="104"/>
                    </a:lnTo>
                    <a:lnTo>
                      <a:pt x="66" y="107"/>
                    </a:lnTo>
                    <a:lnTo>
                      <a:pt x="80" y="111"/>
                    </a:lnTo>
                    <a:lnTo>
                      <a:pt x="94" y="114"/>
                    </a:lnTo>
                    <a:lnTo>
                      <a:pt x="111" y="116"/>
                    </a:lnTo>
                    <a:lnTo>
                      <a:pt x="127" y="119"/>
                    </a:lnTo>
                    <a:lnTo>
                      <a:pt x="145" y="120"/>
                    </a:lnTo>
                    <a:lnTo>
                      <a:pt x="163" y="120"/>
                    </a:lnTo>
                    <a:lnTo>
                      <a:pt x="181" y="122"/>
                    </a:lnTo>
                    <a:lnTo>
                      <a:pt x="199" y="120"/>
                    </a:lnTo>
                    <a:lnTo>
                      <a:pt x="217" y="120"/>
                    </a:lnTo>
                    <a:lnTo>
                      <a:pt x="235" y="119"/>
                    </a:lnTo>
                    <a:lnTo>
                      <a:pt x="252" y="116"/>
                    </a:lnTo>
                    <a:lnTo>
                      <a:pt x="269" y="114"/>
                    </a:lnTo>
                    <a:lnTo>
                      <a:pt x="283" y="111"/>
                    </a:lnTo>
                    <a:lnTo>
                      <a:pt x="298" y="107"/>
                    </a:lnTo>
                    <a:lnTo>
                      <a:pt x="310" y="104"/>
                    </a:lnTo>
                    <a:lnTo>
                      <a:pt x="321" y="100"/>
                    </a:lnTo>
                    <a:lnTo>
                      <a:pt x="332" y="94"/>
                    </a:lnTo>
                    <a:lnTo>
                      <a:pt x="337" y="91"/>
                    </a:lnTo>
                    <a:lnTo>
                      <a:pt x="341" y="90"/>
                    </a:lnTo>
                    <a:lnTo>
                      <a:pt x="345" y="87"/>
                    </a:lnTo>
                    <a:lnTo>
                      <a:pt x="349" y="84"/>
                    </a:lnTo>
                    <a:lnTo>
                      <a:pt x="352" y="82"/>
                    </a:lnTo>
                    <a:lnTo>
                      <a:pt x="355" y="79"/>
                    </a:lnTo>
                    <a:lnTo>
                      <a:pt x="357" y="76"/>
                    </a:lnTo>
                    <a:lnTo>
                      <a:pt x="360" y="73"/>
                    </a:lnTo>
                    <a:lnTo>
                      <a:pt x="362" y="69"/>
                    </a:lnTo>
                    <a:lnTo>
                      <a:pt x="363" y="66"/>
                    </a:lnTo>
                    <a:lnTo>
                      <a:pt x="363" y="64"/>
                    </a:lnTo>
                    <a:lnTo>
                      <a:pt x="363" y="61"/>
                    </a:lnTo>
                    <a:lnTo>
                      <a:pt x="363" y="58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0" y="48"/>
                    </a:lnTo>
                    <a:lnTo>
                      <a:pt x="357" y="46"/>
                    </a:lnTo>
                    <a:lnTo>
                      <a:pt x="355" y="43"/>
                    </a:lnTo>
                    <a:lnTo>
                      <a:pt x="352" y="40"/>
                    </a:lnTo>
                    <a:lnTo>
                      <a:pt x="349" y="37"/>
                    </a:lnTo>
                    <a:lnTo>
                      <a:pt x="345" y="35"/>
                    </a:lnTo>
                    <a:lnTo>
                      <a:pt x="341" y="32"/>
                    </a:lnTo>
                    <a:lnTo>
                      <a:pt x="337" y="29"/>
                    </a:lnTo>
                    <a:lnTo>
                      <a:pt x="332" y="26"/>
                    </a:lnTo>
                    <a:lnTo>
                      <a:pt x="321" y="22"/>
                    </a:lnTo>
                    <a:lnTo>
                      <a:pt x="310" y="18"/>
                    </a:lnTo>
                    <a:lnTo>
                      <a:pt x="298" y="14"/>
                    </a:lnTo>
                    <a:lnTo>
                      <a:pt x="283" y="10"/>
                    </a:lnTo>
                    <a:lnTo>
                      <a:pt x="269" y="7"/>
                    </a:lnTo>
                    <a:lnTo>
                      <a:pt x="252" y="4"/>
                    </a:lnTo>
                    <a:lnTo>
                      <a:pt x="235" y="3"/>
                    </a:lnTo>
                    <a:lnTo>
                      <a:pt x="217" y="1"/>
                    </a:lnTo>
                    <a:lnTo>
                      <a:pt x="199" y="0"/>
                    </a:lnTo>
                    <a:lnTo>
                      <a:pt x="181" y="0"/>
                    </a:lnTo>
                  </a:path>
                </a:pathLst>
              </a:custGeom>
              <a:noFill/>
              <a:ln w="1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Freeform 75"/>
              <p:cNvSpPr>
                <a:spLocks noEditPoints="1"/>
              </p:cNvSpPr>
              <p:nvPr/>
            </p:nvSpPr>
            <p:spPr bwMode="auto">
              <a:xfrm>
                <a:off x="12028436" y="69861"/>
                <a:ext cx="32288" cy="32923"/>
              </a:xfrm>
              <a:custGeom>
                <a:avLst/>
                <a:gdLst>
                  <a:gd name="T0" fmla="*/ 7 w 69"/>
                  <a:gd name="T1" fmla="*/ 66 h 80"/>
                  <a:gd name="T2" fmla="*/ 26 w 69"/>
                  <a:gd name="T3" fmla="*/ 40 h 80"/>
                  <a:gd name="T4" fmla="*/ 44 w 69"/>
                  <a:gd name="T5" fmla="*/ 54 h 80"/>
                  <a:gd name="T6" fmla="*/ 25 w 69"/>
                  <a:gd name="T7" fmla="*/ 80 h 80"/>
                  <a:gd name="T8" fmla="*/ 7 w 69"/>
                  <a:gd name="T9" fmla="*/ 66 h 80"/>
                  <a:gd name="T10" fmla="*/ 0 w 69"/>
                  <a:gd name="T11" fmla="*/ 36 h 80"/>
                  <a:gd name="T12" fmla="*/ 69 w 69"/>
                  <a:gd name="T13" fmla="*/ 0 h 80"/>
                  <a:gd name="T14" fmla="*/ 57 w 69"/>
                  <a:gd name="T15" fmla="*/ 76 h 80"/>
                  <a:gd name="T16" fmla="*/ 0 w 69"/>
                  <a:gd name="T17" fmla="*/ 3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80">
                    <a:moveTo>
                      <a:pt x="7" y="66"/>
                    </a:moveTo>
                    <a:lnTo>
                      <a:pt x="26" y="40"/>
                    </a:lnTo>
                    <a:lnTo>
                      <a:pt x="44" y="54"/>
                    </a:lnTo>
                    <a:lnTo>
                      <a:pt x="25" y="80"/>
                    </a:lnTo>
                    <a:lnTo>
                      <a:pt x="7" y="66"/>
                    </a:lnTo>
                    <a:close/>
                    <a:moveTo>
                      <a:pt x="0" y="36"/>
                    </a:moveTo>
                    <a:lnTo>
                      <a:pt x="69" y="0"/>
                    </a:lnTo>
                    <a:lnTo>
                      <a:pt x="57" y="7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37" name="Picture 7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1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2" r="3709"/>
              <a:stretch/>
            </p:blipFill>
            <p:spPr bwMode="auto">
              <a:xfrm>
                <a:off x="11842410" y="147397"/>
                <a:ext cx="248353" cy="26217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Gruppieren 49"/>
            <p:cNvGrpSpPr/>
            <p:nvPr/>
          </p:nvGrpSpPr>
          <p:grpSpPr>
            <a:xfrm>
              <a:off x="7440075" y="2271103"/>
              <a:ext cx="563757" cy="910038"/>
              <a:chOff x="11220437" y="260648"/>
              <a:chExt cx="248353" cy="437852"/>
            </a:xfrm>
          </p:grpSpPr>
          <p:pic>
            <p:nvPicPr>
              <p:cNvPr id="39" name="Picture 7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1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2" r="3709"/>
              <a:stretch/>
            </p:blipFill>
            <p:spPr bwMode="auto">
              <a:xfrm>
                <a:off x="11220437" y="436322"/>
                <a:ext cx="248353" cy="26217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" name="Gerade Verbindung 481"/>
              <p:cNvCxnSpPr>
                <a:stCxn id="39" idx="2"/>
              </p:cNvCxnSpPr>
              <p:nvPr/>
            </p:nvCxnSpPr>
            <p:spPr>
              <a:xfrm flipV="1">
                <a:off x="11220437" y="260648"/>
                <a:ext cx="0" cy="306763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ot"/>
              </a:ln>
              <a:effectLst/>
            </p:spPr>
          </p:cxnSp>
          <p:cxnSp>
            <p:nvCxnSpPr>
              <p:cNvPr id="41" name="Gerade Verbindung 185"/>
              <p:cNvCxnSpPr/>
              <p:nvPr/>
            </p:nvCxnSpPr>
            <p:spPr>
              <a:xfrm flipV="1">
                <a:off x="11461483" y="260648"/>
                <a:ext cx="0" cy="306763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ot"/>
              </a:ln>
              <a:effectLst/>
            </p:spPr>
          </p:cxnSp>
          <p:cxnSp>
            <p:nvCxnSpPr>
              <p:cNvPr id="42" name="Gerade Verbindung mit Pfeil 53"/>
              <p:cNvCxnSpPr/>
              <p:nvPr/>
            </p:nvCxnSpPr>
            <p:spPr>
              <a:xfrm>
                <a:off x="11220437" y="260648"/>
                <a:ext cx="241046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43" name="Tekstvak 12"/>
            <p:cNvSpPr txBox="1"/>
            <p:nvPr/>
          </p:nvSpPr>
          <p:spPr>
            <a:xfrm>
              <a:off x="875041" y="3370570"/>
              <a:ext cx="864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>
                  <a:latin typeface="Helvetica Light"/>
                  <a:cs typeface="Helvetica Light"/>
                </a:rPr>
                <a:t>Spin I</a:t>
              </a:r>
              <a:endParaRPr lang="nl-NL" sz="1600" dirty="0">
                <a:latin typeface="Helvetica Light"/>
                <a:cs typeface="Helvetica Light"/>
              </a:endParaRPr>
            </a:p>
          </p:txBody>
        </p:sp>
        <p:sp>
          <p:nvSpPr>
            <p:cNvPr id="44" name="Tekstvak 14"/>
            <p:cNvSpPr txBox="1"/>
            <p:nvPr/>
          </p:nvSpPr>
          <p:spPr>
            <a:xfrm>
              <a:off x="2057764" y="3392056"/>
              <a:ext cx="2417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err="1" smtClean="0">
                  <a:latin typeface="Helvetica Light"/>
                  <a:cs typeface="Helvetica Light"/>
                </a:rPr>
                <a:t>Magnetic</a:t>
              </a:r>
              <a:r>
                <a:rPr lang="nl-NL" sz="1600" dirty="0" smtClean="0">
                  <a:latin typeface="Helvetica Light"/>
                  <a:cs typeface="Helvetica Light"/>
                </a:rPr>
                <a:t> moment </a:t>
              </a:r>
              <a:r>
                <a:rPr lang="nl-NL" sz="1600" dirty="0" err="1" smtClean="0">
                  <a:latin typeface="Helvetica Light"/>
                  <a:cs typeface="Helvetica Light"/>
                </a:rPr>
                <a:t>μ</a:t>
              </a:r>
              <a:endParaRPr lang="nl-NL" sz="1600" dirty="0">
                <a:latin typeface="Helvetica Light"/>
                <a:cs typeface="Helvetica Light"/>
              </a:endParaRPr>
            </a:p>
          </p:txBody>
        </p:sp>
        <p:sp>
          <p:nvSpPr>
            <p:cNvPr id="45" name="Tekstvak 16"/>
            <p:cNvSpPr txBox="1"/>
            <p:nvPr/>
          </p:nvSpPr>
          <p:spPr>
            <a:xfrm>
              <a:off x="4331424" y="3392056"/>
              <a:ext cx="2622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err="1" smtClean="0">
                  <a:latin typeface="Helvetica Light"/>
                  <a:cs typeface="Helvetica Light"/>
                </a:rPr>
                <a:t>Quadrupole</a:t>
              </a:r>
              <a:r>
                <a:rPr lang="nl-NL" sz="1600" dirty="0" smtClean="0">
                  <a:latin typeface="Helvetica Light"/>
                  <a:cs typeface="Helvetica Light"/>
                </a:rPr>
                <a:t> moment </a:t>
              </a:r>
              <a:r>
                <a:rPr lang="nl-NL" sz="1600" dirty="0" err="1" smtClean="0">
                  <a:latin typeface="Helvetica Light"/>
                  <a:cs typeface="Helvetica Light"/>
                </a:rPr>
                <a:t>Q</a:t>
              </a:r>
              <a:r>
                <a:rPr lang="nl-NL" sz="1600" baseline="-25000" dirty="0" err="1" smtClean="0">
                  <a:latin typeface="Helvetica Light"/>
                  <a:cs typeface="Helvetica Light"/>
                </a:rPr>
                <a:t>s</a:t>
              </a:r>
              <a:endParaRPr lang="nl-NL" sz="1600" baseline="-25000" dirty="0">
                <a:latin typeface="Helvetica Light"/>
                <a:cs typeface="Helvetica Light"/>
              </a:endParaRPr>
            </a:p>
          </p:txBody>
        </p:sp>
        <p:sp>
          <p:nvSpPr>
            <p:cNvPr id="46" name="Tekstvak 17"/>
            <p:cNvSpPr txBox="1"/>
            <p:nvPr/>
          </p:nvSpPr>
          <p:spPr>
            <a:xfrm>
              <a:off x="6076278" y="3392056"/>
              <a:ext cx="36883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dirty="0" smtClean="0">
                  <a:latin typeface="Helvetica Light"/>
                  <a:cs typeface="Helvetica Light"/>
                </a:rPr>
                <a:t>Charge radii </a:t>
              </a:r>
              <a:r>
                <a:rPr lang="el-GR" sz="1600" dirty="0" smtClean="0">
                  <a:latin typeface="Helvetica Light"/>
                  <a:cs typeface="Helvetica Light"/>
                </a:rPr>
                <a:t>δ</a:t>
              </a:r>
              <a:r>
                <a:rPr lang="nl-BE" sz="1600" dirty="0" smtClean="0">
                  <a:latin typeface="Helvetica Light"/>
                  <a:cs typeface="Helvetica Light"/>
                </a:rPr>
                <a:t>⟨</a:t>
              </a:r>
              <a:r>
                <a:rPr lang="nl-NL" sz="1600" dirty="0" err="1" smtClean="0">
                  <a:latin typeface="Helvetica Light"/>
                  <a:cs typeface="Helvetica Light"/>
                </a:rPr>
                <a:t>r</a:t>
              </a:r>
              <a:r>
                <a:rPr lang="nl-NL" sz="1600" baseline="30000" dirty="0" err="1" smtClean="0">
                  <a:latin typeface="Helvetica Light"/>
                  <a:cs typeface="Helvetica Light"/>
                </a:rPr>
                <a:t>2</a:t>
              </a:r>
              <a:r>
                <a:rPr lang="nl-BE" sz="1600" dirty="0" smtClean="0">
                  <a:latin typeface="Helvetica Light"/>
                  <a:cs typeface="Helvetica Light"/>
                </a:rPr>
                <a:t>⟩</a:t>
              </a:r>
              <a:endParaRPr lang="nl-NL" sz="1600" baseline="-25000" dirty="0">
                <a:latin typeface="Helvetica Light"/>
                <a:cs typeface="Helvetica Ligh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43872" y="4207483"/>
            <a:ext cx="756310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… to study nuclear structure (see examples later)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Wave function composition &amp; configuration mixing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Correlations and deformation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Size</a:t>
            </a:r>
          </a:p>
          <a:p>
            <a:endParaRPr lang="en-US" dirty="0" smtClean="0">
              <a:latin typeface="Helvetica Light"/>
              <a:cs typeface="Helvetica Light"/>
            </a:endParaRPr>
          </a:p>
          <a:p>
            <a:r>
              <a:rPr lang="en-US" dirty="0" smtClean="0">
                <a:latin typeface="Helvetica Light"/>
                <a:cs typeface="Helvetica Light"/>
              </a:rPr>
              <a:t>… and how it evolves towards exotic regions of the nuclear chart 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3318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Laser spectroscopy basics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5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91271"/>
            <a:ext cx="631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Nuclear </a:t>
            </a:r>
            <a:r>
              <a:rPr lang="en-US" dirty="0" smtClean="0">
                <a:latin typeface="Helvetica Light"/>
                <a:cs typeface="Helvetica Light"/>
              </a:rPr>
              <a:t>information from probing </a:t>
            </a:r>
            <a:r>
              <a:rPr lang="en-US" b="1" dirty="0" smtClean="0">
                <a:latin typeface="Helvetica"/>
                <a:cs typeface="Helvetica"/>
              </a:rPr>
              <a:t>atomic</a:t>
            </a:r>
            <a:r>
              <a:rPr lang="en-US" dirty="0" smtClean="0">
                <a:latin typeface="Helvetica Light"/>
                <a:cs typeface="Helvetica Light"/>
              </a:rPr>
              <a:t> structure</a:t>
            </a:r>
          </a:p>
          <a:p>
            <a:endParaRPr lang="en-US" dirty="0">
              <a:latin typeface="Helvetica Light"/>
              <a:cs typeface="Helvetica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556" y="2938675"/>
            <a:ext cx="4255609" cy="2222369"/>
            <a:chOff x="515202" y="2072467"/>
            <a:chExt cx="4255609" cy="222236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7489" y="3971932"/>
              <a:ext cx="194567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7489" y="2408565"/>
              <a:ext cx="194567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4193" y="2560965"/>
              <a:ext cx="124307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14193" y="2365896"/>
              <a:ext cx="124307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14193" y="2072467"/>
              <a:ext cx="124307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14193" y="4212971"/>
              <a:ext cx="124307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14193" y="3770932"/>
              <a:ext cx="124307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13164" y="2072467"/>
              <a:ext cx="301029" cy="3360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2513164" y="2408565"/>
              <a:ext cx="301029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513165" y="2365896"/>
              <a:ext cx="301028" cy="426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503426" y="3971932"/>
              <a:ext cx="301028" cy="24103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503426" y="3770932"/>
              <a:ext cx="310767" cy="1853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15202" y="2395901"/>
              <a:ext cx="19979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a</a:t>
              </a:r>
              <a:r>
                <a:rPr lang="en-US" sz="1600" dirty="0" smtClean="0">
                  <a:latin typeface="Arial"/>
                  <a:cs typeface="Arial"/>
                </a:rPr>
                <a:t>tomic excited state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202" y="3956282"/>
              <a:ext cx="198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/>
                  <a:cs typeface="Arial"/>
                </a:rPr>
                <a:t>a</a:t>
              </a:r>
              <a:r>
                <a:rPr lang="en-US" sz="1600" dirty="0" smtClean="0">
                  <a:latin typeface="Arial"/>
                  <a:cs typeface="Arial"/>
                </a:rPr>
                <a:t>tomic ground state</a:t>
              </a:r>
              <a:endParaRPr lang="en-US" sz="1600" dirty="0">
                <a:latin typeface="Arial"/>
                <a:cs typeface="Arial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4145043">
              <a:off x="1891485" y="2542905"/>
              <a:ext cx="733895" cy="1290406"/>
              <a:chOff x="6150254" y="587647"/>
              <a:chExt cx="733895" cy="1290406"/>
            </a:xfrm>
          </p:grpSpPr>
          <p:grpSp>
            <p:nvGrpSpPr>
              <p:cNvPr id="36" name="Group 35"/>
              <p:cNvGrpSpPr/>
              <p:nvPr/>
            </p:nvGrpSpPr>
            <p:grpSpPr>
              <a:xfrm rot="4126682">
                <a:off x="6350469" y="634969"/>
                <a:ext cx="581002" cy="486358"/>
                <a:chOff x="6350469" y="634969"/>
                <a:chExt cx="581002" cy="486358"/>
              </a:xfrm>
            </p:grpSpPr>
            <p:cxnSp>
              <p:nvCxnSpPr>
                <p:cNvPr id="40" name="Curved Connector 39"/>
                <p:cNvCxnSpPr/>
                <p:nvPr/>
              </p:nvCxnSpPr>
              <p:spPr>
                <a:xfrm>
                  <a:off x="6350469" y="634969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  <a:headEnd type="triangle" w="lg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urved Connector 40"/>
                <p:cNvCxnSpPr/>
                <p:nvPr/>
              </p:nvCxnSpPr>
              <p:spPr>
                <a:xfrm>
                  <a:off x="6620703" y="878148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 rot="4126682">
                <a:off x="6102932" y="1344373"/>
                <a:ext cx="581002" cy="486358"/>
                <a:chOff x="6350469" y="634969"/>
                <a:chExt cx="581002" cy="486358"/>
              </a:xfrm>
            </p:grpSpPr>
            <p:cxnSp>
              <p:nvCxnSpPr>
                <p:cNvPr id="38" name="Curved Connector 37"/>
                <p:cNvCxnSpPr/>
                <p:nvPr/>
              </p:nvCxnSpPr>
              <p:spPr>
                <a:xfrm>
                  <a:off x="6350469" y="634969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urved Connector 38"/>
                <p:cNvCxnSpPr/>
                <p:nvPr/>
              </p:nvCxnSpPr>
              <p:spPr>
                <a:xfrm>
                  <a:off x="6620703" y="878148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Straight Connector 24"/>
            <p:cNvCxnSpPr/>
            <p:nvPr/>
          </p:nvCxnSpPr>
          <p:spPr>
            <a:xfrm flipV="1">
              <a:off x="3061175" y="2365896"/>
              <a:ext cx="0" cy="1405036"/>
            </a:xfrm>
            <a:prstGeom prst="line">
              <a:avLst/>
            </a:prstGeom>
            <a:ln>
              <a:solidFill>
                <a:srgbClr val="0000FF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505342" y="3197728"/>
              <a:ext cx="1313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/>
                  <a:cs typeface="Arial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</a:rPr>
                <a:t>aser photon</a:t>
              </a:r>
              <a:endParaRPr lang="en-US" sz="1600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13575" y="2358218"/>
              <a:ext cx="0" cy="1412714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 rot="4145043">
              <a:off x="3690316" y="2488866"/>
              <a:ext cx="733895" cy="1290406"/>
              <a:chOff x="6150254" y="587647"/>
              <a:chExt cx="733895" cy="1290406"/>
            </a:xfrm>
          </p:grpSpPr>
          <p:grpSp>
            <p:nvGrpSpPr>
              <p:cNvPr id="30" name="Group 29"/>
              <p:cNvGrpSpPr/>
              <p:nvPr/>
            </p:nvGrpSpPr>
            <p:grpSpPr>
              <a:xfrm rot="4126682">
                <a:off x="6350469" y="634969"/>
                <a:ext cx="581002" cy="486358"/>
                <a:chOff x="6350469" y="634969"/>
                <a:chExt cx="581002" cy="486358"/>
              </a:xfrm>
            </p:grpSpPr>
            <p:cxnSp>
              <p:nvCxnSpPr>
                <p:cNvPr id="34" name="Curved Connector 33"/>
                <p:cNvCxnSpPr/>
                <p:nvPr/>
              </p:nvCxnSpPr>
              <p:spPr>
                <a:xfrm>
                  <a:off x="6350469" y="634969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  <a:prstDash val="sysDash"/>
                  <a:headEnd type="triangle" w="lg" len="sm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urved Connector 34"/>
                <p:cNvCxnSpPr/>
                <p:nvPr/>
              </p:nvCxnSpPr>
              <p:spPr>
                <a:xfrm>
                  <a:off x="6620703" y="878148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4126682">
                <a:off x="6102932" y="1344373"/>
                <a:ext cx="581002" cy="486358"/>
                <a:chOff x="6350469" y="634969"/>
                <a:chExt cx="581002" cy="486358"/>
              </a:xfrm>
            </p:grpSpPr>
            <p:cxnSp>
              <p:nvCxnSpPr>
                <p:cNvPr id="32" name="Curved Connector 31"/>
                <p:cNvCxnSpPr/>
                <p:nvPr/>
              </p:nvCxnSpPr>
              <p:spPr>
                <a:xfrm>
                  <a:off x="6350469" y="634969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urved Connector 32"/>
                <p:cNvCxnSpPr/>
                <p:nvPr/>
              </p:nvCxnSpPr>
              <p:spPr>
                <a:xfrm>
                  <a:off x="6620703" y="878148"/>
                  <a:ext cx="310768" cy="243179"/>
                </a:xfrm>
                <a:prstGeom prst="curvedConnector3">
                  <a:avLst/>
                </a:prstGeom>
                <a:ln>
                  <a:solidFill>
                    <a:srgbClr val="0000FF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>
              <a:off x="3422766" y="3169730"/>
              <a:ext cx="1348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</a:rPr>
                <a:t>fluorescence</a:t>
              </a:r>
              <a:endParaRPr lang="en-US" sz="1600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42" name="Picture 261" descr="tes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t="11374" r="28899" b="12598"/>
          <a:stretch>
            <a:fillRect/>
          </a:stretch>
        </p:blipFill>
        <p:spPr bwMode="auto">
          <a:xfrm>
            <a:off x="5993445" y="3361735"/>
            <a:ext cx="2144374" cy="134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5809152" y="4838140"/>
            <a:ext cx="2612720" cy="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809152" y="2938675"/>
            <a:ext cx="0" cy="1883815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89729" y="4838140"/>
            <a:ext cx="227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Laser frequency (MHz)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123318" y="3510224"/>
            <a:ext cx="83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Counts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9877" y="2518875"/>
            <a:ext cx="1864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Hyperfine splitting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77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Laser spectroscopy basics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6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91271"/>
            <a:ext cx="4279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Nuclear </a:t>
            </a:r>
            <a:r>
              <a:rPr lang="en-US" dirty="0" smtClean="0">
                <a:latin typeface="Helvetica Light"/>
                <a:cs typeface="Helvetica Light"/>
              </a:rPr>
              <a:t>information from probing </a:t>
            </a:r>
            <a:r>
              <a:rPr lang="en-US" b="1" dirty="0" smtClean="0">
                <a:latin typeface="Helvetica"/>
                <a:cs typeface="Helvetica"/>
              </a:rPr>
              <a:t>atomic</a:t>
            </a:r>
            <a:r>
              <a:rPr lang="en-US" dirty="0" smtClean="0">
                <a:latin typeface="Helvetica Light"/>
                <a:cs typeface="Helvetica Light"/>
              </a:rPr>
              <a:t> structure</a:t>
            </a:r>
          </a:p>
          <a:p>
            <a:endParaRPr lang="en-US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Isotope shift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latin typeface="Helvetica Light"/>
                <a:cs typeface="Helvetica Light"/>
              </a:rPr>
              <a:t>Different mass and </a:t>
            </a:r>
            <a:r>
              <a:rPr lang="en-US" i="1" dirty="0" smtClean="0">
                <a:latin typeface="Helvetica Light"/>
                <a:cs typeface="Helvetica Light"/>
              </a:rPr>
              <a:t>size</a:t>
            </a:r>
            <a:r>
              <a:rPr lang="en-US" dirty="0" smtClean="0">
                <a:latin typeface="Helvetica Light"/>
                <a:cs typeface="Helvetica Light"/>
              </a:rPr>
              <a:t> (charge radius) of isotopes of the same </a:t>
            </a:r>
            <a:r>
              <a:rPr lang="en-US" dirty="0" err="1" smtClean="0">
                <a:latin typeface="Helvetica Light"/>
                <a:cs typeface="Helvetica Light"/>
              </a:rPr>
              <a:t>elementt</a:t>
            </a:r>
            <a:endParaRPr lang="en-US" dirty="0" smtClean="0">
              <a:latin typeface="Helvetica Light"/>
              <a:cs typeface="Helvetica Light"/>
            </a:endParaRPr>
          </a:p>
          <a:p>
            <a:pPr lvl="1"/>
            <a:endParaRPr lang="en-US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 Light"/>
                <a:cs typeface="Helvetica Light"/>
              </a:rPr>
              <a:t>Hyperfine splitting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latin typeface="Helvetica Light"/>
                <a:cs typeface="Helvetica Light"/>
              </a:rPr>
              <a:t>Proportional to nuclear moments, spin</a:t>
            </a:r>
          </a:p>
          <a:p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49" name="Picture 48" descr="Hyperfinespectra-centroi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26" y="1013096"/>
            <a:ext cx="3828244" cy="5590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874" y="5246452"/>
            <a:ext cx="3530014" cy="646331"/>
          </a:xfrm>
          <a:prstGeom prst="rect">
            <a:avLst/>
          </a:prstGeom>
          <a:ln>
            <a:solidFill>
              <a:srgbClr val="6AB62B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latin typeface="Helvetica Light"/>
                <a:cs typeface="Helvetica Light"/>
                <a:sym typeface="Wingdings"/>
              </a:rPr>
              <a:t>Measure very </a:t>
            </a:r>
            <a:r>
              <a:rPr lang="en-US" dirty="0" err="1" smtClean="0">
                <a:latin typeface="Helvetica Light"/>
                <a:cs typeface="Helvetica Light"/>
                <a:sym typeface="Wingdings"/>
              </a:rPr>
              <a:t>precisly</a:t>
            </a:r>
            <a:r>
              <a:rPr lang="en-US" dirty="0" smtClean="0">
                <a:latin typeface="Helvetica Light"/>
                <a:cs typeface="Helvetica Light"/>
                <a:sym typeface="Wingdings"/>
              </a:rPr>
              <a:t> using collinear laser spectroscopy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9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err="1" smtClean="0">
                <a:solidFill>
                  <a:srgbClr val="381F97"/>
                </a:solidFill>
                <a:latin typeface="Helvetica Light"/>
                <a:cs typeface="Helvetica Light"/>
              </a:rPr>
              <a:t>Collaps</a:t>
            </a:r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  experimental set-up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7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COLLAPS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/>
          <a:stretch/>
        </p:blipFill>
        <p:spPr>
          <a:xfrm>
            <a:off x="160774" y="401078"/>
            <a:ext cx="2429121" cy="6694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8561" y="5059328"/>
            <a:ext cx="756398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High-resolution on 30 – 50 </a:t>
            </a:r>
            <a:r>
              <a:rPr lang="en-US" sz="1600" dirty="0" err="1" smtClean="0">
                <a:latin typeface="Helvetica Light"/>
                <a:cs typeface="Helvetica Light"/>
              </a:rPr>
              <a:t>keV</a:t>
            </a:r>
            <a:r>
              <a:rPr lang="en-US" sz="1600" dirty="0" smtClean="0">
                <a:latin typeface="Helvetica Light"/>
                <a:cs typeface="Helvetica Light"/>
              </a:rPr>
              <a:t> beams</a:t>
            </a:r>
          </a:p>
          <a:p>
            <a:pPr lvl="4"/>
            <a:endParaRPr lang="en-US" sz="900" dirty="0" smtClean="0">
              <a:latin typeface="Helvetica Light"/>
              <a:cs typeface="Helvetica Light"/>
            </a:endParaRPr>
          </a:p>
          <a:p>
            <a:pPr lvl="4"/>
            <a:r>
              <a:rPr lang="en-US" sz="1600" dirty="0" err="1" smtClean="0">
                <a:latin typeface="Helvetica Light"/>
                <a:cs typeface="Helvetica Light"/>
              </a:rPr>
              <a:t>Δν</a:t>
            </a:r>
            <a:r>
              <a:rPr lang="en-US" sz="1600" baseline="-25000" dirty="0" err="1" smtClean="0">
                <a:latin typeface="Helvetica Light"/>
                <a:cs typeface="Helvetica Light"/>
              </a:rPr>
              <a:t>D</a:t>
            </a:r>
            <a:r>
              <a:rPr lang="en-US" sz="1600" dirty="0" smtClean="0">
                <a:latin typeface="Helvetica Light"/>
                <a:cs typeface="Helvetica Light"/>
              </a:rPr>
              <a:t> ∝ 1/√ </a:t>
            </a:r>
            <a:r>
              <a:rPr lang="en-US" sz="1600" dirty="0" err="1" smtClean="0">
                <a:latin typeface="Helvetica Light"/>
                <a:cs typeface="Helvetica Light"/>
              </a:rPr>
              <a:t>V</a:t>
            </a:r>
            <a:r>
              <a:rPr lang="en-US" sz="1600" baseline="-25000" dirty="0" err="1" smtClean="0">
                <a:latin typeface="Helvetica Light"/>
                <a:cs typeface="Helvetica Light"/>
              </a:rPr>
              <a:t>acc</a:t>
            </a:r>
            <a:r>
              <a:rPr lang="en-US" sz="1600" baseline="-25000" dirty="0" smtClean="0">
                <a:latin typeface="Helvetica Light"/>
                <a:cs typeface="Helvetica Light"/>
              </a:rPr>
              <a:t> </a:t>
            </a:r>
          </a:p>
          <a:p>
            <a:pPr lvl="4"/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Apply scanning voltage to </a:t>
            </a:r>
            <a:r>
              <a:rPr lang="en-US" sz="1600" dirty="0" err="1" smtClean="0">
                <a:latin typeface="Helvetica Light"/>
                <a:cs typeface="Helvetica Light"/>
              </a:rPr>
              <a:t>doppler</a:t>
            </a:r>
            <a:r>
              <a:rPr lang="en-US" sz="1600" dirty="0" smtClean="0">
                <a:latin typeface="Helvetica Light"/>
                <a:cs typeface="Helvetica Light"/>
              </a:rPr>
              <a:t> tune laser frequency onto resonance</a:t>
            </a:r>
            <a:endParaRPr lang="en-US" sz="1600" baseline="-25000" dirty="0" smtClean="0">
              <a:latin typeface="Helvetica Light"/>
              <a:cs typeface="Helvetica Light"/>
            </a:endParaRPr>
          </a:p>
        </p:txBody>
      </p:sp>
      <p:pic>
        <p:nvPicPr>
          <p:cNvPr id="5" name="Picture 4" descr="COLLAPS-schemati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1" y="1160438"/>
            <a:ext cx="7530566" cy="35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1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err="1" smtClean="0">
                <a:solidFill>
                  <a:srgbClr val="381F97"/>
                </a:solidFill>
                <a:latin typeface="Helvetica Light"/>
                <a:cs typeface="Helvetica Light"/>
              </a:rPr>
              <a:t>Collaps</a:t>
            </a:r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  experimental set-up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6370" y="6546915"/>
            <a:ext cx="455190" cy="365125"/>
          </a:xfrm>
        </p:spPr>
        <p:txBody>
          <a:bodyPr/>
          <a:lstStyle/>
          <a:p>
            <a:pPr algn="ctr"/>
            <a:fld id="{03C03DFD-9847-0E42-A772-B83F24F36823}" type="slidenum">
              <a:rPr lang="en-US" smtClean="0">
                <a:solidFill>
                  <a:schemeClr val="bg1"/>
                </a:solidFill>
                <a:latin typeface="Helvetica"/>
                <a:cs typeface="Helvetica"/>
              </a:rPr>
              <a:pPr algn="ctr"/>
              <a:t>8</a:t>
            </a:fld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COLLAPS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/>
          <a:stretch/>
        </p:blipFill>
        <p:spPr>
          <a:xfrm>
            <a:off x="160774" y="401078"/>
            <a:ext cx="2429121" cy="6694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8561" y="4912683"/>
            <a:ext cx="7563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Ionic </a:t>
            </a:r>
            <a:r>
              <a:rPr lang="en-US" sz="1600" dirty="0">
                <a:latin typeface="Helvetica Light"/>
                <a:cs typeface="Helvetica Light"/>
              </a:rPr>
              <a:t>or atomic beams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latin typeface="Helvetica Light"/>
                <a:cs typeface="Helvetica Light"/>
              </a:rPr>
              <a:t>Optional use of charge exchange cell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Bunched beams to go more </a:t>
            </a:r>
            <a:r>
              <a:rPr lang="en-US" sz="1600" dirty="0" smtClean="0">
                <a:latin typeface="Helvetica Light"/>
                <a:cs typeface="Helvetica Light"/>
              </a:rPr>
              <a:t>exotic</a:t>
            </a:r>
          </a:p>
          <a:p>
            <a:pPr marL="742950" lvl="2" indent="-285750">
              <a:buFont typeface="Courier New"/>
              <a:buChar char="o"/>
            </a:pPr>
            <a:r>
              <a:rPr lang="en-US" sz="1600" dirty="0" smtClean="0">
                <a:latin typeface="Helvetica Light"/>
                <a:cs typeface="Helvetica Light"/>
              </a:rPr>
              <a:t>Minimum yield: ~10 000 ions/s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5" name="Picture 4" descr="COLLAPS-schemati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1" y="1160438"/>
            <a:ext cx="7530566" cy="35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43" r="29151" b="18923"/>
          <a:stretch/>
        </p:blipFill>
        <p:spPr>
          <a:xfrm>
            <a:off x="-33241" y="4028621"/>
            <a:ext cx="4514658" cy="242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49"/>
          <p:cNvSpPr/>
          <p:nvPr/>
        </p:nvSpPr>
        <p:spPr bwMode="auto">
          <a:xfrm flipH="1">
            <a:off x="628722" y="4943021"/>
            <a:ext cx="46037" cy="460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Oval 49"/>
          <p:cNvSpPr/>
          <p:nvPr/>
        </p:nvSpPr>
        <p:spPr bwMode="auto">
          <a:xfrm flipV="1">
            <a:off x="638247" y="4968421"/>
            <a:ext cx="44450" cy="460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Oval 49"/>
          <p:cNvSpPr/>
          <p:nvPr/>
        </p:nvSpPr>
        <p:spPr bwMode="auto">
          <a:xfrm flipH="1">
            <a:off x="628722" y="4917621"/>
            <a:ext cx="46037" cy="4603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9" name="Straight Arrow Connector 8"/>
          <p:cNvCxnSpPr>
            <a:cxnSpLocks noChangeShapeType="1"/>
          </p:cNvCxnSpPr>
          <p:nvPr/>
        </p:nvCxnSpPr>
        <p:spPr bwMode="auto">
          <a:xfrm>
            <a:off x="-102109" y="4327659"/>
            <a:ext cx="706438" cy="5191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60" name="Gruppo 2"/>
          <p:cNvGrpSpPr>
            <a:grpSpLocks/>
          </p:cNvGrpSpPr>
          <p:nvPr/>
        </p:nvGrpSpPr>
        <p:grpSpPr bwMode="auto">
          <a:xfrm>
            <a:off x="2625629" y="4028621"/>
            <a:ext cx="1855788" cy="554038"/>
            <a:chOff x="3664700" y="1577460"/>
            <a:chExt cx="2520153" cy="1135975"/>
          </a:xfrm>
        </p:grpSpPr>
        <p:sp>
          <p:nvSpPr>
            <p:cNvPr id="41" name="Rettangolo 1"/>
            <p:cNvSpPr>
              <a:spLocks noChangeArrowheads="1"/>
            </p:cNvSpPr>
            <p:nvPr/>
          </p:nvSpPr>
          <p:spPr bwMode="auto">
            <a:xfrm>
              <a:off x="3664700" y="1665344"/>
              <a:ext cx="2214027" cy="950442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it-IT" sz="16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2" name="Oval 49"/>
            <p:cNvSpPr/>
            <p:nvPr/>
          </p:nvSpPr>
          <p:spPr bwMode="auto">
            <a:xfrm flipH="1">
              <a:off x="3811296" y="1821582"/>
              <a:ext cx="125037" cy="15623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eaLnBrk="1" hangingPunct="1">
                <a:defRPr/>
              </a:pPr>
              <a:endParaRPr lang="en-US" sz="16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9"/>
            <p:cNvSpPr/>
            <p:nvPr/>
          </p:nvSpPr>
          <p:spPr bwMode="auto">
            <a:xfrm flipH="1">
              <a:off x="3809141" y="2075467"/>
              <a:ext cx="125037" cy="15623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eaLnBrk="1" hangingPunct="1">
                <a:defRPr/>
              </a:pPr>
              <a:endParaRPr lang="en-US" sz="16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Oval 49"/>
            <p:cNvSpPr/>
            <p:nvPr/>
          </p:nvSpPr>
          <p:spPr bwMode="auto">
            <a:xfrm flipH="1">
              <a:off x="3811296" y="2342372"/>
              <a:ext cx="125037" cy="159491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eaLnBrk="1" hangingPunct="1">
                <a:defRPr/>
              </a:pPr>
              <a:endParaRPr lang="en-US" sz="16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CasellaDiTesto 28"/>
            <p:cNvSpPr txBox="1">
              <a:spLocks noChangeArrowheads="1"/>
            </p:cNvSpPr>
            <p:nvPr/>
          </p:nvSpPr>
          <p:spPr bwMode="auto">
            <a:xfrm>
              <a:off x="3932022" y="2127546"/>
              <a:ext cx="1935925" cy="58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1200" b="1" kern="0" dirty="0" smtClean="0">
                  <a:solidFill>
                    <a:srgbClr val="000000"/>
                  </a:solidFill>
                </a:rPr>
                <a:t>Ions</a:t>
              </a:r>
              <a:endParaRPr lang="en-US" altLang="it-IT" sz="12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6" name="CasellaDiTesto 29"/>
            <p:cNvSpPr txBox="1">
              <a:spLocks noChangeArrowheads="1"/>
            </p:cNvSpPr>
            <p:nvPr/>
          </p:nvSpPr>
          <p:spPr bwMode="auto">
            <a:xfrm>
              <a:off x="3934178" y="1844365"/>
              <a:ext cx="2250675" cy="58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1200" b="1" kern="0" dirty="0" smtClean="0">
                  <a:solidFill>
                    <a:srgbClr val="000000"/>
                  </a:solidFill>
                </a:rPr>
                <a:t>Radioisotopes</a:t>
              </a:r>
              <a:endParaRPr lang="en-US" altLang="it-IT" sz="12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7" name="CasellaDiTesto 30"/>
            <p:cNvSpPr txBox="1">
              <a:spLocks noChangeArrowheads="1"/>
            </p:cNvSpPr>
            <p:nvPr/>
          </p:nvSpPr>
          <p:spPr bwMode="auto">
            <a:xfrm>
              <a:off x="3936333" y="1577460"/>
              <a:ext cx="2188157" cy="58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1200" b="1" kern="0" dirty="0" smtClean="0">
                  <a:solidFill>
                    <a:srgbClr val="000000"/>
                  </a:solidFill>
                </a:rPr>
                <a:t>Primary beam</a:t>
              </a:r>
              <a:endParaRPr lang="en-US" altLang="it-IT" sz="1200" b="1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48" name="Oval 49"/>
          <p:cNvSpPr/>
          <p:nvPr/>
        </p:nvSpPr>
        <p:spPr bwMode="auto">
          <a:xfrm flipH="1">
            <a:off x="936697" y="5168446"/>
            <a:ext cx="47625" cy="4603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Oval 49"/>
          <p:cNvSpPr/>
          <p:nvPr/>
        </p:nvSpPr>
        <p:spPr bwMode="auto">
          <a:xfrm flipH="1">
            <a:off x="1497084" y="5527221"/>
            <a:ext cx="46038" cy="4603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 bwMode="auto">
          <a:xfrm flipH="1">
            <a:off x="912884" y="5100183"/>
            <a:ext cx="46038" cy="4603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Oval 49"/>
          <p:cNvSpPr/>
          <p:nvPr/>
        </p:nvSpPr>
        <p:spPr bwMode="auto">
          <a:xfrm flipH="1">
            <a:off x="1449459" y="5478008"/>
            <a:ext cx="44450" cy="4603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Oval 49"/>
          <p:cNvSpPr/>
          <p:nvPr/>
        </p:nvSpPr>
        <p:spPr bwMode="auto">
          <a:xfrm flipH="1">
            <a:off x="866847" y="5076371"/>
            <a:ext cx="46037" cy="4603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 bwMode="auto">
          <a:xfrm flipH="1">
            <a:off x="1431997" y="5451021"/>
            <a:ext cx="47625" cy="5397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Oval 49"/>
          <p:cNvSpPr/>
          <p:nvPr/>
        </p:nvSpPr>
        <p:spPr bwMode="auto">
          <a:xfrm flipH="1">
            <a:off x="2003497" y="5277983"/>
            <a:ext cx="46037" cy="460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Oval 49"/>
          <p:cNvSpPr/>
          <p:nvPr/>
        </p:nvSpPr>
        <p:spPr bwMode="auto">
          <a:xfrm flipH="1">
            <a:off x="1990797" y="5254171"/>
            <a:ext cx="46037" cy="4445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Oval 49"/>
          <p:cNvSpPr/>
          <p:nvPr/>
        </p:nvSpPr>
        <p:spPr bwMode="auto">
          <a:xfrm flipH="1">
            <a:off x="1981272" y="5224008"/>
            <a:ext cx="44450" cy="460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eaLnBrk="1" hangingPunct="1"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Date Placeholder 3"/>
          <p:cNvSpPr txBox="1">
            <a:spLocks/>
          </p:cNvSpPr>
          <p:nvPr/>
        </p:nvSpPr>
        <p:spPr>
          <a:xfrm>
            <a:off x="628722" y="6450805"/>
            <a:ext cx="3461986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/>
              <a:t>*</a:t>
            </a:r>
            <a:r>
              <a:rPr lang="en-US" sz="1050" dirty="0" smtClean="0"/>
              <a:t>pictures </a:t>
            </a:r>
            <a:r>
              <a:rPr lang="en-US" sz="1050" dirty="0"/>
              <a:t>and animation courtesy of M. </a:t>
            </a:r>
            <a:r>
              <a:rPr lang="en-US" sz="1050" dirty="0" err="1" smtClean="0"/>
              <a:t>Delonca</a:t>
            </a:r>
            <a:r>
              <a:rPr lang="en-US" sz="1050" dirty="0" smtClean="0"/>
              <a:t>, J.P. Ramos</a:t>
            </a:r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 rot="4467263">
            <a:off x="411235" y="5560558"/>
            <a:ext cx="10144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Vacuum</a:t>
            </a:r>
          </a:p>
        </p:txBody>
      </p:sp>
      <p:sp>
        <p:nvSpPr>
          <p:cNvPr id="59" name="TextBox 58"/>
          <p:cNvSpPr txBox="1"/>
          <p:nvPr/>
        </p:nvSpPr>
        <p:spPr>
          <a:xfrm rot="4467263">
            <a:off x="369959" y="5655809"/>
            <a:ext cx="466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381F97"/>
                </a:solidFill>
                <a:latin typeface="Helvetica Light"/>
                <a:cs typeface="Helvetica Light"/>
              </a:rPr>
              <a:t>Isotope production at </a:t>
            </a:r>
            <a:r>
              <a:rPr lang="en-US" sz="4000" cap="small" dirty="0" err="1" smtClean="0">
                <a:solidFill>
                  <a:srgbClr val="381F97"/>
                </a:solidFill>
                <a:latin typeface="Helvetica Light"/>
                <a:cs typeface="Helvetica Light"/>
              </a:rPr>
              <a:t>Isolde-Cern</a:t>
            </a:r>
            <a:endParaRPr lang="en-US" sz="4000" dirty="0">
              <a:solidFill>
                <a:srgbClr val="381F97"/>
              </a:solidFill>
              <a:latin typeface="Helvetica Light"/>
              <a:cs typeface="Helvetica Light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308285" y="736053"/>
            <a:ext cx="6933107" cy="3121136"/>
            <a:chOff x="1143000" y="1668463"/>
            <a:chExt cx="7289800" cy="3234609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 b="14053"/>
            <a:stretch/>
          </p:blipFill>
          <p:spPr bwMode="auto">
            <a:xfrm>
              <a:off x="1143000" y="1966342"/>
              <a:ext cx="7289800" cy="293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254125" y="1668463"/>
              <a:ext cx="4810124" cy="2541587"/>
              <a:chOff x="825500" y="1956145"/>
              <a:chExt cx="5564036" cy="2939705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4615656" y="3500362"/>
                <a:ext cx="1279913" cy="1395488"/>
              </a:xfrm>
              <a:custGeom>
                <a:avLst/>
                <a:gdLst>
                  <a:gd name="connsiteX0" fmla="*/ 1281112 w 1281112"/>
                  <a:gd name="connsiteY0" fmla="*/ 0 h 1395412"/>
                  <a:gd name="connsiteX1" fmla="*/ 990600 w 1281112"/>
                  <a:gd name="connsiteY1" fmla="*/ 409575 h 1395412"/>
                  <a:gd name="connsiteX2" fmla="*/ 781050 w 1281112"/>
                  <a:gd name="connsiteY2" fmla="*/ 533400 h 1395412"/>
                  <a:gd name="connsiteX3" fmla="*/ 404812 w 1281112"/>
                  <a:gd name="connsiteY3" fmla="*/ 885825 h 1395412"/>
                  <a:gd name="connsiteX4" fmla="*/ 142875 w 1281112"/>
                  <a:gd name="connsiteY4" fmla="*/ 1276350 h 1395412"/>
                  <a:gd name="connsiteX5" fmla="*/ 0 w 1281112"/>
                  <a:gd name="connsiteY5" fmla="*/ 1395412 h 139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1112" h="1395412">
                    <a:moveTo>
                      <a:pt x="1281112" y="0"/>
                    </a:moveTo>
                    <a:lnTo>
                      <a:pt x="990600" y="409575"/>
                    </a:lnTo>
                    <a:lnTo>
                      <a:pt x="781050" y="533400"/>
                    </a:lnTo>
                    <a:lnTo>
                      <a:pt x="404812" y="885825"/>
                    </a:lnTo>
                    <a:lnTo>
                      <a:pt x="142875" y="1276350"/>
                    </a:lnTo>
                    <a:lnTo>
                      <a:pt x="0" y="1395412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5897405" y="2300684"/>
                <a:ext cx="492131" cy="1196006"/>
              </a:xfrm>
              <a:custGeom>
                <a:avLst/>
                <a:gdLst>
                  <a:gd name="connsiteX0" fmla="*/ 0 w 1158240"/>
                  <a:gd name="connsiteY0" fmla="*/ 2209800 h 2209800"/>
                  <a:gd name="connsiteX1" fmla="*/ 304800 w 1158240"/>
                  <a:gd name="connsiteY1" fmla="*/ 1424940 h 2209800"/>
                  <a:gd name="connsiteX2" fmla="*/ 533400 w 1158240"/>
                  <a:gd name="connsiteY2" fmla="*/ 883920 h 2209800"/>
                  <a:gd name="connsiteX3" fmla="*/ 586740 w 1158240"/>
                  <a:gd name="connsiteY3" fmla="*/ 746760 h 2209800"/>
                  <a:gd name="connsiteX4" fmla="*/ 944880 w 1158240"/>
                  <a:gd name="connsiteY4" fmla="*/ 274320 h 2209800"/>
                  <a:gd name="connsiteX5" fmla="*/ 1158240 w 1158240"/>
                  <a:gd name="connsiteY5" fmla="*/ 0 h 2209800"/>
                  <a:gd name="connsiteX6" fmla="*/ 1158240 w 1158240"/>
                  <a:gd name="connsiteY6" fmla="*/ 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240" h="2209800">
                    <a:moveTo>
                      <a:pt x="0" y="2209800"/>
                    </a:moveTo>
                    <a:lnTo>
                      <a:pt x="304800" y="1424940"/>
                    </a:lnTo>
                    <a:lnTo>
                      <a:pt x="533400" y="883920"/>
                    </a:lnTo>
                    <a:lnTo>
                      <a:pt x="586740" y="746760"/>
                    </a:lnTo>
                    <a:lnTo>
                      <a:pt x="944880" y="274320"/>
                    </a:lnTo>
                    <a:lnTo>
                      <a:pt x="1158240" y="0"/>
                    </a:lnTo>
                    <a:lnTo>
                      <a:pt x="1158240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034588" y="3694996"/>
                <a:ext cx="1593922" cy="1200854"/>
              </a:xfrm>
              <a:custGeom>
                <a:avLst/>
                <a:gdLst>
                  <a:gd name="connsiteX0" fmla="*/ 1557337 w 1557337"/>
                  <a:gd name="connsiteY0" fmla="*/ 1219200 h 1219200"/>
                  <a:gd name="connsiteX1" fmla="*/ 600075 w 1557337"/>
                  <a:gd name="connsiteY1" fmla="*/ 490538 h 1219200"/>
                  <a:gd name="connsiteX2" fmla="*/ 180975 w 1557337"/>
                  <a:gd name="connsiteY2" fmla="*/ 147638 h 1219200"/>
                  <a:gd name="connsiteX3" fmla="*/ 0 w 1557337"/>
                  <a:gd name="connsiteY3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7337" h="1219200">
                    <a:moveTo>
                      <a:pt x="1557337" y="1219200"/>
                    </a:moveTo>
                    <a:lnTo>
                      <a:pt x="600075" y="490538"/>
                    </a:lnTo>
                    <a:lnTo>
                      <a:pt x="180975" y="147638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825500" y="1956145"/>
                <a:ext cx="2209088" cy="1738851"/>
              </a:xfrm>
              <a:custGeom>
                <a:avLst/>
                <a:gdLst>
                  <a:gd name="connsiteX0" fmla="*/ 2209800 w 2209800"/>
                  <a:gd name="connsiteY0" fmla="*/ 1739900 h 1739900"/>
                  <a:gd name="connsiteX1" fmla="*/ 1651000 w 2209800"/>
                  <a:gd name="connsiteY1" fmla="*/ 1371600 h 1739900"/>
                  <a:gd name="connsiteX2" fmla="*/ 812800 w 2209800"/>
                  <a:gd name="connsiteY2" fmla="*/ 558800 h 1739900"/>
                  <a:gd name="connsiteX3" fmla="*/ 292100 w 2209800"/>
                  <a:gd name="connsiteY3" fmla="*/ 0 h 1739900"/>
                  <a:gd name="connsiteX4" fmla="*/ 0 w 2209800"/>
                  <a:gd name="connsiteY4" fmla="*/ 177800 h 173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9800" h="1739900">
                    <a:moveTo>
                      <a:pt x="2209800" y="1739900"/>
                    </a:moveTo>
                    <a:lnTo>
                      <a:pt x="1651000" y="1371600"/>
                    </a:lnTo>
                    <a:lnTo>
                      <a:pt x="812800" y="558800"/>
                    </a:lnTo>
                    <a:lnTo>
                      <a:pt x="292100" y="0"/>
                    </a:lnTo>
                    <a:lnTo>
                      <a:pt x="0" y="177800"/>
                    </a:lnTo>
                  </a:path>
                </a:pathLst>
              </a:custGeom>
              <a:noFill/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/>
              </a:p>
            </p:txBody>
          </p:sp>
        </p:grpSp>
        <p:pic>
          <p:nvPicPr>
            <p:cNvPr id="40" name="Picture 6" descr="http://upload.wikimedia.org/wikipedia/commons/thumb/5/54/Civil_and_Naval_Ensign_of_France.svg/2000px-Civil_and_Naval_Ensign_of_France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075" y="2225675"/>
              <a:ext cx="71120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8" descr="http://upload.wikimedia.org/wikipedia/commons/thumb/0/08/Flag_of_Switzerland_%28Pantone%29.svg/125px-Flag_of_Switzerland_%28Pantone%29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250" y="2416175"/>
              <a:ext cx="471488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3570967" y="3190874"/>
              <a:ext cx="2699658" cy="1277000"/>
              <a:chOff x="3529146" y="3717031"/>
              <a:chExt cx="3050445" cy="1442210"/>
            </a:xfrm>
          </p:grpSpPr>
          <p:sp>
            <p:nvSpPr>
              <p:cNvPr id="62" name="Oval 8"/>
              <p:cNvSpPr>
                <a:spLocks noChangeArrowheads="1"/>
              </p:cNvSpPr>
              <p:nvPr/>
            </p:nvSpPr>
            <p:spPr bwMode="auto">
              <a:xfrm>
                <a:off x="5063393" y="4259361"/>
                <a:ext cx="717333" cy="711462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Oval 9"/>
              <p:cNvSpPr>
                <a:spLocks noChangeArrowheads="1"/>
              </p:cNvSpPr>
              <p:nvPr/>
            </p:nvSpPr>
            <p:spPr bwMode="auto">
              <a:xfrm>
                <a:off x="4869468" y="4227887"/>
                <a:ext cx="239674" cy="22272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10"/>
              <p:cNvSpPr>
                <a:spLocks noChangeShapeType="1"/>
              </p:cNvSpPr>
              <p:nvPr/>
            </p:nvSpPr>
            <p:spPr bwMode="auto">
              <a:xfrm flipH="1">
                <a:off x="4956422" y="4372058"/>
                <a:ext cx="133833" cy="35948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/>
            </p:nvSpPr>
            <p:spPr bwMode="auto">
              <a:xfrm rot="900000">
                <a:off x="4880381" y="4728226"/>
                <a:ext cx="106204" cy="21233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12"/>
              <p:cNvSpPr>
                <a:spLocks noChangeShapeType="1"/>
              </p:cNvSpPr>
              <p:nvPr/>
            </p:nvSpPr>
            <p:spPr bwMode="auto">
              <a:xfrm flipH="1">
                <a:off x="5086588" y="4306040"/>
                <a:ext cx="172992" cy="7274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13"/>
              <p:cNvSpPr>
                <a:spLocks noChangeShapeType="1"/>
              </p:cNvSpPr>
              <p:nvPr/>
            </p:nvSpPr>
            <p:spPr bwMode="auto">
              <a:xfrm flipH="1">
                <a:off x="5134880" y="4224128"/>
                <a:ext cx="91081" cy="13081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H="1">
                <a:off x="5222903" y="4055269"/>
                <a:ext cx="83563" cy="17008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15"/>
              <p:cNvSpPr>
                <a:spLocks noChangeShapeType="1"/>
              </p:cNvSpPr>
              <p:nvPr/>
            </p:nvSpPr>
            <p:spPr bwMode="auto">
              <a:xfrm flipH="1">
                <a:off x="5229116" y="3719668"/>
                <a:ext cx="91692" cy="23167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16"/>
              <p:cNvSpPr>
                <a:spLocks noChangeShapeType="1"/>
              </p:cNvSpPr>
              <p:nvPr/>
            </p:nvSpPr>
            <p:spPr bwMode="auto">
              <a:xfrm flipH="1" flipV="1">
                <a:off x="5308774" y="3717031"/>
                <a:ext cx="149152" cy="6724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 flipH="1" flipV="1">
                <a:off x="5217211" y="3947676"/>
                <a:ext cx="100861" cy="4340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 flipV="1">
                <a:off x="5385924" y="4008193"/>
                <a:ext cx="66630" cy="29953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19"/>
              <p:cNvSpPr>
                <a:spLocks noChangeShapeType="1"/>
              </p:cNvSpPr>
              <p:nvPr/>
            </p:nvSpPr>
            <p:spPr bwMode="auto">
              <a:xfrm>
                <a:off x="5500845" y="3994744"/>
                <a:ext cx="58072" cy="3362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 flipH="1" flipV="1">
                <a:off x="5409764" y="3917112"/>
                <a:ext cx="57460" cy="7274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 flipH="1">
                <a:off x="5409764" y="3773461"/>
                <a:ext cx="47680" cy="14426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 flipV="1">
                <a:off x="5295455" y="3981908"/>
                <a:ext cx="14060" cy="7702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23"/>
              <p:cNvSpPr>
                <a:spLocks noChangeShapeType="1"/>
              </p:cNvSpPr>
              <p:nvPr/>
            </p:nvSpPr>
            <p:spPr bwMode="auto">
              <a:xfrm flipH="1" flipV="1">
                <a:off x="5290564" y="4054039"/>
                <a:ext cx="67241" cy="3362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24"/>
              <p:cNvSpPr>
                <a:spLocks noChangeShapeType="1"/>
              </p:cNvSpPr>
              <p:nvPr/>
            </p:nvSpPr>
            <p:spPr bwMode="auto">
              <a:xfrm flipH="1">
                <a:off x="5353526" y="4000857"/>
                <a:ext cx="37899" cy="92303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H="1">
                <a:off x="5515900" y="4025308"/>
                <a:ext cx="28730" cy="90469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 flipH="1" flipV="1">
                <a:off x="5477616" y="4087048"/>
                <a:ext cx="48291" cy="2934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Line 27"/>
              <p:cNvSpPr>
                <a:spLocks noChangeShapeType="1"/>
              </p:cNvSpPr>
              <p:nvPr/>
            </p:nvSpPr>
            <p:spPr bwMode="auto">
              <a:xfrm>
                <a:off x="5448275" y="4043036"/>
                <a:ext cx="33009" cy="48291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Line 28"/>
              <p:cNvSpPr>
                <a:spLocks noChangeShapeType="1"/>
              </p:cNvSpPr>
              <p:nvPr/>
            </p:nvSpPr>
            <p:spPr bwMode="auto">
              <a:xfrm flipH="1" flipV="1">
                <a:off x="5452554" y="3980074"/>
                <a:ext cx="62962" cy="1895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Text Box 29"/>
              <p:cNvSpPr txBox="1">
                <a:spLocks noChangeArrowheads="1"/>
              </p:cNvSpPr>
              <p:nvPr/>
            </p:nvSpPr>
            <p:spPr bwMode="auto">
              <a:xfrm>
                <a:off x="3529146" y="4741721"/>
                <a:ext cx="1084467" cy="417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Gill Sans MT" charset="0"/>
                  </a:rPr>
                  <a:t>LINAC2</a:t>
                </a:r>
              </a:p>
            </p:txBody>
          </p:sp>
          <p:sp>
            <p:nvSpPr>
              <p:cNvPr id="84" name="Text Box 30"/>
              <p:cNvSpPr txBox="1">
                <a:spLocks noChangeArrowheads="1"/>
              </p:cNvSpPr>
              <p:nvPr/>
            </p:nvSpPr>
            <p:spPr bwMode="auto">
              <a:xfrm>
                <a:off x="4052258" y="3933057"/>
                <a:ext cx="607435" cy="417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Gill Sans MT" charset="0"/>
                  </a:rPr>
                  <a:t>PSB</a:t>
                </a:r>
              </a:p>
            </p:txBody>
          </p:sp>
          <p:sp>
            <p:nvSpPr>
              <p:cNvPr id="85" name="Text Box 31"/>
              <p:cNvSpPr txBox="1">
                <a:spLocks noChangeArrowheads="1"/>
              </p:cNvSpPr>
              <p:nvPr/>
            </p:nvSpPr>
            <p:spPr bwMode="auto">
              <a:xfrm>
                <a:off x="5746962" y="4471252"/>
                <a:ext cx="460650" cy="417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rgbClr val="C00000"/>
                    </a:solidFill>
                    <a:latin typeface="Gill Sans MT" charset="0"/>
                  </a:rPr>
                  <a:t>PS</a:t>
                </a:r>
              </a:p>
            </p:txBody>
          </p: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5515494" y="3717032"/>
                <a:ext cx="1064097" cy="417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rgbClr val="C00000"/>
                    </a:solidFill>
                    <a:latin typeface="Gill Sans MT" charset="0"/>
                  </a:rPr>
                  <a:t>ISOLDE</a:t>
                </a:r>
              </a:p>
            </p:txBody>
          </p:sp>
        </p:grp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973" y="2844476"/>
            <a:ext cx="863600" cy="863600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4886783" y="4158796"/>
            <a:ext cx="4137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1.4 </a:t>
            </a:r>
            <a:r>
              <a:rPr lang="en-US" sz="1600" dirty="0" err="1" smtClean="0">
                <a:latin typeface="Helvetica Light"/>
                <a:cs typeface="Helvetica Light"/>
              </a:rPr>
              <a:t>GeV</a:t>
            </a:r>
            <a:r>
              <a:rPr lang="en-US" sz="1600" dirty="0" smtClean="0">
                <a:latin typeface="Helvetica Light"/>
                <a:cs typeface="Helvetica Light"/>
              </a:rPr>
              <a:t> protons from PSB on thick target</a:t>
            </a:r>
          </a:p>
          <a:p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Production of over 70 chemical elements and 1000 different isotopes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Helvetica Light"/>
                <a:cs typeface="Helvetica Light"/>
              </a:rPr>
              <a:t>Experimental challenges: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Helvetica Light"/>
                <a:cs typeface="Helvetica Light"/>
              </a:rPr>
              <a:t>Low yields, high contamination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Helvetica Light"/>
                <a:cs typeface="Helvetica Light"/>
              </a:rPr>
              <a:t>Short half-lives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0" y="0"/>
            <a:ext cx="160774" cy="6858000"/>
          </a:xfrm>
          <a:prstGeom prst="rect">
            <a:avLst/>
          </a:prstGeom>
          <a:solidFill>
            <a:srgbClr val="381F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8823099" y="6603666"/>
            <a:ext cx="320901" cy="251623"/>
          </a:xfrm>
          <a:prstGeom prst="rect">
            <a:avLst/>
          </a:prstGeom>
          <a:solidFill>
            <a:srgbClr val="6AB62B"/>
          </a:solidFill>
          <a:ln>
            <a:solidFill>
              <a:srgbClr val="6AB6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31342E-7 3.89725E-6 L 0.1054 0.10252 " pathEditMode="relative" rAng="0" ptsTypes="AA">
                                      <p:cBhvr>
                                        <p:cTn id="11" dur="1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1" y="51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37889E-6 1.05068E-6 L 0.10436 0.09882 " pathEditMode="relative" rAng="0" ptsTypes="AA">
                                      <p:cBhvr>
                                        <p:cTn id="16" dur="1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9" y="49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31342E-7 -3.25619E-6 L 0.1054 0.10623 " pathEditMode="relative" rAng="0" ptsTypes="AA">
                                      <p:cBhvr>
                                        <p:cTn id="21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1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23 L 0.00017 0.00185 C 0.0026 0.00154 0.00416 0.00247 0.00694 0.00216 C 0.00712 0.00092 0.00885 0.00277 0.00781 0.00185 C 0.00816 0.00154 0.00903 0.0003 0.00972 0.00061 C 0.00868 0.00154 0.00937 0.00648 0.00764 0.00895 C 0.00746 0.00987 0.00694 0.00864 0.00607 0.00987 L 0.00538 0.00833 C 0.00486 0.01111 0.00469 0.01111 0.00469 0.01142 C 0.00416 0.01234 0.00416 0.01203 0.00382 0.01234 C 0.00486 0.01419 0.00451 0.01574 0.0033 0.01605 C 0.0033 0.01821 0.00278 0.02037 0.00469 0.02191 C 0.00486 0.02345 0.01111 0.0253 0.01198 0.02561 C 0.01319 0.02068 0.01267 0.01635 0.01319 0.01172 C 0.01371 0.01049 0.01371 0.01018 0.01406 0.01018 C 0.01493 0.00987 0.0158 0.00802 0.01701 0.00956 C 0.01736 0.01049 0.01996 0.00771 0.02083 0.01172 C 0.02187 0.01172 0.02014 0.01512 0.02014 0.01389 C 0.01875 0.01851 0.0184 0.01851 0.01736 0.02068 C 0.01597 0.02314 0.01857 0.0216 0.01545 0.02253 C 0.01649 0.02376 0.0151 0.02345 0.01528 0.02469 C 0.01614 0.02716 0.0151 0.03024 0.0158 0.03302 C 0.01684 0.03518 0.01719 0.0358 0.01857 0.03642 C 0.0191 0.03642 0.01962 0.03703 0.02101 0.0358 C 0.02118 0.03611 0.02222 0.03672 0.02309 0.03703 C 0.02326 0.03672 0.025 0.03487 0.02552 0.03364 C 0.02552 0.03395 0.02552 0.03333 0.02621 0.03179 C 0.02708 0.03271 0.02639 0.0324 0.02656 0.03179 C 0.02656 0.03024 0.02691 0.02747 0.02778 0.02716 C 0.02743 0.02438 0.025 0.02345 0.02448 0.02407 C 0.02448 0.02314 0.02448 0.02284 0.025 0.02253 C 0.02465 0.02284 0.02569 0.02314 0.02673 0.02469 C 0.0276 0.02561 0.02986 0.02901 0.0309 0.02932 C 0.03021 0.02777 0.03073 0.0287 0.0309 0.03055 C 0.0309 0.03086 0.03021 0.03333 0.02969 0.03395 C 0.03038 0.03518 0.02864 0.03518 0.02864 0.03549 C 0.02743 0.03518 0.02726 0.03642 0.02812 0.03672 C 0.02691 0.03611 0.02656 0.03703 0.02795 0.03672 C 0.02569 0.0395 0.02482 0.04012 0.02569 0.04413 C 0.02604 0.04351 0.02882 0.04598 0.02916 0.04629 C 0.03264 0.04629 0.03524 0.04691 0.03732 0.04598 C 0.03663 0.04475 0.03646 0.04413 0.0368 0.04321 C 0.03802 0.04321 0.03993 0.04444 0.04028 0.04475 C 0.04028 0.04568 0.04097 0.04598 0.04184 0.04506 C 0.04219 0.0466 0.04201 0.04629 0.04219 0.04722 C 0.04236 0.04753 0.04357 0.04691 0.04288 0.04722 C 0.0441 0.05185 0.04219 0.05185 0.03976 0.05401 C 0.03785 0.05648 0.03785 0.05617 0.03715 0.05493 C 0.0368 0.05833 0.0368 0.05864 0.03663 0.05895 C 0.03715 0.05926 0.03663 0.06142 0.03663 0.06234 C 0.03663 0.06265 0.03819 0.06419 0.03837 0.06419 L 0.04514 0.06574 C 0.04618 0.06605 0.04705 0.06234 0.04757 0.06512 C 0.05156 0.06203 0.04826 0.05833 0.04948 0.05432 C 0.05017 0.0537 0.05017 0.05493 0.05087 0.05524 C 0.05555 0.05956 0.05191 0.05709 0.05399 0.05864 C 0.05555 0.05833 0.05451 0.05926 0.05469 0.05895 C 0.05451 0.0608 0.05399 0.06265 0.05295 0.06172 C 0.05295 0.06389 0.05243 0.06358 0.05121 0.06389 C 0.05104 0.06265 0.04896 0.06358 0.04896 0.06389 C 0.04774 0.06574 0.04809 0.06666 0.04791 0.06635 C 0.04774 0.06605 0.04878 0.06728 0.04774 0.06635 C 0.04722 0.06821 0.04687 0.0645 0.04722 0.06512 C 0.04809 0.06944 0.04635 0.07129 0.04757 0.07284 C 0.04705 0.07345 0.04757 0.07191 0.04774 0.07191 C 0.04844 0.07345 0.0493 0.075 0.05069 0.07561 C 0.05226 0.07592 0.05243 0.07561 0.05364 0.0753 C 0.05382 0.0753 0.05399 0.07438 0.05416 0.07469 C 0.05555 0.07253 0.05434 0.07376 0.05486 0.07253 C 0.0566 0.06975 0.05764 0.06851 0.05798 0.06851 C 0.05833 0.06728 0.05833 0.06697 0.05868 0.06574 C 0.05955 0.06481 0.05903 0.06574 0.0592 0.06543 C 0.05972 0.06481 0.06059 0.06389 0.06198 0.06327 C 0.06198 0.06111 0.06041 0.06296 0.06215 0.06111 C 0.0625 0.05864 0.06337 0.06142 0.06267 0.06172 C 0.06319 0.06234 0.06371 0.06327 0.06476 0.06358 C 0.06337 0.0645 0.0625 0.06666 0.06319 0.0679 C 0.06337 0.06821 0.06371 0.0679 0.06406 0.06605 C 0.06545 0.06975 0.06458 0.07006 0.06371 0.07191 C 0.06371 0.07253 0.06319 0.07284 0.06267 0.0716 C 0.06267 0.07191 0.06232 0.07438 0.06215 0.07376 C 0.06146 0.07561 0.06163 0.07407 0.0618 0.07469 " pathEditMode="relative" rAng="540000" ptsTypes="AAAAAAAAAAAAAAAAAAAAAA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37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0.0003 L -2.77778E-6 0.00061 C 0.00139 4.19753E-6 0.00226 -0.00093 0.00348 0.0003 C 0.00382 0.0003 0.004 0.00154 0.00434 0.00154 C 0.00504 0.00154 0.00608 0.00246 0.00608 0.00277 C 0.00625 0.00277 0.0066 0.00277 0.0066 0.00339 C 0.00677 0.0037 0.00677 0.00401 0.00695 0.00463 C 0.00695 0.00493 0.00712 0.00524 0.00712 0.00555 C 0.00677 0.00648 0.00677 0.00771 0.00643 0.00864 C 0.00608 0.00987 0.00521 0.01142 0.00504 0.01172 L 0.00365 0.01358 C 0.00382 0.0145 0.00365 0.01543 0.00417 0.01635 C 0.00434 0.01666 0.00486 0.01697 0.00521 0.01635 C 0.00625 0.01759 0.00747 0.0179 0.00851 0.01697 C 0.00938 0.01821 0.01146 0.01882 0.01268 0.01851 C 0.01354 0.01821 0.01337 0.01697 0.0132 0.01605 C 0.0132 0.01574 0.01268 0.01605 0.01233 0.01605 C 0.01163 0.01512 0.01059 0.01512 0.00973 0.01481 C 0.00955 0.01543 0.00955 0.01605 0.00973 0.01666 C 0.01007 0.01697 0.01059 0.01728 0.01077 0.01759 C 0.01111 0.01759 0.01129 0.01821 0.01146 0.01851 C 0.01181 0.01882 0.01216 0.01882 0.0125 0.01913 C 0.01389 0.02067 0.01389 0.02098 0.01493 0.02129 C 0.01493 0.02191 0.01511 0.02253 0.01511 0.02284 C 0.01493 0.02407 0.01441 0.0253 0.01407 0.02623 C 0.01407 0.02654 0.01389 0.02716 0.01354 0.02716 C 0.01268 0.02777 0.01181 0.02839 0.01111 0.02901 C 0.00973 0.03086 0.0099 0.03055 0.0092 0.03179 C 0.00955 0.03179 0.0099 0.03271 0.01025 0.0324 C 0.01059 0.03179 0.01059 0.03117 0.01077 0.03055 C 0.01094 0.03024 0.01129 0.02993 0.01146 0.02963 C 0.01163 0.02963 0.01163 0.02932 0.01163 0.02901 C 0.01181 0.02839 0.01198 0.02808 0.01216 0.02777 C 0.0125 0.02685 0.01337 0.02376 0.01372 0.02314 C 0.01459 0.02253 0.0158 0.02407 0.01684 0.02438 C 0.01875 0.02469 0.02032 0.025 0.02223 0.0253 C 0.0217 0.02623 0.02188 0.02716 0.02153 0.02746 C 0.02101 0.02808 0.02084 0.02839 0.02066 0.0287 C 0.02049 0.02901 0.02032 0.02963 0.02014 0.02993 C 0.01979 0.03024 0.01893 0.03271 0.01893 0.03302 C 0.01875 0.03333 0.01858 0.03395 0.01841 0.03487 C 0.01841 0.03518 0.01823 0.0358 0.01823 0.03611 C 0.01823 0.03642 0.01841 0.03672 0.01823 0.03703 C 0.02014 0.03703 0.02205 0.03734 0.02431 0.03703 C 0.02604 0.03703 0.02587 0.03672 0.02743 0.03642 C 0.02813 0.03642 0.02865 0.03642 0.02917 0.03611 C 0.02986 0.03703 0.03073 0.03703 0.03125 0.03796 C 0.03177 0.03827 0.03212 0.03981 0.03282 0.04074 C 0.03334 0.04197 0.03368 0.04228 0.03403 0.04321 C 0.03403 0.04413 0.0342 0.04475 0.03438 0.04567 C 0.03438 0.04598 0.03455 0.04629 0.03455 0.0466 C 0.03507 0.04907 0.03455 0.0466 0.0349 0.04876 C 0.03507 0.05 0.0349 0.05154 0.03507 0.05277 C 0.0349 0.05308 0.0349 0.05339 0.03507 0.0537 C 0.03542 0.0537 0.03577 0.05432 0.03611 0.05463 C 0.03889 0.05432 0.03854 0.05524 0.03959 0.05339 C 0.03976 0.05277 0.03976 0.05308 0.03993 0.05246 C 0.03959 0.04351 0.04167 0.04259 0.03716 0.03765 C 0.03698 0.03765 0.03646 0.03765 0.03611 0.03734 C 0.03438 0.03703 0.03247 0.03672 0.03073 0.03703 C 0.03056 0.03703 0.03056 0.03765 0.03038 0.03796 C 0.03038 0.03981 0.03004 0.04166 0.03021 0.04382 C 0.03038 0.04444 0.03177 0.0466 0.03212 0.04691 C 0.03264 0.04753 0.03282 0.04753 0.03316 0.04753 C 0.03594 0.05061 0.03368 0.04814 0.03629 0.0503 C 0.03681 0.05092 0.03733 0.05123 0.03785 0.05185 C 0.03837 0.05216 0.03889 0.05216 0.03941 0.05277 C 0.03959 0.05277 0.03993 0.05277 0.04011 0.05277 L 0.04219 0.05493 C 0.04271 0.05617 0.04306 0.05679 0.04358 0.05802 C 0.04462 0.05987 0.04393 0.05926 0.04393 0.06142 C 0.04427 0.06728 0.04375 0.06481 0.04445 0.06759 C 0.04896 0.0679 0.05348 0.06821 0.05799 0.06851 C 0.05886 0.06851 0.0599 0.06821 0.06059 0.06759 L 0.06163 0.06666 C 0.06111 0.06265 0.06216 0.06327 0.06059 0.06049 C 0.06025 0.06018 0.06007 0.05956 0.05973 0.05926 C 0.05938 0.05926 0.05903 0.05926 0.05868 0.05895 C 0.05747 0.0608 0.05782 0.05987 0.05729 0.06172 C 0.05729 0.06358 0.05695 0.06481 0.05729 0.06635 C 0.05747 0.06697 0.05816 0.06821 0.05816 0.06851 C 0.05851 0.06944 0.05834 0.07006 0.05886 0.07191 C 0.05903 0.07222 0.05886 0.07314 0.0592 0.07345 L 0.05973 0.075 C 0.05973 0.0753 0.05973 0.07685 0.06007 0.07746 C 0.06025 0.07808 0.06094 0.07808 0.06129 0.0787 C 0.06216 0.0787 0.06302 0.0787 0.06389 0.0787 C 0.06528 0.07839 0.06493 0.075 0.06511 0.07438 C 0.06545 0.0716 0.06528 0.07253 0.06667 0.07037 C 0.06632 0.06851 0.06598 0.06697 0.06563 0.06512 C 0.0658 0.06481 0.06528 0.06327 0.06493 0.06388 C 0.06424 0.06358 0.06354 0.06296 0.06285 0.06265 C 0.06094 0.06111 0.06233 0.06172 0.06025 0.0608 C 0.06007 0.06018 0.0592 0.05895 0.05938 0.05833 C 0.05938 0.05771 0.0592 0.05709 0.05973 0.05648 C 0.06007 0.05617 0.06094 0.05679 0.06146 0.05679 C 0.06198 0.05648 0.06216 0.05679 0.0625 0.05679 C 0.06372 0.05648 0.06493 0.05709 0.06615 0.05709 C 0.0665 0.05679 0.06684 0.05648 0.06719 0.05463 C 0.06754 0.05586 0.06823 0.05463 0.06823 0.05493 C 0.06875 0.05802 0.06823 0.05308 0.06841 0.05926 C 0.06841 0.05956 0.06875 0.06111 0.06893 0.06142 C 0.0691 0.06234 0.06945 0.06296 0.06979 0.06388 C 0.06997 0.0645 0.07014 0.06481 0.07014 0.06574 C 0.07032 0.06605 0.07032 0.06635 0.07049 0.06635 C 0.07049 0.06666 0.07084 0.06697 0.07118 0.06728 C 0.07049 0.06851 0.07049 0.06975 0.06997 0.07037 C 0.06962 0.07067 0.06893 0.07067 0.06841 0.06975 C 0.06806 0.07098 0.06771 0.07098 0.06754 0.07129 C 0.06702 0.07129 0.06667 0.07191 0.06615 0.07129 C 0.06598 0.0716 0.06545 0.0716 0.06528 0.0716 C 0.06493 0.0716 0.06441 0.07129 0.06424 0.07191 C 0.06389 0.07222 0.06389 0.07253 0.06372 0.07284 C 0.06389 0.07314 0.06407 0.07314 0.06407 0.07376 C 0.06407 0.07407 0.06407 0.07438 0.06424 0.07438 C 0.06441 0.075 0.06476 0.0753 0.06511 0.07592 C 0.06511 0.07685 0.06511 0.07623 0.06563 0.07716 " pathEditMode="relative" rAng="360000" ptsTypes="AAAAAAAAAAAAAAAAAAAAAAAAAAAAAAAAAAAAAAAAAAAAAAAAAAAAAAAAAAAAAAAA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39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12 -0.01451 L 0.00695 -0.0142 C 0.00712 -0.01358 0.00695 -0.01266 0.00781 -0.01111 C 0.00764 -0.01081 0.00885 -0.0105 0.0099 -0.00988 C 0.01094 -0.00957 0.01042 -0.00926 0.01094 -0.00895 C 0.01302 -0.0071 0.01528 -0.00587 0.01754 -0.00494 C 0.01649 -0.00278 0.01771 -0.00494 0.01649 -0.00247 C 0.01615 -0.00247 0.01684 -0.00216 0.0158 -0.00185 C 0.01458 -0.00093 0.0158 -0.00247 0.01441 -0.00124 C 0.01406 -0.00062 0.01389 -0.00031 0.01354 0.00031 C 0.01337 0.00061 0.0132 0.00092 0.01285 0.00185 L 0.01215 0.00216 C 0.01215 0.00216 0.01181 0.00278 0.0125 0.0037 C 0.01215 0.00494 0.01354 0.00586 0.01458 0.00648 C 0.01597 0.0071 0.01701 0.0074 0.01701 0.00802 C 0.01771 0.00833 0.01823 0.00957 0.01858 0.01018 C 0.01962 0.0108 0.02326 0.01358 0.02361 0.01389 C 0.02431 0.01389 0.02413 0.01327 0.02431 0.01234 C 0.02448 0.01111 0.02431 0.00957 0.02361 0.00833 C 0.02396 0.00802 0.02309 0.0071 0.02344 0.00617 C 0.02344 0.00648 0.02257 0.00586 0.02222 0.00555 C 0.02309 0.00586 0.02153 0.00494 0.02101 0.00463 C 0.02153 0.00401 0.02014 0.00339 0.02222 0.0037 C 0.01788 0.00092 0.01962 0.00308 0.01736 0.00061 C 0.01615 2.59259E-6 0.01493 -0.00185 0.01424 -0.00124 C 0.0125 0.00031 0.01215 0.00555 0.01285 0.00802 C 0.01302 0.00957 0.01285 0.00957 0.0132 0.00987 C 0.01372 0.01018 0.01389 0.01049 0.01476 0.01049 C 0.01493 0.0108 0.01632 0.01173 0.01719 0.01265 C 0.01771 0.01327 0.01788 0.01481 0.01875 0.01574 C 0.01754 0.01697 0.01736 0.01821 0.01667 0.01944 C 0.01719 0.02006 0.01597 0.02037 0.01545 0.02068 C 0.01302 0.02315 0.01493 0.02129 0.01372 0.02284 C 0.0132 0.02284 0.01233 0.02592 0.0125 0.02685 C 0.01337 0.02716 0.01424 0.02716 0.01441 0.02747 C 0.01458 0.02716 0.01545 0.02716 0.01528 0.02654 C 0.01545 0.02685 0.01563 0.02592 0.01545 0.02623 C 0.01667 0.02407 0.01667 0.02561 0.01684 0.02376 C 0.01736 0.02068 0.01858 0.01759 0.01875 0.01481 C 0.01875 0.01358 0.02083 0.01327 0.01979 0.01296 C 0.02014 0.01296 0.02049 0.01389 0.02101 0.0145 C 0.02135 0.01481 0.02188 0.01574 0.02205 0.01636 C 0.02292 0.01728 0.02274 0.01728 0.02292 0.01728 C 0.02379 0.01821 0.02483 0.02099 0.02517 0.02191 C 0.02552 0.02253 0.02552 0.02315 0.0257 0.02407 C 0.02587 0.02469 0.02622 0.02561 0.02622 0.02654 C 0.02622 0.02685 0.02622 0.02716 0.02622 0.02778 C 0.02656 0.03086 0.02708 0.02839 0.02674 0.03055 C 0.02674 0.03148 0.02674 0.0321 0.02656 0.03333 C 0.0257 0.03333 0.02552 0.03302 0.02552 0.03364 C 0.02431 0.03549 0.02552 0.03364 0.02535 0.03549 C 0.02431 0.03673 0.02379 0.03858 0.02396 0.03981 C 0.02379 0.04043 0.02431 0.04074 0.025 0.04074 C 0.02483 0.04136 0.02552 0.04259 0.02587 0.04228 C 0.02656 0.0429 0.02656 0.04321 0.02795 0.04352 C 0.02882 0.04444 0.0309 0.04568 0.03281 0.04691 C 0.03316 0.04722 0.03403 0.04753 0.03368 0.04784 C 0.03455 0.04722 0.03472 0.0466 0.03524 0.04599 L 0.03594 0.04568 C 0.03629 0.04537 0.03629 0.04413 0.03837 0.04506 C 0.03663 0.04352 0.0375 0.0429 0.03698 0.04228 C 0.03733 0.04228 0.03715 0.04166 0.0375 0.04136 C 0.0375 0.04166 0.03785 0.04166 0.0382 0.04166 C 0.03976 0.04259 0.04097 0.04352 0.04271 0.04444 C 0.04583 0.04599 0.04288 0.04506 0.04566 0.04691 C 0.04635 0.04784 0.0474 0.04845 0.04879 0.04876 C 0.04861 0.04938 0.04879 0.05 0.04931 0.05061 C 0.04931 0.05092 0.04948 0.05061 0.04983 0.05092 C 0.05 0.05123 0.0507 0.05123 0.04983 0.05185 C 0.05 0.05308 0.04983 0.05278 0.05052 0.05308 C 0.04965 0.0537 0.04913 0.05648 0.04861 0.0571 C 0.04844 0.0571 0.04844 0.05833 0.04757 0.05771 C 0.0474 0.05802 0.04722 0.05864 0.04722 0.05987 C 0.04688 0.05987 0.04705 0.06018 0.04618 0.06049 C 0.04583 0.06296 0.04549 0.06481 0.04514 0.06759 C 0.04514 0.0679 0.04618 0.06852 0.04549 0.06852 C 0.04583 0.06882 0.04705 0.07037 0.04722 0.07099 C 0.04809 0.07099 0.04879 0.0716 0.04948 0.0716 C 0.05122 0.07191 0.05139 0.07006 0.05243 0.06913 C 0.05191 0.06852 0.05208 0.06759 0.0526 0.06728 C 0.0526 0.06636 0.05295 0.06574 0.05295 0.06512 C 0.0533 0.06358 0.05347 0.06265 0.05347 0.06142 C 0.05451 0.06173 0.0533 0.06049 0.0533 0.05987 C 0.05313 0.05957 0.05243 0.0574 0.05278 0.0574 C 0.05208 0.05648 0.05243 0.05586 0.05156 0.05555 C 0.05243 0.05586 0.05122 0.05524 0.05191 0.05524 C 0.05191 0.05555 0.05486 0.05555 0.05504 0.05617 C 0.05556 0.05586 0.05538 0.05524 0.05573 0.05555 C 0.05642 0.05555 0.05712 0.05679 0.05747 0.0571 " pathEditMode="relative" rAng="1140000" ptsTypes="AAAAAAAAAAAAAAAAAAAAAAAAAAAAAAAAAAAAAAAAAAAAA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4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2.59259E-6 L -3.33333E-6 0.00031 C 0.00052 -0.00061 0.00139 -0.00092 0.00191 -0.00154 C 0.00226 -0.00154 0.00261 -0.00185 0.00278 -0.00216 C 0.00313 -0.00278 0.0033 -0.00339 0.00348 -0.00432 C 0.00417 -0.00864 0.004 -0.00648 0.00348 -0.0145 C 0.00348 -0.01543 0.00313 -0.01574 0.00278 -0.01666 C 0.00261 -0.01697 0.00261 -0.01728 0.00243 -0.0179 C 0.00261 -0.01821 0.00243 -0.01882 0.00278 -0.01882 C 0.00417 -0.01975 0.00556 -0.01882 0.0066 -0.01821 C 0.00695 -0.0179 0.0073 -0.01728 0.00747 -0.01728 C 0.00764 -0.01666 0.00764 -0.01636 0.00764 -0.01605 C 0.00782 -0.01419 0.00782 -0.01203 0.00799 -0.01018 C 0.00851 -0.01018 0.0092 -0.01018 0.00973 -0.01049 C 0.01007 -0.0108 0.01025 -0.01111 0.01059 -0.01173 C 0.01077 -0.01173 0.01111 -0.01203 0.01129 -0.01234 C 0.01146 -0.01327 0.01181 -0.01419 0.01181 -0.01512 C 0.01268 -0.02191 0.01042 -0.01913 0.01806 -0.01852 C 0.01823 -0.01821 0.01823 -0.01759 0.01841 -0.01728 C 0.01858 -0.01574 0.01823 -0.01419 0.01893 -0.01327 C 0.01927 -0.01265 0.01962 -0.01419 0.01997 -0.0145 C 0.02014 -0.01512 0.02032 -0.01543 0.02049 -0.01605 C 0.02066 -0.01636 0.02084 -0.01666 0.02101 -0.01728 C 0.02101 -0.01759 0.02101 -0.01821 0.02118 -0.01852 C 0.02275 -0.02222 0.02309 -0.02068 0.02726 -0.02099 C 0.02743 -0.0216 0.02778 -0.02191 0.02778 -0.02253 C 0.02778 -0.02315 0.02761 -0.02438 0.02726 -0.02376 C 0.02674 -0.02345 0.02709 -0.02253 0.02691 -0.02191 C 0.02726 -0.01821 0.02639 -0.01821 0.02795 -0.0179 C 0.0283 -0.01759 0.02865 -0.01759 0.029 -0.01728 C 0.03039 -0.01759 0.03143 -0.01728 0.03247 -0.01852 C 0.03264 -0.01882 0.03282 -0.01882 0.03299 -0.01944 C 0.03299 -0.01975 0.03316 -0.02006 0.03316 -0.02037 C 0.03334 -0.02129 0.03299 -0.02284 0.03351 -0.02315 C 0.03386 -0.02345 0.03611 -0.02191 0.03629 -0.0216 C 0.03768 -0.0216 0.03907 -0.02129 0.04028 -0.02191 C 0.0408 -0.02222 0.04045 -0.02315 0.0408 -0.02376 C 0.04115 -0.02561 0.04115 -0.02531 0.04202 -0.02654 C 0.04323 -0.03117 0.04271 -0.03055 0.04306 -0.02376 C 0.0441 -0.02407 0.04618 -0.02376 0.04723 -0.025 C 0.04931 -0.02685 0.04618 -0.02531 0.04861 -0.02654 C 0.04879 -0.02654 0.04896 -0.02747 0.04931 -0.02747 C 0.05018 -0.02747 0.05018 -0.02623 0.05035 -0.02561 C 0.05052 -0.02531 0.0507 -0.025 0.05087 -0.02469 C 0.05261 -0.025 0.05209 -0.02469 0.05278 -0.02531 " pathEditMode="relative" rAng="0" ptsTypes="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4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33 -0.00123 L -0.0033 -0.00093 C -0.00278 -0.00216 -0.00208 -0.00278 -0.00173 -0.0037 C -0.00121 -0.00463 -0.00087 -0.00586 -0.00087 -0.00679 C -0.00104 -0.00957 -0.00173 -0.01265 -0.00243 -0.01543 C -0.00295 -0.01759 -0.00538 -0.01975 -0.00607 -0.02099 L -0.00712 -0.02315 C -0.00746 -0.02593 -0.00781 -0.02716 -0.00712 -0.03086 C -0.00694 -0.03117 -0.00642 -0.03117 -0.00607 -0.03148 C -0.0059 -0.03117 -0.00555 -0.03086 -0.00538 -0.03086 C -0.00521 -0.03056 -0.00521 -0.02994 -0.00503 -0.02994 C -0.00486 -0.02901 -0.00451 -0.02809 -0.00434 -0.02716 C -0.00416 -0.02593 -0.00416 -0.02438 -0.00382 -0.02315 C -0.00364 -0.02284 -0.00312 -0.02284 -0.00295 -0.02284 C -0.0026 -0.02253 -0.00243 -0.02191 -0.00226 -0.02191 C 0.00035 -0.02222 0.00313 -0.02191 0.00556 -0.02315 C 0.00625 -0.02346 0.0059 -0.02469 0.0059 -0.02562 C 0.0059 -0.02623 0.0059 -0.02685 0.00556 -0.02716 C 0.00521 -0.02809 0.00452 -0.02839 0.00382 -0.0287 C 0.00382 -0.02839 0.00382 -0.02778 0.00399 -0.02747 C 0.00747 -0.025 0.00834 -0.02593 0.01268 -0.02623 C 0.01285 -0.02654 0.0132 -0.02716 0.01337 -0.02747 C 0.01354 -0.02809 0.01337 -0.02901 0.01372 -0.02994 C 0.01389 -0.02994 0.01511 -0.03086 0.01545 -0.03148 C 0.0158 -0.03179 0.01597 -0.0321 0.01632 -0.03272 C 0.01649 -0.03272 0.01649 -0.03333 0.01684 -0.03364 C 0.01702 -0.03364 0.01754 -0.03395 0.01788 -0.03426 C 0.01771 -0.03395 0.01736 -0.03364 0.01736 -0.03302 C 0.01702 -0.03272 0.01719 -0.03148 0.01684 -0.03117 L 0.01545 -0.02994 C 0.01545 -0.02932 0.01511 -0.02901 0.01528 -0.0287 C 0.0158 -0.02716 0.01667 -0.02716 0.01754 -0.02716 C 0.01997 -0.02716 0.02222 -0.02716 0.02465 -0.02716 C 0.02483 -0.02716 0.02518 -0.02747 0.02535 -0.02747 C 0.0257 -0.02809 0.02604 -0.02839 0.02639 -0.0287 C 0.02656 -0.02932 0.02674 -0.02994 0.02674 -0.03025 C 0.02674 -0.03179 0.02604 -0.03364 0.02639 -0.03488 C 0.02656 -0.03549 0.02726 -0.03549 0.02778 -0.03549 C 0.03281 -0.03611 0.03802 -0.03642 0.04323 -0.03642 C 0.04514 -0.03056 0.04531 -0.03302 0.03785 -0.03302 " pathEditMode="relative" rAng="0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175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73 0.00309 L 0.00173 0.0034 C 0.00312 0.00278 0.00468 0.00278 0.00607 0.00247 C 0.00694 0.00247 0.0085 0.00278 0.00868 0.00185 C 0.00937 -0.00154 0.0085 -0.00494 0.0085 -0.00895 C 0.00868 -0.01111 0.00798 -0.01204 0.00955 -0.01296 C 0.00972 -0.01296 0.01024 -0.01296 0.01059 -0.01327 L 0.01284 -0.01296 C 0.01319 -0.01265 0.01371 -0.01018 0.01389 -0.00926 C 0.0151 -0.00957 0.01649 -0.00957 0.01753 -0.01049 C 0.01788 -0.0108 0.01771 -0.01142 0.01788 -0.01173 C 0.01805 -0.01234 0.01823 -0.01327 0.0184 -0.01389 C 0.0184 -0.0142 0.01857 -0.01574 0.01892 -0.01605 C 0.01892 -0.01667 0.01927 -0.01728 0.01944 -0.01728 C 0.02031 -0.01667 0.02048 -0.01636 0.02153 -0.01543 C 0.02187 -0.01481 0.02222 -0.0142 0.02257 -0.01389 C 0.02257 -0.01358 0.02257 -0.01296 0.02274 -0.01296 C 0.02309 -0.01234 0.02343 -0.01234 0.02378 -0.01234 C 0.02482 -0.01234 0.02569 -0.01265 0.02673 -0.01296 C 0.02708 -0.01296 0.02743 -0.01296 0.02778 -0.01327 C 0.03021 -0.01543 0.0283 -0.01512 0.02934 -0.01883 C 0.02951 -0.01975 0.03003 -0.02006 0.03038 -0.02006 C 0.0309 -0.02037 0.03194 -0.02068 0.03194 -0.02037 C 0.03229 -0.02037 0.03281 -0.02006 0.03298 -0.01944 C 0.03403 -0.01512 0.03194 -0.01605 0.03455 -0.01574 C 0.03698 -0.01574 0.03941 -0.01574 0.04184 -0.01605 C 0.04201 -0.01636 0.04201 -0.01697 0.04201 -0.01728 C 0.04253 -0.01975 0.04271 -0.02191 0.04305 -0.02438 C 0.04479 -0.02407 0.0467 -0.02469 0.04826 -0.02407 C 0.04878 -0.02376 0.04896 -0.0216 0.04913 -0.02129 C 0.04965 -0.01852 0.04913 -0.01913 0.05087 -0.01883 C 0.05156 -0.01883 0.05243 -0.01913 0.05295 -0.01944 C 0.05347 -0.01975 0.05382 -0.01975 0.05399 -0.02006 C 0.05434 -0.02068 0.05416 -0.02191 0.05434 -0.02253 C 0.05468 -0.02469 0.05451 -0.02253 0.05451 -0.02469 " pathEditMode="relative" rAng="0" ptsTypes="AAAAAAAAAAAAAAAAAAAAAAAAAAAAAAAAAAA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38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781 0.00393 L 0.4888 -0.131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2" y="-67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accel="50000" decel="5000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0642 0.0074 L 0.49991 -0.13536 " pathEditMode="relative" rAng="0" ptsTypes="AA">
                                      <p:cBhvr>
                                        <p:cTn id="63" dur="1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8" y="-714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538 0.0118 L 0.48533 -0.115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27" y="-6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0" cmpd="sng">
          <a:solidFill>
            <a:srgbClr val="0000FF">
              <a:alpha val="53000"/>
            </a:srgbClr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15273</TotalTime>
  <Words>1369</Words>
  <Application>Microsoft Macintosh PowerPoint</Application>
  <PresentationFormat>On-screen Show (4:3)</PresentationFormat>
  <Paragraphs>244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Structure of exotic nuclei studied via laser spectroscopy at ISOLDE-CERN</vt:lpstr>
      <vt:lpstr>Introduction</vt:lpstr>
      <vt:lpstr>A. Collinear laser spectroscopy</vt:lpstr>
      <vt:lpstr>What?</vt:lpstr>
      <vt:lpstr>Laser spectroscopy basics</vt:lpstr>
      <vt:lpstr>Laser spectroscopy basics</vt:lpstr>
      <vt:lpstr>Collaps  experimental set-up</vt:lpstr>
      <vt:lpstr>Collaps  experimental set-up</vt:lpstr>
      <vt:lpstr>Isotope production at Isolde-Cern</vt:lpstr>
      <vt:lpstr>B. Recent collaps results</vt:lpstr>
      <vt:lpstr>The Ni-region and above</vt:lpstr>
      <vt:lpstr>Zn (Z = 30) structure between N = 33 - 50</vt:lpstr>
      <vt:lpstr>Zn (Z = 30) structure between N = 33 - 49</vt:lpstr>
      <vt:lpstr>The isomer in 79Zn (N = 49)</vt:lpstr>
      <vt:lpstr>The isomer in 79Zn (N = 49)</vt:lpstr>
      <vt:lpstr>The isomer in 79Zn (N = 49)</vt:lpstr>
      <vt:lpstr>Nuclear sizes above Z = 28</vt:lpstr>
      <vt:lpstr>Around N = 40</vt:lpstr>
      <vt:lpstr>Radii and state-of-the-art models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exotic nuclei studied via laser spectroscopy at ISOLDE-CERN</dc:title>
  <dc:creator>Hanne</dc:creator>
  <cp:lastModifiedBy>Hanne</cp:lastModifiedBy>
  <cp:revision>188</cp:revision>
  <dcterms:created xsi:type="dcterms:W3CDTF">2018-06-22T15:52:09Z</dcterms:created>
  <dcterms:modified xsi:type="dcterms:W3CDTF">2018-07-05T11:20:14Z</dcterms:modified>
</cp:coreProperties>
</file>