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embeddings/oleObject5.bin" ContentType="application/vnd.openxmlformats-officedocument.oleObject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embeddings/oleObject6.bin" ContentType="application/vnd.openxmlformats-officedocument.oleObject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embeddings/oleObject7.bin" ContentType="application/vnd.openxmlformats-officedocument.oleObject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5"/>
  </p:notesMasterIdLst>
  <p:sldIdLst>
    <p:sldId id="642" r:id="rId2"/>
    <p:sldId id="660" r:id="rId3"/>
    <p:sldId id="661" r:id="rId4"/>
    <p:sldId id="666" r:id="rId5"/>
    <p:sldId id="667" r:id="rId6"/>
    <p:sldId id="668" r:id="rId7"/>
    <p:sldId id="669" r:id="rId8"/>
    <p:sldId id="670" r:id="rId9"/>
    <p:sldId id="671" r:id="rId10"/>
    <p:sldId id="674" r:id="rId11"/>
    <p:sldId id="675" r:id="rId12"/>
    <p:sldId id="676" r:id="rId13"/>
    <p:sldId id="631" r:id="rId14"/>
    <p:sldId id="632" r:id="rId15"/>
    <p:sldId id="633" r:id="rId16"/>
    <p:sldId id="493" r:id="rId17"/>
    <p:sldId id="634" r:id="rId18"/>
    <p:sldId id="635" r:id="rId19"/>
    <p:sldId id="639" r:id="rId20"/>
    <p:sldId id="640" r:id="rId21"/>
    <p:sldId id="677" r:id="rId22"/>
    <p:sldId id="678" r:id="rId23"/>
    <p:sldId id="679" r:id="rId24"/>
    <p:sldId id="680" r:id="rId25"/>
    <p:sldId id="681" r:id="rId26"/>
    <p:sldId id="682" r:id="rId27"/>
    <p:sldId id="683" r:id="rId28"/>
    <p:sldId id="684" r:id="rId29"/>
    <p:sldId id="685" r:id="rId30"/>
    <p:sldId id="686" r:id="rId31"/>
    <p:sldId id="687" r:id="rId32"/>
    <p:sldId id="688" r:id="rId33"/>
    <p:sldId id="689" r:id="rId34"/>
    <p:sldId id="714" r:id="rId35"/>
    <p:sldId id="380" r:id="rId36"/>
    <p:sldId id="641" r:id="rId37"/>
    <p:sldId id="693" r:id="rId38"/>
    <p:sldId id="694" r:id="rId39"/>
    <p:sldId id="695" r:id="rId40"/>
    <p:sldId id="696" r:id="rId41"/>
    <p:sldId id="697" r:id="rId42"/>
    <p:sldId id="751" r:id="rId43"/>
    <p:sldId id="699" r:id="rId44"/>
    <p:sldId id="700" r:id="rId45"/>
    <p:sldId id="726" r:id="rId46"/>
    <p:sldId id="731" r:id="rId47"/>
    <p:sldId id="701" r:id="rId48"/>
    <p:sldId id="769" r:id="rId49"/>
    <p:sldId id="752" r:id="rId50"/>
    <p:sldId id="753" r:id="rId51"/>
    <p:sldId id="754" r:id="rId52"/>
    <p:sldId id="755" r:id="rId53"/>
    <p:sldId id="756" r:id="rId54"/>
    <p:sldId id="757" r:id="rId55"/>
    <p:sldId id="763" r:id="rId56"/>
    <p:sldId id="764" r:id="rId57"/>
    <p:sldId id="758" r:id="rId58"/>
    <p:sldId id="759" r:id="rId59"/>
    <p:sldId id="760" r:id="rId60"/>
    <p:sldId id="761" r:id="rId61"/>
    <p:sldId id="762" r:id="rId62"/>
    <p:sldId id="740" r:id="rId63"/>
    <p:sldId id="741" r:id="rId64"/>
    <p:sldId id="765" r:id="rId65"/>
    <p:sldId id="767" r:id="rId66"/>
    <p:sldId id="768" r:id="rId67"/>
    <p:sldId id="766" r:id="rId68"/>
    <p:sldId id="742" r:id="rId69"/>
    <p:sldId id="743" r:id="rId70"/>
    <p:sldId id="744" r:id="rId71"/>
    <p:sldId id="745" r:id="rId72"/>
    <p:sldId id="749" r:id="rId73"/>
    <p:sldId id="638" r:id="rId74"/>
    <p:sldId id="732" r:id="rId75"/>
    <p:sldId id="733" r:id="rId76"/>
    <p:sldId id="746" r:id="rId77"/>
    <p:sldId id="747" r:id="rId78"/>
    <p:sldId id="659" r:id="rId79"/>
    <p:sldId id="748" r:id="rId80"/>
    <p:sldId id="698" r:id="rId81"/>
    <p:sldId id="501" r:id="rId82"/>
    <p:sldId id="644" r:id="rId83"/>
    <p:sldId id="645" r:id="rId84"/>
    <p:sldId id="646" r:id="rId85"/>
    <p:sldId id="657" r:id="rId86"/>
    <p:sldId id="656" r:id="rId87"/>
    <p:sldId id="561" r:id="rId88"/>
    <p:sldId id="630" r:id="rId89"/>
    <p:sldId id="636" r:id="rId90"/>
    <p:sldId id="637" r:id="rId91"/>
    <p:sldId id="495" r:id="rId92"/>
    <p:sldId id="496" r:id="rId93"/>
    <p:sldId id="654" r:id="rId94"/>
    <p:sldId id="655" r:id="rId95"/>
    <p:sldId id="658" r:id="rId96"/>
    <p:sldId id="485" r:id="rId97"/>
    <p:sldId id="487" r:id="rId98"/>
    <p:sldId id="614" r:id="rId99"/>
    <p:sldId id="536" r:id="rId100"/>
    <p:sldId id="382" r:id="rId101"/>
    <p:sldId id="412" r:id="rId102"/>
    <p:sldId id="401" r:id="rId103"/>
    <p:sldId id="402" r:id="rId104"/>
    <p:sldId id="403" r:id="rId105"/>
    <p:sldId id="413" r:id="rId106"/>
    <p:sldId id="414" r:id="rId107"/>
    <p:sldId id="415" r:id="rId108"/>
    <p:sldId id="416" r:id="rId109"/>
    <p:sldId id="417" r:id="rId110"/>
    <p:sldId id="420" r:id="rId111"/>
    <p:sldId id="418" r:id="rId112"/>
    <p:sldId id="462" r:id="rId113"/>
    <p:sldId id="421" r:id="rId114"/>
    <p:sldId id="727" r:id="rId115"/>
    <p:sldId id="728" r:id="rId116"/>
    <p:sldId id="729" r:id="rId117"/>
    <p:sldId id="730" r:id="rId118"/>
    <p:sldId id="519" r:id="rId119"/>
    <p:sldId id="520" r:id="rId120"/>
    <p:sldId id="526" r:id="rId121"/>
    <p:sldId id="427" r:id="rId122"/>
    <p:sldId id="429" r:id="rId123"/>
    <p:sldId id="568" r:id="rId124"/>
    <p:sldId id="581" r:id="rId125"/>
    <p:sldId id="577" r:id="rId126"/>
    <p:sldId id="578" r:id="rId127"/>
    <p:sldId id="702" r:id="rId128"/>
    <p:sldId id="579" r:id="rId129"/>
    <p:sldId id="580" r:id="rId130"/>
    <p:sldId id="582" r:id="rId131"/>
    <p:sldId id="587" r:id="rId132"/>
    <p:sldId id="590" r:id="rId133"/>
    <p:sldId id="570" r:id="rId134"/>
    <p:sldId id="571" r:id="rId135"/>
    <p:sldId id="556" r:id="rId136"/>
    <p:sldId id="599" r:id="rId137"/>
    <p:sldId id="584" r:id="rId138"/>
    <p:sldId id="551" r:id="rId139"/>
    <p:sldId id="512" r:id="rId140"/>
    <p:sldId id="494" r:id="rId141"/>
    <p:sldId id="499" r:id="rId142"/>
    <p:sldId id="360" r:id="rId143"/>
    <p:sldId id="516" r:id="rId144"/>
    <p:sldId id="497" r:id="rId145"/>
    <p:sldId id="464" r:id="rId146"/>
    <p:sldId id="502" r:id="rId147"/>
    <p:sldId id="474" r:id="rId148"/>
    <p:sldId id="377" r:id="rId149"/>
    <p:sldId id="514" r:id="rId150"/>
    <p:sldId id="503" r:id="rId151"/>
    <p:sldId id="508" r:id="rId152"/>
    <p:sldId id="509" r:id="rId153"/>
    <p:sldId id="504" r:id="rId154"/>
    <p:sldId id="505" r:id="rId155"/>
    <p:sldId id="506" r:id="rId156"/>
    <p:sldId id="507" r:id="rId157"/>
    <p:sldId id="489" r:id="rId158"/>
    <p:sldId id="470" r:id="rId159"/>
    <p:sldId id="471" r:id="rId160"/>
    <p:sldId id="463" r:id="rId161"/>
    <p:sldId id="564" r:id="rId162"/>
    <p:sldId id="472" r:id="rId163"/>
    <p:sldId id="331" r:id="rId164"/>
    <p:sldId id="452" r:id="rId165"/>
    <p:sldId id="319" r:id="rId166"/>
    <p:sldId id="453" r:id="rId167"/>
    <p:sldId id="346" r:id="rId168"/>
    <p:sldId id="325" r:id="rId169"/>
    <p:sldId id="374" r:id="rId170"/>
    <p:sldId id="465" r:id="rId171"/>
    <p:sldId id="477" r:id="rId172"/>
    <p:sldId id="347" r:id="rId173"/>
    <p:sldId id="486" r:id="rId174"/>
    <p:sldId id="455" r:id="rId175"/>
    <p:sldId id="456" r:id="rId176"/>
    <p:sldId id="454" r:id="rId177"/>
    <p:sldId id="385" r:id="rId178"/>
    <p:sldId id="397" r:id="rId179"/>
    <p:sldId id="398" r:id="rId180"/>
    <p:sldId id="387" r:id="rId181"/>
    <p:sldId id="399" r:id="rId182"/>
    <p:sldId id="461" r:id="rId183"/>
    <p:sldId id="348" r:id="rId184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113F7C"/>
    <a:srgbClr val="56863E"/>
    <a:srgbClr val="0094DA"/>
    <a:srgbClr val="003D80"/>
    <a:srgbClr val="818386"/>
    <a:srgbClr val="0F2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1" autoAdjust="0"/>
    <p:restoredTop sz="93486" autoAdjust="0"/>
  </p:normalViewPr>
  <p:slideViewPr>
    <p:cSldViewPr snapToGrid="0" snapToObjects="1">
      <p:cViewPr>
        <p:scale>
          <a:sx n="125" d="100"/>
          <a:sy n="125" d="100"/>
        </p:scale>
        <p:origin x="-88" y="-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-3067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notesMaster" Target="notesMasters/notesMaster1.xml"/><Relationship Id="rId186" Type="http://schemas.openxmlformats.org/officeDocument/2006/relationships/printerSettings" Target="printerSettings/printerSettings1.bin"/><Relationship Id="rId187" Type="http://schemas.openxmlformats.org/officeDocument/2006/relationships/presProps" Target="presProps.xml"/><Relationship Id="rId188" Type="http://schemas.openxmlformats.org/officeDocument/2006/relationships/viewProps" Target="viewProps.xml"/><Relationship Id="rId189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Relationship Id="rId2" Type="http://schemas.openxmlformats.org/officeDocument/2006/relationships/image" Target="../media/image1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Relationship Id="rId2" Type="http://schemas.openxmlformats.org/officeDocument/2006/relationships/image" Target="../media/image1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F132044-0CF3-FE4A-B3DD-AD83F8F3FA08}" type="datetimeFigureOut">
              <a:rPr lang="en-US" smtClean="0"/>
              <a:t>18-07-04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EF08EE0-F671-5A48-AE26-ED94D7DF6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0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8EE0-F671-5A48-AE26-ED94D7DF6D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79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as in atomic physics atoms exhibit closed</a:t>
            </a:r>
            <a:r>
              <a:rPr lang="en-US" baseline="0" dirty="0" smtClean="0"/>
              <a:t> shell properties when atomic </a:t>
            </a:r>
            <a:r>
              <a:rPr lang="en-US" baseline="0" dirty="0" err="1" smtClean="0"/>
              <a:t>orbitals</a:t>
            </a:r>
            <a:r>
              <a:rPr lang="en-US" baseline="0" dirty="0" smtClean="0"/>
              <a:t> are filled, so do nuclei</a:t>
            </a:r>
          </a:p>
          <a:p>
            <a:r>
              <a:rPr lang="en-US" baseline="0" dirty="0" smtClean="0"/>
              <a:t>Atomic – more regular  - nuclei more intricate structure due to complicated interaction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as in atomic physics atoms exhibit closed</a:t>
            </a:r>
            <a:r>
              <a:rPr lang="en-US" baseline="0" dirty="0" smtClean="0"/>
              <a:t> shell properties when atomic </a:t>
            </a:r>
            <a:r>
              <a:rPr lang="en-US" baseline="0" dirty="0" err="1" smtClean="0"/>
              <a:t>orbitals</a:t>
            </a:r>
            <a:r>
              <a:rPr lang="en-US" baseline="0" dirty="0" smtClean="0"/>
              <a:t> are filled, so do nuclei</a:t>
            </a:r>
          </a:p>
          <a:p>
            <a:r>
              <a:rPr lang="en-US" baseline="0" dirty="0" smtClean="0"/>
              <a:t>Atomic – more regular  - nuclei more intricate structure due to complicated interaction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as in atomic physics atoms exhibit closed</a:t>
            </a:r>
            <a:r>
              <a:rPr lang="en-US" baseline="0" dirty="0" smtClean="0"/>
              <a:t> shell properties when atomic </a:t>
            </a:r>
            <a:r>
              <a:rPr lang="en-US" baseline="0" dirty="0" err="1" smtClean="0"/>
              <a:t>orbitals</a:t>
            </a:r>
            <a:r>
              <a:rPr lang="en-US" baseline="0" dirty="0" smtClean="0"/>
              <a:t> are filled, so do nuclei</a:t>
            </a:r>
          </a:p>
          <a:p>
            <a:r>
              <a:rPr lang="en-US" baseline="0" dirty="0" smtClean="0"/>
              <a:t>Atomic – more regular  - nuclei more intricate structure due to complicated interaction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as in atomic physics atoms exhibit closed</a:t>
            </a:r>
            <a:r>
              <a:rPr lang="en-US" baseline="0" dirty="0" smtClean="0"/>
              <a:t> shell properties when atomic </a:t>
            </a:r>
            <a:r>
              <a:rPr lang="en-US" baseline="0" dirty="0" err="1" smtClean="0"/>
              <a:t>orbitals</a:t>
            </a:r>
            <a:r>
              <a:rPr lang="en-US" baseline="0" dirty="0" smtClean="0"/>
              <a:t> are filled, so do nuclei</a:t>
            </a:r>
          </a:p>
          <a:p>
            <a:r>
              <a:rPr lang="en-US" baseline="0" dirty="0" smtClean="0"/>
              <a:t>Atomic – more regular  - nuclei more intricate structure due to complicated interaction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r>
              <a:rPr lang="en-US" baseline="0" dirty="0" smtClean="0"/>
              <a:t>Orient us to regions of interest and big problems I’ll hope to answer</a:t>
            </a:r>
          </a:p>
          <a:p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Know as we move away from valley of stab, textbook picture of nuclear structure doesn’t hold</a:t>
            </a:r>
          </a:p>
          <a:p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Understanding the unexplored region and the evolution of structure as we move into it constitutes one of the central challenges of modern science</a:t>
            </a:r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3F7C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yc-nuclides.png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 r="23599" b="28327"/>
          <a:stretch/>
        </p:blipFill>
        <p:spPr>
          <a:xfrm>
            <a:off x="5760721" y="1796554"/>
            <a:ext cx="3383279" cy="3346946"/>
          </a:xfrm>
          <a:prstGeom prst="rect">
            <a:avLst/>
          </a:prstGeom>
          <a:effectLst/>
        </p:spPr>
      </p:pic>
      <p:pic>
        <p:nvPicPr>
          <p:cNvPr id="8" name="Picture 7" descr="TRIUMF_logo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8" y="265430"/>
            <a:ext cx="3149600" cy="8636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010024" y="374064"/>
            <a:ext cx="4667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Canada’s national laboratory</a:t>
            </a:r>
            <a:endParaRPr lang="en-US" sz="1200" baseline="0" dirty="0" smtClean="0">
              <a:solidFill>
                <a:srgbClr val="EAE5DF"/>
              </a:solidFill>
              <a:latin typeface="Myriad Web Pro" panose="020B0503030403020204" pitchFamily="34" charset="0"/>
              <a:cs typeface="Myriad Pro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for particle and nuclear physics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and accelerator-based</a:t>
            </a:r>
            <a:r>
              <a:rPr lang="en-US" sz="1200" baseline="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 science</a:t>
            </a:r>
            <a:endParaRPr lang="en-US" sz="1200" dirty="0" smtClean="0">
              <a:solidFill>
                <a:srgbClr val="EAE5DF"/>
              </a:solidFill>
              <a:latin typeface="Myriad Web Pro" panose="020B0503030403020204" pitchFamily="34" charset="0"/>
              <a:cs typeface="Myriad Pro Light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793998" y="146050"/>
            <a:ext cx="0" cy="110236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82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45" y="4619662"/>
            <a:ext cx="574513" cy="574513"/>
          </a:xfrm>
          <a:prstGeom prst="rect">
            <a:avLst/>
          </a:prstGeom>
        </p:spPr>
      </p:pic>
      <p:pic>
        <p:nvPicPr>
          <p:cNvPr id="3" name="Picture 2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2" y="4615949"/>
            <a:ext cx="575392" cy="575392"/>
          </a:xfrm>
          <a:prstGeom prst="rect">
            <a:avLst/>
          </a:prstGeom>
        </p:spPr>
      </p:pic>
      <p:pic>
        <p:nvPicPr>
          <p:cNvPr id="8" name="Picture 7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4587272" y="4611967"/>
            <a:ext cx="570880" cy="575388"/>
          </a:xfrm>
          <a:prstGeom prst="rect">
            <a:avLst/>
          </a:prstGeom>
        </p:spPr>
      </p:pic>
      <p:pic>
        <p:nvPicPr>
          <p:cNvPr id="11" name="Picture 10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57" y="4621079"/>
            <a:ext cx="575392" cy="575392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49" y="4621079"/>
            <a:ext cx="575392" cy="575392"/>
          </a:xfrm>
          <a:prstGeom prst="rect">
            <a:avLst/>
          </a:prstGeom>
        </p:spPr>
      </p:pic>
      <p:pic>
        <p:nvPicPr>
          <p:cNvPr id="17" name="Picture 16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42" y="4619662"/>
            <a:ext cx="575392" cy="575392"/>
          </a:xfrm>
          <a:prstGeom prst="rect">
            <a:avLst/>
          </a:prstGeom>
        </p:spPr>
      </p:pic>
      <p:pic>
        <p:nvPicPr>
          <p:cNvPr id="18" name="Picture 17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4" y="4621079"/>
            <a:ext cx="575392" cy="575392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65"/>
          <a:stretch/>
        </p:blipFill>
        <p:spPr>
          <a:xfrm>
            <a:off x="8609626" y="4615949"/>
            <a:ext cx="579803" cy="575392"/>
          </a:xfrm>
          <a:prstGeom prst="rect">
            <a:avLst/>
          </a:prstGeom>
        </p:spPr>
      </p:pic>
      <p:pic>
        <p:nvPicPr>
          <p:cNvPr id="16" name="Picture 15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" y="4621958"/>
            <a:ext cx="574513" cy="574513"/>
          </a:xfrm>
          <a:prstGeom prst="rect">
            <a:avLst/>
          </a:prstGeom>
        </p:spPr>
      </p:pic>
      <p:pic>
        <p:nvPicPr>
          <p:cNvPr id="20" name="Picture 19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5" y="4618245"/>
            <a:ext cx="575392" cy="575392"/>
          </a:xfrm>
          <a:prstGeom prst="rect">
            <a:avLst/>
          </a:prstGeom>
        </p:spPr>
      </p:pic>
      <p:pic>
        <p:nvPicPr>
          <p:cNvPr id="21" name="Picture 20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-14885" y="4614263"/>
            <a:ext cx="570880" cy="575388"/>
          </a:xfrm>
          <a:prstGeom prst="rect">
            <a:avLst/>
          </a:prstGeom>
        </p:spPr>
      </p:pic>
      <p:pic>
        <p:nvPicPr>
          <p:cNvPr id="22" name="Picture 21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00" y="4623375"/>
            <a:ext cx="575392" cy="575392"/>
          </a:xfrm>
          <a:prstGeom prst="rect">
            <a:avLst/>
          </a:prstGeom>
        </p:spPr>
      </p:pic>
      <p:pic>
        <p:nvPicPr>
          <p:cNvPr id="23" name="Picture 22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2" y="4623375"/>
            <a:ext cx="575392" cy="575392"/>
          </a:xfrm>
          <a:prstGeom prst="rect">
            <a:avLst/>
          </a:prstGeom>
        </p:spPr>
      </p:pic>
      <p:pic>
        <p:nvPicPr>
          <p:cNvPr id="24" name="Picture 23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85" y="4621958"/>
            <a:ext cx="575392" cy="575392"/>
          </a:xfrm>
          <a:prstGeom prst="rect">
            <a:avLst/>
          </a:prstGeom>
        </p:spPr>
      </p:pic>
      <p:pic>
        <p:nvPicPr>
          <p:cNvPr id="25" name="Picture 24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77" y="4623375"/>
            <a:ext cx="575392" cy="575392"/>
          </a:xfrm>
          <a:prstGeom prst="rect">
            <a:avLst/>
          </a:prstGeom>
        </p:spPr>
      </p:pic>
      <p:pic>
        <p:nvPicPr>
          <p:cNvPr id="26" name="Picture 25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65"/>
          <a:stretch/>
        </p:blipFill>
        <p:spPr>
          <a:xfrm>
            <a:off x="4007469" y="4618245"/>
            <a:ext cx="579803" cy="575392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idx="1"/>
          </p:nvPr>
        </p:nvSpPr>
        <p:spPr>
          <a:xfrm>
            <a:off x="468078" y="714076"/>
            <a:ext cx="8229600" cy="3638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65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0697D2CE-37C6-184F-9161-B93E1E3CF4A7}" type="datetimeFigureOut">
              <a:rPr lang="en-US" smtClean="0"/>
              <a:pPr/>
              <a:t>18-07-04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166B2C24-75C8-E544-A8CC-21761AB50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76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77202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97D2CE-37C6-184F-9161-B93E1E3CF4A7}" type="datetimeFigureOut">
              <a:rPr lang="en-US" smtClean="0"/>
              <a:t>18-07-04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6B2C24-75C8-E544-A8CC-21761AB50D8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40" y="3885426"/>
            <a:ext cx="1258074" cy="1258074"/>
          </a:xfrm>
          <a:prstGeom prst="rect">
            <a:avLst/>
          </a:prstGeom>
        </p:spPr>
      </p:pic>
      <p:pic>
        <p:nvPicPr>
          <p:cNvPr id="11" name="Picture 10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0" y="3883500"/>
            <a:ext cx="1260000" cy="1260000"/>
          </a:xfrm>
          <a:prstGeom prst="rect">
            <a:avLst/>
          </a:prstGeom>
        </p:spPr>
      </p:pic>
      <p:pic>
        <p:nvPicPr>
          <p:cNvPr id="12" name="Picture 11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/>
          <a:stretch/>
        </p:blipFill>
        <p:spPr>
          <a:xfrm>
            <a:off x="0" y="3881574"/>
            <a:ext cx="863739" cy="1259990"/>
          </a:xfrm>
          <a:prstGeom prst="rect">
            <a:avLst/>
          </a:prstGeom>
        </p:spPr>
      </p:pic>
      <p:pic>
        <p:nvPicPr>
          <p:cNvPr id="13" name="Picture 12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1" y="3883500"/>
            <a:ext cx="1260000" cy="1260000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96" y="3883500"/>
            <a:ext cx="1260000" cy="1260000"/>
          </a:xfrm>
          <a:prstGeom prst="rect">
            <a:avLst/>
          </a:prstGeom>
        </p:spPr>
      </p:pic>
      <p:pic>
        <p:nvPicPr>
          <p:cNvPr id="15" name="Picture 14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21" y="3881574"/>
            <a:ext cx="1260000" cy="1260000"/>
          </a:xfrm>
          <a:prstGeom prst="rect">
            <a:avLst/>
          </a:prstGeom>
        </p:spPr>
      </p:pic>
      <p:pic>
        <p:nvPicPr>
          <p:cNvPr id="16" name="Picture 15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70" y="3881574"/>
            <a:ext cx="1260000" cy="1260000"/>
          </a:xfrm>
          <a:prstGeom prst="rect">
            <a:avLst/>
          </a:prstGeom>
        </p:spPr>
      </p:pic>
      <p:pic>
        <p:nvPicPr>
          <p:cNvPr id="17" name="Picture 16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9"/>
          <a:stretch/>
        </p:blipFill>
        <p:spPr>
          <a:xfrm>
            <a:off x="8411545" y="3883500"/>
            <a:ext cx="732456" cy="1260000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22313" y="1896486"/>
            <a:ext cx="7772400" cy="1427163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78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8891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8891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00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09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677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7659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677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7659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646501" y="0"/>
            <a:ext cx="6117852" cy="46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fr-CA" smtClean="0">
                <a:latin typeface="Myriad Pro SemiExt" pitchFamily="34" charset="0"/>
              </a:rPr>
              <a:t>Click to edit Master title style</a:t>
            </a:r>
            <a:endParaRPr lang="en-US">
              <a:latin typeface="Myriad Pro SemiEx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98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0697D2CE-37C6-184F-9161-B93E1E3CF4A7}" type="datetimeFigureOut">
              <a:rPr lang="en-US" smtClean="0"/>
              <a:pPr/>
              <a:t>18-07-04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166B2C24-75C8-E544-A8CC-21761AB50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58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09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102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10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7256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2646501" y="0"/>
            <a:ext cx="6117852" cy="46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fr-CA" smtClean="0">
                <a:latin typeface="Myriad Pro SemiExt" pitchFamily="34" charset="0"/>
              </a:rPr>
              <a:t>Click to edit Master title style</a:t>
            </a:r>
            <a:endParaRPr lang="en-US">
              <a:latin typeface="Myriad Pro SemiEx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252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40" y="3884930"/>
            <a:ext cx="8280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040" y="744061"/>
            <a:ext cx="8280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040" y="4309983"/>
            <a:ext cx="8280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2646501" y="0"/>
            <a:ext cx="6117852" cy="46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fr-CA" dirty="0" smtClean="0">
                <a:latin typeface="Myriad Pro SemiExt" pitchFamily="34" charset="0"/>
              </a:rPr>
              <a:t>Click to </a:t>
            </a:r>
            <a:r>
              <a:rPr lang="fr-CA" dirty="0" err="1" smtClean="0">
                <a:latin typeface="Myriad Pro SemiExt" pitchFamily="34" charset="0"/>
              </a:rPr>
              <a:t>edit</a:t>
            </a:r>
            <a:r>
              <a:rPr lang="fr-CA" dirty="0" smtClean="0">
                <a:latin typeface="Myriad Pro SemiExt" pitchFamily="34" charset="0"/>
              </a:rPr>
              <a:t> Master </a:t>
            </a:r>
            <a:r>
              <a:rPr lang="fr-CA" dirty="0" err="1" smtClean="0">
                <a:latin typeface="Myriad Pro SemiExt" pitchFamily="34" charset="0"/>
              </a:rPr>
              <a:t>title</a:t>
            </a:r>
            <a:r>
              <a:rPr lang="fr-CA" dirty="0" smtClean="0">
                <a:latin typeface="Myriad Pro SemiExt" pitchFamily="34" charset="0"/>
              </a:rPr>
              <a:t> style</a:t>
            </a:r>
            <a:endParaRPr lang="en-US" dirty="0">
              <a:latin typeface="Myriad Pro SemiEx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4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0697D2CE-37C6-184F-9161-B93E1E3CF4A7}" type="datetimeFigureOut">
              <a:rPr lang="en-US" smtClean="0"/>
              <a:pPr/>
              <a:t>18-07-04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166B2C24-75C8-E544-A8CC-21761AB50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3F7C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yc-nuclides.png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 r="23599" b="28327"/>
          <a:stretch/>
        </p:blipFill>
        <p:spPr>
          <a:xfrm>
            <a:off x="5760721" y="1796554"/>
            <a:ext cx="3383279" cy="3346946"/>
          </a:xfrm>
          <a:prstGeom prst="rect">
            <a:avLst/>
          </a:prstGeom>
          <a:effectLst/>
        </p:spPr>
      </p:pic>
      <p:pic>
        <p:nvPicPr>
          <p:cNvPr id="8" name="Picture 7" descr="TRIUMF_logo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8" y="265430"/>
            <a:ext cx="3149600" cy="863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793998" y="146050"/>
            <a:ext cx="0" cy="110236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4010024" y="374064"/>
            <a:ext cx="4667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Canada’s national laboratory</a:t>
            </a:r>
            <a:endParaRPr lang="en-US" sz="1200" baseline="0" dirty="0" smtClean="0">
              <a:solidFill>
                <a:srgbClr val="EAE5DF"/>
              </a:solidFill>
              <a:latin typeface="Myriad Web Pro" panose="020B0503030403020204" pitchFamily="34" charset="0"/>
              <a:cs typeface="Myriad Pro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for particle and nuclear physics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and accelerator-based</a:t>
            </a:r>
            <a:r>
              <a:rPr lang="en-US" sz="1200" baseline="0" dirty="0" smtClean="0">
                <a:solidFill>
                  <a:srgbClr val="EAE5DF"/>
                </a:solidFill>
                <a:latin typeface="Myriad Web Pro" panose="020B0503030403020204" pitchFamily="34" charset="0"/>
                <a:cs typeface="Myriad Pro Light"/>
              </a:rPr>
              <a:t> science</a:t>
            </a:r>
            <a:endParaRPr lang="en-US" sz="1200" dirty="0" smtClean="0">
              <a:solidFill>
                <a:srgbClr val="EAE5DF"/>
              </a:solidFill>
              <a:latin typeface="Myriad Web Pro" panose="020B0503030403020204" pitchFamily="34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0886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25527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8444"/>
          <a:stretch/>
        </p:blipFill>
        <p:spPr>
          <a:xfrm>
            <a:off x="2552700" y="0"/>
            <a:ext cx="65913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552700" y="0"/>
            <a:ext cx="6591300" cy="5143500"/>
          </a:xfrm>
          <a:prstGeom prst="rect">
            <a:avLst/>
          </a:prstGeom>
          <a:solidFill>
            <a:srgbClr val="113F7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94640" y="1122711"/>
            <a:ext cx="203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Canada’s national laboratory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for particle and nuclear physics 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and accelerator-based science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640" y="1000760"/>
            <a:ext cx="2032000" cy="0"/>
          </a:xfrm>
          <a:prstGeom prst="line">
            <a:avLst/>
          </a:prstGeom>
          <a:ln w="3175" cmpd="sng">
            <a:solidFill>
              <a:srgbClr val="0127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RIUMF_logo_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4" y="395325"/>
            <a:ext cx="1655589" cy="45395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25094" y="4021267"/>
            <a:ext cx="2427605" cy="79765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TRIUMF: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Alberta | British Columbia | Calgary | Carleton | Guelph | Manitoba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McGill | McMaster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Montréal | Northern British Columbia | Queen’s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Regina | Saint </a:t>
            </a:r>
            <a:r>
              <a:rPr lang="en-US" sz="800" dirty="0" smtClean="0">
                <a:solidFill>
                  <a:srgbClr val="113F7C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Mary’s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Simon Fraser | Toronto | Victoria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Western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Winnipeg | York</a:t>
            </a:r>
            <a:endParaRPr lang="en-US" sz="800" dirty="0">
              <a:solidFill>
                <a:srgbClr val="0F2D68"/>
              </a:solidFill>
              <a:latin typeface="Myriad Web Pro" panose="020B0503030403020204" pitchFamily="34" charset="0"/>
              <a:ea typeface="ヒラギノ角ゴ Pro W3" pitchFamily="-111" charset="-128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553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25527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8444"/>
          <a:stretch/>
        </p:blipFill>
        <p:spPr>
          <a:xfrm>
            <a:off x="2552700" y="0"/>
            <a:ext cx="65913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552700" y="0"/>
            <a:ext cx="6591300" cy="5143500"/>
          </a:xfrm>
          <a:prstGeom prst="rect">
            <a:avLst/>
          </a:prstGeom>
          <a:solidFill>
            <a:srgbClr val="113F7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94640" y="1122711"/>
            <a:ext cx="203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Canada’s national laboratory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for particle and nuclear physics 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and accelerator-based science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640" y="1000760"/>
            <a:ext cx="2032000" cy="0"/>
          </a:xfrm>
          <a:prstGeom prst="line">
            <a:avLst/>
          </a:prstGeom>
          <a:ln w="3175" cmpd="sng">
            <a:solidFill>
              <a:srgbClr val="0127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RIUMF_logo_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4" y="395325"/>
            <a:ext cx="1655589" cy="45395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25094" y="4021267"/>
            <a:ext cx="2427605" cy="79765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TRIUMF: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Alberta | British Columbia | Calgary | Carleton | Guelph | Manitoba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McGill | McMaster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Montréal | Northern British Columbia | Queen’s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Regina | Saint </a:t>
            </a:r>
            <a:r>
              <a:rPr lang="en-US" sz="800" dirty="0" smtClean="0">
                <a:solidFill>
                  <a:srgbClr val="113F7C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Mary’s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Simon Fraser | Toronto | Victoria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Western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Winnipeg | York</a:t>
            </a:r>
            <a:endParaRPr lang="en-US" sz="800" dirty="0">
              <a:solidFill>
                <a:srgbClr val="0F2D68"/>
              </a:solidFill>
              <a:latin typeface="Myriad Web Pro" panose="020B0503030403020204" pitchFamily="34" charset="0"/>
              <a:ea typeface="ヒラギノ角ゴ Pro W3" pitchFamily="-111" charset="-128"/>
              <a:cs typeface="Myriad Pro Ligh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867150" y="1562100"/>
            <a:ext cx="3943350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Thank you!</a:t>
            </a:r>
          </a:p>
          <a:p>
            <a:pPr algn="ctr"/>
            <a:r>
              <a:rPr lang="en-CA" sz="4000" dirty="0" err="1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Merci</a:t>
            </a:r>
            <a:r>
              <a:rPr lang="en-CA" sz="40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!</a:t>
            </a:r>
            <a:endParaRPr lang="en-US" sz="3200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16700" y="4306986"/>
            <a:ext cx="232410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CA" sz="1400" dirty="0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Follow us at </a:t>
            </a:r>
            <a:r>
              <a:rPr lang="en-CA" sz="1400" dirty="0" err="1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TRIUMFLab</a:t>
            </a:r>
            <a:r>
              <a:rPr lang="en-CA" sz="1400" dirty="0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 </a:t>
            </a:r>
          </a:p>
        </p:txBody>
      </p:sp>
      <p:pic>
        <p:nvPicPr>
          <p:cNvPr id="16" name="Picture 15" descr="FB-f-Logo__white_51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16" y="4744426"/>
            <a:ext cx="244673" cy="244673"/>
          </a:xfrm>
          <a:prstGeom prst="rect">
            <a:avLst/>
          </a:prstGeom>
        </p:spPr>
      </p:pic>
      <p:pic>
        <p:nvPicPr>
          <p:cNvPr id="17" name="Picture 16" descr="Glyph_Logo_png 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41" y="4744426"/>
            <a:ext cx="252000" cy="252000"/>
          </a:xfrm>
          <a:prstGeom prst="rect">
            <a:avLst/>
          </a:prstGeom>
        </p:spPr>
      </p:pic>
      <p:pic>
        <p:nvPicPr>
          <p:cNvPr id="18" name="Picture 17" descr="Twitter_logo_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05" y="4744426"/>
            <a:ext cx="309965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2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25527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8444"/>
          <a:stretch/>
        </p:blipFill>
        <p:spPr>
          <a:xfrm>
            <a:off x="2552700" y="0"/>
            <a:ext cx="65913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552700" y="0"/>
            <a:ext cx="6591300" cy="5143500"/>
          </a:xfrm>
          <a:prstGeom prst="rect">
            <a:avLst/>
          </a:prstGeom>
          <a:solidFill>
            <a:srgbClr val="113F7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94640" y="1122711"/>
            <a:ext cx="203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Canada’s national laboratory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for particle and nuclear physics </a:t>
            </a:r>
          </a:p>
          <a:p>
            <a:pPr algn="l"/>
            <a:r>
              <a:rPr lang="en-US" sz="1000" kern="1200" dirty="0" smtClean="0">
                <a:solidFill>
                  <a:srgbClr val="113F7C"/>
                </a:solidFill>
                <a:latin typeface="Myriad Web Pro" panose="020B0503030403020204" pitchFamily="34" charset="0"/>
                <a:ea typeface="+mn-ea"/>
                <a:cs typeface="Myriad Pro Light"/>
              </a:rPr>
              <a:t>and accelerator-based science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640" y="1000760"/>
            <a:ext cx="2032000" cy="0"/>
          </a:xfrm>
          <a:prstGeom prst="line">
            <a:avLst/>
          </a:prstGeom>
          <a:ln w="3175" cmpd="sng">
            <a:solidFill>
              <a:srgbClr val="0127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RIUMF_logo_blu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4" y="395325"/>
            <a:ext cx="1655589" cy="45395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25094" y="4021267"/>
            <a:ext cx="2427605" cy="79765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TRIUMF: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Alberta | British Columbia | Calgary | Carleton | Guelph | Manitoba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McGill | McMaster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Montréal | Northern British Columbia | Queen’s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Regina | Saint </a:t>
            </a:r>
            <a:r>
              <a:rPr lang="en-US" sz="800" dirty="0" smtClean="0">
                <a:solidFill>
                  <a:srgbClr val="113F7C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Mary’s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| Simon Fraser | Toronto | Victoria |</a:t>
            </a:r>
            <a:r>
              <a:rPr lang="en-US" sz="800" baseline="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 Western | </a:t>
            </a:r>
            <a:r>
              <a:rPr lang="en-US" sz="800" dirty="0" smtClean="0">
                <a:solidFill>
                  <a:srgbClr val="0F2D68"/>
                </a:solidFill>
                <a:latin typeface="Myriad Web Pro" panose="020B0503030403020204" pitchFamily="34" charset="0"/>
                <a:ea typeface="ヒラギノ角ゴ Pro W3" pitchFamily="-111" charset="-128"/>
                <a:cs typeface="Myriad Pro Light"/>
              </a:rPr>
              <a:t>Winnipeg | York</a:t>
            </a:r>
            <a:endParaRPr lang="en-US" sz="800" dirty="0">
              <a:solidFill>
                <a:srgbClr val="0F2D68"/>
              </a:solidFill>
              <a:latin typeface="Myriad Web Pro" panose="020B0503030403020204" pitchFamily="34" charset="0"/>
              <a:ea typeface="ヒラギノ角ゴ Pro W3" pitchFamily="-111" charset="-128"/>
              <a:cs typeface="Myriad Pro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16700" y="4306986"/>
            <a:ext cx="232410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CA" sz="1400" dirty="0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Follow us at </a:t>
            </a:r>
            <a:r>
              <a:rPr lang="en-CA" sz="1400" dirty="0" err="1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TRIUMFLab</a:t>
            </a:r>
            <a:r>
              <a:rPr lang="en-CA" sz="1400" dirty="0" smtClean="0">
                <a:solidFill>
                  <a:srgbClr val="FFFFFF"/>
                </a:solidFill>
                <a:latin typeface="Myriad Pro SemiExt" pitchFamily="34" charset="0"/>
                <a:ea typeface="+mj-ea"/>
                <a:cs typeface="Avenir Heavy"/>
              </a:rPr>
              <a:t> </a:t>
            </a:r>
          </a:p>
        </p:txBody>
      </p:sp>
      <p:pic>
        <p:nvPicPr>
          <p:cNvPr id="16" name="Picture 15" descr="FB-f-Logo__white_51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16" y="4744426"/>
            <a:ext cx="244673" cy="244673"/>
          </a:xfrm>
          <a:prstGeom prst="rect">
            <a:avLst/>
          </a:prstGeom>
        </p:spPr>
      </p:pic>
      <p:pic>
        <p:nvPicPr>
          <p:cNvPr id="17" name="Picture 16" descr="Glyph_Logo_png 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41" y="4744426"/>
            <a:ext cx="252000" cy="252000"/>
          </a:xfrm>
          <a:prstGeom prst="rect">
            <a:avLst/>
          </a:prstGeom>
        </p:spPr>
      </p:pic>
      <p:pic>
        <p:nvPicPr>
          <p:cNvPr id="18" name="Picture 17" descr="Twitter_logo_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05" y="4744426"/>
            <a:ext cx="309965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cholls_j_05 copy cop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r="18445"/>
          <a:stretch/>
        </p:blipFill>
        <p:spPr>
          <a:xfrm>
            <a:off x="3352800" y="0"/>
            <a:ext cx="57912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352800" y="0"/>
            <a:ext cx="5791200" cy="5143500"/>
          </a:xfrm>
          <a:prstGeom prst="rect">
            <a:avLst/>
          </a:prstGeom>
          <a:solidFill>
            <a:srgbClr val="113F7C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352800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RIUMF_logo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4706996"/>
            <a:ext cx="1028700" cy="2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97D2CE-37C6-184F-9161-B93E1E3CF4A7}" type="datetimeFigureOut">
              <a:rPr lang="en-US" smtClean="0"/>
              <a:t>18-07-04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6B2C24-75C8-E544-A8CC-21761AB50D8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40" y="3885426"/>
            <a:ext cx="1258074" cy="1258074"/>
          </a:xfrm>
          <a:prstGeom prst="rect">
            <a:avLst/>
          </a:prstGeom>
        </p:spPr>
      </p:pic>
      <p:pic>
        <p:nvPicPr>
          <p:cNvPr id="3" name="Picture 2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0" y="3883500"/>
            <a:ext cx="1260000" cy="1260000"/>
          </a:xfrm>
          <a:prstGeom prst="rect">
            <a:avLst/>
          </a:prstGeom>
        </p:spPr>
      </p:pic>
      <p:pic>
        <p:nvPicPr>
          <p:cNvPr id="8" name="Picture 7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/>
          <a:stretch/>
        </p:blipFill>
        <p:spPr>
          <a:xfrm>
            <a:off x="0" y="3881574"/>
            <a:ext cx="863739" cy="1259990"/>
          </a:xfrm>
          <a:prstGeom prst="rect">
            <a:avLst/>
          </a:prstGeom>
        </p:spPr>
      </p:pic>
      <p:pic>
        <p:nvPicPr>
          <p:cNvPr id="11" name="Picture 10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1" y="3883500"/>
            <a:ext cx="1260000" cy="1260000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96" y="3883500"/>
            <a:ext cx="1260000" cy="1260000"/>
          </a:xfrm>
          <a:prstGeom prst="rect">
            <a:avLst/>
          </a:prstGeom>
        </p:spPr>
      </p:pic>
      <p:pic>
        <p:nvPicPr>
          <p:cNvPr id="17" name="Picture 16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21" y="3881574"/>
            <a:ext cx="1260000" cy="1260000"/>
          </a:xfrm>
          <a:prstGeom prst="rect">
            <a:avLst/>
          </a:prstGeom>
        </p:spPr>
      </p:pic>
      <p:pic>
        <p:nvPicPr>
          <p:cNvPr id="18" name="Picture 17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70" y="3881574"/>
            <a:ext cx="1260000" cy="1260000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9"/>
          <a:stretch/>
        </p:blipFill>
        <p:spPr>
          <a:xfrm>
            <a:off x="8411545" y="3883500"/>
            <a:ext cx="732456" cy="12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idx="1"/>
          </p:nvPr>
        </p:nvSpPr>
        <p:spPr>
          <a:xfrm>
            <a:off x="468078" y="714076"/>
            <a:ext cx="8229600" cy="2972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67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97D2CE-37C6-184F-9161-B93E1E3CF4A7}" type="datetimeFigureOut">
              <a:rPr lang="en-US" smtClean="0"/>
              <a:t>18-07-04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6B2C24-75C8-E544-A8CC-21761AB50D8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40" y="3885426"/>
            <a:ext cx="1258074" cy="1258074"/>
          </a:xfrm>
          <a:prstGeom prst="rect">
            <a:avLst/>
          </a:prstGeom>
        </p:spPr>
      </p:pic>
      <p:pic>
        <p:nvPicPr>
          <p:cNvPr id="3" name="Picture 2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0" y="3883500"/>
            <a:ext cx="1260000" cy="1260000"/>
          </a:xfrm>
          <a:prstGeom prst="rect">
            <a:avLst/>
          </a:prstGeom>
        </p:spPr>
      </p:pic>
      <p:pic>
        <p:nvPicPr>
          <p:cNvPr id="8" name="Picture 7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/>
          <a:stretch/>
        </p:blipFill>
        <p:spPr>
          <a:xfrm>
            <a:off x="0" y="3881574"/>
            <a:ext cx="863739" cy="1259990"/>
          </a:xfrm>
          <a:prstGeom prst="rect">
            <a:avLst/>
          </a:prstGeom>
        </p:spPr>
      </p:pic>
      <p:pic>
        <p:nvPicPr>
          <p:cNvPr id="11" name="Picture 10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1" y="3883500"/>
            <a:ext cx="1260000" cy="1260000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96" y="3883500"/>
            <a:ext cx="1260000" cy="1260000"/>
          </a:xfrm>
          <a:prstGeom prst="rect">
            <a:avLst/>
          </a:prstGeom>
        </p:spPr>
      </p:pic>
      <p:pic>
        <p:nvPicPr>
          <p:cNvPr id="17" name="Picture 16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21" y="3881574"/>
            <a:ext cx="1260000" cy="1260000"/>
          </a:xfrm>
          <a:prstGeom prst="rect">
            <a:avLst/>
          </a:prstGeom>
        </p:spPr>
      </p:pic>
      <p:pic>
        <p:nvPicPr>
          <p:cNvPr id="18" name="Picture 17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70" y="3881574"/>
            <a:ext cx="1260000" cy="1260000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9"/>
          <a:stretch/>
        </p:blipFill>
        <p:spPr>
          <a:xfrm>
            <a:off x="8411545" y="3883500"/>
            <a:ext cx="732456" cy="12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92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45" y="4619662"/>
            <a:ext cx="574513" cy="574513"/>
          </a:xfrm>
          <a:prstGeom prst="rect">
            <a:avLst/>
          </a:prstGeom>
        </p:spPr>
      </p:pic>
      <p:pic>
        <p:nvPicPr>
          <p:cNvPr id="3" name="Picture 2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2" y="4615949"/>
            <a:ext cx="575392" cy="575392"/>
          </a:xfrm>
          <a:prstGeom prst="rect">
            <a:avLst/>
          </a:prstGeom>
        </p:spPr>
      </p:pic>
      <p:pic>
        <p:nvPicPr>
          <p:cNvPr id="8" name="Picture 7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4587272" y="4611967"/>
            <a:ext cx="570880" cy="575388"/>
          </a:xfrm>
          <a:prstGeom prst="rect">
            <a:avLst/>
          </a:prstGeom>
        </p:spPr>
      </p:pic>
      <p:pic>
        <p:nvPicPr>
          <p:cNvPr id="11" name="Picture 10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57" y="4621079"/>
            <a:ext cx="575392" cy="575392"/>
          </a:xfrm>
          <a:prstGeom prst="rect">
            <a:avLst/>
          </a:prstGeom>
        </p:spPr>
      </p:pic>
      <p:pic>
        <p:nvPicPr>
          <p:cNvPr id="14" name="Picture 13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49" y="4621079"/>
            <a:ext cx="575392" cy="575392"/>
          </a:xfrm>
          <a:prstGeom prst="rect">
            <a:avLst/>
          </a:prstGeom>
        </p:spPr>
      </p:pic>
      <p:pic>
        <p:nvPicPr>
          <p:cNvPr id="17" name="Picture 16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42" y="4619662"/>
            <a:ext cx="575392" cy="575392"/>
          </a:xfrm>
          <a:prstGeom prst="rect">
            <a:avLst/>
          </a:prstGeom>
        </p:spPr>
      </p:pic>
      <p:pic>
        <p:nvPicPr>
          <p:cNvPr id="18" name="Picture 17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4" y="4621079"/>
            <a:ext cx="575392" cy="575392"/>
          </a:xfrm>
          <a:prstGeom prst="rect">
            <a:avLst/>
          </a:prstGeom>
        </p:spPr>
      </p:pic>
      <p:pic>
        <p:nvPicPr>
          <p:cNvPr id="19" name="Picture 18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65"/>
          <a:stretch/>
        </p:blipFill>
        <p:spPr>
          <a:xfrm>
            <a:off x="8609626" y="4615949"/>
            <a:ext cx="579803" cy="575392"/>
          </a:xfrm>
          <a:prstGeom prst="rect">
            <a:avLst/>
          </a:prstGeom>
        </p:spPr>
      </p:pic>
      <p:pic>
        <p:nvPicPr>
          <p:cNvPr id="16" name="Picture 15" descr="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" y="4621958"/>
            <a:ext cx="574513" cy="574513"/>
          </a:xfrm>
          <a:prstGeom prst="rect">
            <a:avLst/>
          </a:prstGeom>
        </p:spPr>
      </p:pic>
      <p:pic>
        <p:nvPicPr>
          <p:cNvPr id="20" name="Picture 19" descr="s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5" y="4618245"/>
            <a:ext cx="575392" cy="575392"/>
          </a:xfrm>
          <a:prstGeom prst="rect">
            <a:avLst/>
          </a:prstGeom>
        </p:spPr>
      </p:pic>
      <p:pic>
        <p:nvPicPr>
          <p:cNvPr id="21" name="Picture 20" descr="s3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-14885" y="4614263"/>
            <a:ext cx="570880" cy="575388"/>
          </a:xfrm>
          <a:prstGeom prst="rect">
            <a:avLst/>
          </a:prstGeom>
        </p:spPr>
      </p:pic>
      <p:pic>
        <p:nvPicPr>
          <p:cNvPr id="22" name="Picture 21" descr="s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00" y="4623375"/>
            <a:ext cx="575392" cy="575392"/>
          </a:xfrm>
          <a:prstGeom prst="rect">
            <a:avLst/>
          </a:prstGeom>
        </p:spPr>
      </p:pic>
      <p:pic>
        <p:nvPicPr>
          <p:cNvPr id="23" name="Picture 22" descr="s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2" y="4623375"/>
            <a:ext cx="575392" cy="575392"/>
          </a:xfrm>
          <a:prstGeom prst="rect">
            <a:avLst/>
          </a:prstGeom>
        </p:spPr>
      </p:pic>
      <p:pic>
        <p:nvPicPr>
          <p:cNvPr id="24" name="Picture 23" descr="s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85" y="4621958"/>
            <a:ext cx="575392" cy="575392"/>
          </a:xfrm>
          <a:prstGeom prst="rect">
            <a:avLst/>
          </a:prstGeom>
        </p:spPr>
      </p:pic>
      <p:pic>
        <p:nvPicPr>
          <p:cNvPr id="25" name="Picture 24" descr="s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77" y="4623375"/>
            <a:ext cx="575392" cy="575392"/>
          </a:xfrm>
          <a:prstGeom prst="rect">
            <a:avLst/>
          </a:prstGeom>
        </p:spPr>
      </p:pic>
      <p:pic>
        <p:nvPicPr>
          <p:cNvPr id="26" name="Picture 25" descr="s8.jp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65"/>
          <a:stretch/>
        </p:blipFill>
        <p:spPr>
          <a:xfrm>
            <a:off x="4007469" y="4618245"/>
            <a:ext cx="579803" cy="575392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4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469900"/>
          </a:xfrm>
          <a:prstGeom prst="rect">
            <a:avLst/>
          </a:prstGeom>
          <a:solidFill>
            <a:srgbClr val="113F7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SemiExt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dirty="0" smtClean="0"/>
              <a:t>Click to </a:t>
            </a:r>
            <a:r>
              <a:rPr lang="fr-CA" dirty="0" err="1" smtClean="0"/>
              <a:t>edit</a:t>
            </a:r>
            <a:r>
              <a:rPr lang="fr-CA" dirty="0" smtClean="0"/>
              <a:t> Master </a:t>
            </a:r>
            <a:r>
              <a:rPr lang="fr-CA" dirty="0" err="1" smtClean="0"/>
              <a:t>title</a:t>
            </a:r>
            <a:r>
              <a:rPr lang="fr-CA" dirty="0" smtClean="0"/>
              <a:t> </a:t>
            </a:r>
            <a:r>
              <a:rPr lang="fr-CA" dirty="0" err="1" smtClean="0"/>
              <a:t>stytle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78" y="714076"/>
            <a:ext cx="8229600" cy="414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TRIUMF_logo_white.eps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904"/>
            <a:ext cx="1028700" cy="2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1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67" r:id="rId3"/>
    <p:sldLayoutId id="2147483663" r:id="rId4"/>
    <p:sldLayoutId id="2147483668" r:id="rId5"/>
    <p:sldLayoutId id="2147483665" r:id="rId6"/>
    <p:sldLayoutId id="2147483649" r:id="rId7"/>
    <p:sldLayoutId id="2147483670" r:id="rId8"/>
    <p:sldLayoutId id="2147483664" r:id="rId9"/>
    <p:sldLayoutId id="214748366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</p:sldLayoutIdLst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rgbClr val="FFFFFF"/>
          </a:solidFill>
          <a:latin typeface="Myriad Pro SemiExt" pitchFamily="34" charset="0"/>
          <a:ea typeface="+mj-ea"/>
          <a:cs typeface="Myriad Pro SemiExt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Myriad Pro" pitchFamily="34" charset="0"/>
          <a:ea typeface="+mn-ea"/>
          <a:cs typeface="Myriad Pro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3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85.gif"/><Relationship Id="rId7" Type="http://schemas.openxmlformats.org/officeDocument/2006/relationships/image" Target="../media/image141.emf"/><Relationship Id="rId8" Type="http://schemas.openxmlformats.org/officeDocument/2006/relationships/image" Target="../media/image142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43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4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48.em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66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jpeg"/><Relationship Id="rId6" Type="http://schemas.openxmlformats.org/officeDocument/2006/relationships/image" Target="../media/image14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4" Type="http://schemas.openxmlformats.org/officeDocument/2006/relationships/image" Target="../media/image151.tif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4" Type="http://schemas.openxmlformats.org/officeDocument/2006/relationships/image" Target="../media/image153.emf"/><Relationship Id="rId5" Type="http://schemas.openxmlformats.org/officeDocument/2006/relationships/image" Target="../media/image15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5.tiff"/><Relationship Id="rId3" Type="http://schemas.openxmlformats.org/officeDocument/2006/relationships/image" Target="../media/image156.tif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7.png"/><Relationship Id="rId3" Type="http://schemas.openxmlformats.org/officeDocument/2006/relationships/image" Target="../media/image158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6.e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6.e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6.emf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59.emf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59.e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png"/><Relationship Id="rId6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16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64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3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85.gif"/><Relationship Id="rId7" Type="http://schemas.openxmlformats.org/officeDocument/2006/relationships/image" Target="../media/image141.emf"/><Relationship Id="rId8" Type="http://schemas.openxmlformats.org/officeDocument/2006/relationships/image" Target="../media/image142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4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em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png"/><Relationship Id="rId6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4" Type="http://schemas.openxmlformats.org/officeDocument/2006/relationships/image" Target="../media/image166.emf"/><Relationship Id="rId5" Type="http://schemas.openxmlformats.org/officeDocument/2006/relationships/image" Target="../media/image11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4" Type="http://schemas.openxmlformats.org/officeDocument/2006/relationships/image" Target="../media/image166.emf"/><Relationship Id="rId5" Type="http://schemas.openxmlformats.org/officeDocument/2006/relationships/image" Target="../media/image11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png"/><Relationship Id="rId6" Type="http://schemas.openxmlformats.org/officeDocument/2006/relationships/image" Target="../media/image167.jpg"/><Relationship Id="rId7" Type="http://schemas.openxmlformats.org/officeDocument/2006/relationships/image" Target="../media/image85.gif"/><Relationship Id="rId8" Type="http://schemas.openxmlformats.org/officeDocument/2006/relationships/image" Target="../media/image2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png"/><Relationship Id="rId6" Type="http://schemas.openxmlformats.org/officeDocument/2006/relationships/image" Target="../media/image167.jpg"/><Relationship Id="rId7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png"/><Relationship Id="rId6" Type="http://schemas.openxmlformats.org/officeDocument/2006/relationships/image" Target="../media/image167.jpg"/><Relationship Id="rId7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65.jpg"/><Relationship Id="rId5" Type="http://schemas.openxmlformats.org/officeDocument/2006/relationships/image" Target="../media/image166.emf"/><Relationship Id="rId6" Type="http://schemas.openxmlformats.org/officeDocument/2006/relationships/image" Target="../media/image111.emf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4" Type="http://schemas.openxmlformats.org/officeDocument/2006/relationships/image" Target="../media/image118.emf"/><Relationship Id="rId5" Type="http://schemas.openxmlformats.org/officeDocument/2006/relationships/image" Target="../media/image168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7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5.emf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8.png"/><Relationship Id="rId3" Type="http://schemas.openxmlformats.org/officeDocument/2006/relationships/image" Target="../media/image9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1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69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9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71.emf"/><Relationship Id="rId5" Type="http://schemas.openxmlformats.org/officeDocument/2006/relationships/image" Target="../media/image17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4" Type="http://schemas.openxmlformats.org/officeDocument/2006/relationships/image" Target="../media/image17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71.emf"/><Relationship Id="rId5" Type="http://schemas.openxmlformats.org/officeDocument/2006/relationships/image" Target="../media/image172.emf"/><Relationship Id="rId6" Type="http://schemas.openxmlformats.org/officeDocument/2006/relationships/image" Target="../media/image17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4" Type="http://schemas.openxmlformats.org/officeDocument/2006/relationships/image" Target="../media/image17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4" Type="http://schemas.openxmlformats.org/officeDocument/2006/relationships/image" Target="../media/image13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4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85.gif"/><Relationship Id="rId7" Type="http://schemas.openxmlformats.org/officeDocument/2006/relationships/image" Target="../media/image141.emf"/><Relationship Id="rId8" Type="http://schemas.openxmlformats.org/officeDocument/2006/relationships/image" Target="../media/image142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4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41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8.emf"/><Relationship Id="rId7" Type="http://schemas.openxmlformats.org/officeDocument/2006/relationships/image" Target="../media/image177.emf"/><Relationship Id="rId8" Type="http://schemas.openxmlformats.org/officeDocument/2006/relationships/image" Target="../media/image67.emf"/><Relationship Id="rId9" Type="http://schemas.openxmlformats.org/officeDocument/2006/relationships/image" Target="../media/image2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4" Type="http://schemas.openxmlformats.org/officeDocument/2006/relationships/image" Target="../media/image179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8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0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8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4" Type="http://schemas.openxmlformats.org/officeDocument/2006/relationships/image" Target="../media/image182.emf"/><Relationship Id="rId5" Type="http://schemas.openxmlformats.org/officeDocument/2006/relationships/image" Target="../media/image18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84.emf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184.emf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18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182.emf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182.e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4" Type="http://schemas.openxmlformats.org/officeDocument/2006/relationships/image" Target="../media/image188.emf"/><Relationship Id="rId5" Type="http://schemas.openxmlformats.org/officeDocument/2006/relationships/image" Target="../media/image189.emf"/><Relationship Id="rId6" Type="http://schemas.openxmlformats.org/officeDocument/2006/relationships/image" Target="../media/image190.png"/><Relationship Id="rId7" Type="http://schemas.openxmlformats.org/officeDocument/2006/relationships/image" Target="../media/image191.emf"/><Relationship Id="rId8" Type="http://schemas.openxmlformats.org/officeDocument/2006/relationships/image" Target="../media/image192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6.emf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8.emf"/><Relationship Id="rId7" Type="http://schemas.openxmlformats.org/officeDocument/2006/relationships/image" Target="../media/image67.emf"/><Relationship Id="rId8" Type="http://schemas.openxmlformats.org/officeDocument/2006/relationships/image" Target="../media/image29.emf"/><Relationship Id="rId9" Type="http://schemas.openxmlformats.org/officeDocument/2006/relationships/image" Target="../media/image6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7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7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7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7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7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png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85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96.png"/><Relationship Id="rId5" Type="http://schemas.openxmlformats.org/officeDocument/2006/relationships/image" Target="../media/image97.jpeg"/><Relationship Id="rId6" Type="http://schemas.openxmlformats.org/officeDocument/2006/relationships/image" Target="../media/image98.gif"/><Relationship Id="rId7" Type="http://schemas.openxmlformats.org/officeDocument/2006/relationships/image" Target="../media/image99.jpg"/><Relationship Id="rId8" Type="http://schemas.openxmlformats.org/officeDocument/2006/relationships/image" Target="../media/image100.png"/><Relationship Id="rId9" Type="http://schemas.openxmlformats.org/officeDocument/2006/relationships/image" Target="../media/image101.gif"/><Relationship Id="rId10" Type="http://schemas.openxmlformats.org/officeDocument/2006/relationships/image" Target="file://localhost/Users/jholt/Physics/Talks/Figures/logos/UTlogo.gif" TargetMode="External"/><Relationship Id="rId11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10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85.gif"/><Relationship Id="rId6" Type="http://schemas.openxmlformats.org/officeDocument/2006/relationships/image" Target="../media/image20.emf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emf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5" Type="http://schemas.openxmlformats.org/officeDocument/2006/relationships/image" Target="../media/image11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1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119.jp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jp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21.emf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1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21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22.emf"/><Relationship Id="rId10" Type="http://schemas.openxmlformats.org/officeDocument/2006/relationships/image" Target="../media/image123.emf"/><Relationship Id="rId11" Type="http://schemas.openxmlformats.org/officeDocument/2006/relationships/image" Target="../media/image1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5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08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1.emf"/><Relationship Id="rId5" Type="http://schemas.openxmlformats.org/officeDocument/2006/relationships/image" Target="../media/image129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1.emf"/><Relationship Id="rId5" Type="http://schemas.openxmlformats.org/officeDocument/2006/relationships/image" Target="../media/image129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3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3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8.emf"/><Relationship Id="rId7" Type="http://schemas.openxmlformats.org/officeDocument/2006/relationships/image" Target="../media/image67.emf"/><Relationship Id="rId8" Type="http://schemas.openxmlformats.org/officeDocument/2006/relationships/image" Target="../media/image29.emf"/><Relationship Id="rId9" Type="http://schemas.openxmlformats.org/officeDocument/2006/relationships/image" Target="../media/image6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78.emf"/><Relationship Id="rId5" Type="http://schemas.openxmlformats.org/officeDocument/2006/relationships/image" Target="../media/image134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10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35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6.gif"/><Relationship Id="rId3" Type="http://schemas.openxmlformats.org/officeDocument/2006/relationships/image" Target="../media/image1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" y="1736824"/>
            <a:ext cx="8915400" cy="243143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Open shell nuclei from the valence-space IMSRG</a:t>
            </a:r>
            <a:endParaRPr lang="en-US" sz="2800" dirty="0" smtClean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endParaRPr lang="en-CA" sz="2800" dirty="0" smtClean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Jason D. Holt</a:t>
            </a:r>
          </a:p>
          <a:p>
            <a:endParaRPr lang="en-CA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endParaRPr lang="en-CA" dirty="0" smtClean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endParaRPr lang="en-CA" sz="1400" dirty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endParaRPr lang="en-CA" sz="1400" dirty="0" smtClean="0">
              <a:solidFill>
                <a:srgbClr val="FFFFFF"/>
              </a:solidFill>
              <a:latin typeface="Myriad Pro" pitchFamily="34" charset="0"/>
              <a:ea typeface="+mj-ea"/>
              <a:cs typeface="Avenir Heavy"/>
            </a:endParaRPr>
          </a:p>
          <a:p>
            <a:r>
              <a:rPr lang="en-CA" sz="14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SFB Workshop, </a:t>
            </a:r>
            <a:r>
              <a:rPr lang="en-CA" sz="1400" dirty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4</a:t>
            </a:r>
            <a:r>
              <a:rPr lang="en-CA" sz="14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 </a:t>
            </a:r>
            <a:r>
              <a:rPr lang="en-CA" sz="1400" dirty="0" smtClean="0">
                <a:solidFill>
                  <a:srgbClr val="FFFFFF"/>
                </a:solidFill>
                <a:latin typeface="Myriad Pro" pitchFamily="34" charset="0"/>
                <a:ea typeface="+mj-ea"/>
                <a:cs typeface="Avenir Heavy"/>
              </a:rPr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8231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44"/>
    </mc:Choice>
    <mc:Fallback xmlns="">
      <p:transition xmlns:p14="http://schemas.microsoft.com/office/powerpoint/2010/main" spd="slow" advTm="373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Breadth of </a:t>
            </a:r>
            <a:r>
              <a:rPr lang="en-CA" dirty="0" err="1"/>
              <a:t>Ab</a:t>
            </a:r>
            <a:r>
              <a:rPr lang="en-CA" dirty="0"/>
              <a:t> Initio </a:t>
            </a:r>
            <a:r>
              <a:rPr lang="en-CA" dirty="0" smtClean="0"/>
              <a:t>Many-Body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Nuclear many-body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problem</a:t>
            </a:r>
            <a:endParaRPr lang="en-US" sz="14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265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0"/>
    </mc:Choice>
    <mc:Fallback xmlns="">
      <p:transition xmlns:p14="http://schemas.microsoft.com/office/powerpoint/2010/main" spd="slow" advTm="262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F (Z=9)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6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9" name="Picture 8" descr="Na_g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r="51218"/>
          <a:stretch/>
        </p:blipFill>
        <p:spPr>
          <a:xfrm>
            <a:off x="6030000" y="1350000"/>
            <a:ext cx="2843649" cy="2132759"/>
          </a:xfrm>
          <a:prstGeom prst="rect">
            <a:avLst/>
          </a:prstGeom>
        </p:spPr>
      </p:pic>
      <p:pic>
        <p:nvPicPr>
          <p:cNvPr id="2" name="Picture 1" descr="F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2"/>
    </mc:Choice>
    <mc:Fallback xmlns="">
      <p:transition xmlns:p14="http://schemas.microsoft.com/office/powerpoint/2010/main" spd="slow" advTm="46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Ne (Z=10)</a:t>
            </a:r>
            <a:endParaRPr lang="en-CA" dirty="0"/>
          </a:p>
        </p:txBody>
      </p:sp>
      <p:pic>
        <p:nvPicPr>
          <p:cNvPr id="3" name="Picture 2" descr="Ne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80790"/>
          </a:xfrm>
          <a:prstGeom prst="rect">
            <a:avLst/>
          </a:prstGeom>
        </p:spPr>
      </p:pic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38273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"/>
    </mc:Choice>
    <mc:Fallback xmlns="">
      <p:transition xmlns:p14="http://schemas.microsoft.com/office/powerpoint/2010/main" spd="slow" advTm="10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Na (Z=11)</a:t>
            </a:r>
            <a:endParaRPr lang="en-CA" dirty="0"/>
          </a:p>
        </p:txBody>
      </p:sp>
      <p:pic>
        <p:nvPicPr>
          <p:cNvPr id="4" name="Picture 3" descr="Na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13" name="Picture 12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10183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"/>
    </mc:Choice>
    <mc:Fallback xmlns="">
      <p:transition xmlns:p14="http://schemas.microsoft.com/office/powerpoint/2010/main" spd="slow" advTm="12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Mg (Z=12)</a:t>
            </a:r>
            <a:endParaRPr lang="en-CA" dirty="0"/>
          </a:p>
        </p:txBody>
      </p:sp>
      <p:pic>
        <p:nvPicPr>
          <p:cNvPr id="2" name="Picture 1" descr="Mg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34321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"/>
    </mc:Choice>
    <mc:Fallback xmlns="">
      <p:transition xmlns:p14="http://schemas.microsoft.com/office/powerpoint/2010/main" spd="slow" advTm="3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Al (Z=13)</a:t>
            </a:r>
            <a:endParaRPr lang="en-CA" dirty="0"/>
          </a:p>
        </p:txBody>
      </p:sp>
      <p:pic>
        <p:nvPicPr>
          <p:cNvPr id="2" name="Picture 1" descr="Al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34321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"/>
    </mc:Choice>
    <mc:Fallback xmlns="">
      <p:transition xmlns:p14="http://schemas.microsoft.com/office/powerpoint/2010/main" spd="slow" advTm="4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Si (Z=14)</a:t>
            </a:r>
            <a:endParaRPr lang="en-CA" dirty="0"/>
          </a:p>
        </p:txBody>
      </p:sp>
      <p:pic>
        <p:nvPicPr>
          <p:cNvPr id="5" name="Picture 4" descr="Si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17761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"/>
    </mc:Choice>
    <mc:Fallback xmlns="">
      <p:transition xmlns:p14="http://schemas.microsoft.com/office/powerpoint/2010/main" spd="slow" advTm="3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P (Z=15)</a:t>
            </a:r>
            <a:endParaRPr lang="en-CA" dirty="0"/>
          </a:p>
        </p:txBody>
      </p:sp>
      <p:pic>
        <p:nvPicPr>
          <p:cNvPr id="6" name="Picture 5" descr="P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80790"/>
          </a:xfrm>
          <a:prstGeom prst="rect">
            <a:avLst/>
          </a:prstGeom>
        </p:spPr>
      </p:pic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15611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"/>
    </mc:Choice>
    <mc:Fallback xmlns="">
      <p:transition xmlns:p14="http://schemas.microsoft.com/office/powerpoint/2010/main" spd="slow" advTm="78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S (Z=16)</a:t>
            </a:r>
            <a:endParaRPr lang="en-CA" dirty="0"/>
          </a:p>
        </p:txBody>
      </p:sp>
      <p:pic>
        <p:nvPicPr>
          <p:cNvPr id="5" name="Picture 4" descr="S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9256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"/>
    </mc:Choice>
    <mc:Fallback xmlns="">
      <p:transition xmlns:p14="http://schemas.microsoft.com/office/powerpoint/2010/main" spd="slow" advTm="71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</a:t>
            </a:r>
            <a:r>
              <a:rPr lang="en-CA" dirty="0" err="1" smtClean="0"/>
              <a:t>Cl</a:t>
            </a:r>
            <a:r>
              <a:rPr lang="en-CA" dirty="0" smtClean="0"/>
              <a:t> (Z=17)</a:t>
            </a:r>
            <a:endParaRPr lang="en-CA" dirty="0"/>
          </a:p>
        </p:txBody>
      </p:sp>
      <p:pic>
        <p:nvPicPr>
          <p:cNvPr id="2" name="Picture 1" descr="Cl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41230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0"/>
    </mc:Choice>
    <mc:Fallback xmlns="">
      <p:transition xmlns:p14="http://schemas.microsoft.com/office/powerpoint/2010/main" spd="slow" advTm="3036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</a:t>
            </a:r>
            <a:r>
              <a:rPr lang="en-CA" dirty="0" err="1" smtClean="0"/>
              <a:t>Ar</a:t>
            </a:r>
            <a:r>
              <a:rPr lang="en-CA" dirty="0" smtClean="0"/>
              <a:t> (Z=18)</a:t>
            </a:r>
            <a:endParaRPr lang="en-CA" dirty="0"/>
          </a:p>
        </p:txBody>
      </p:sp>
      <p:pic>
        <p:nvPicPr>
          <p:cNvPr id="2" name="Picture 1" descr="Ar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41230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"/>
    </mc:Choice>
    <mc:Fallback xmlns="">
      <p:transition xmlns:p14="http://schemas.microsoft.com/office/powerpoint/2010/main" spd="slow" advTm="7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Breadth of </a:t>
            </a:r>
            <a:r>
              <a:rPr lang="en-CA" dirty="0" err="1"/>
              <a:t>Ab</a:t>
            </a:r>
            <a:r>
              <a:rPr lang="en-CA" dirty="0"/>
              <a:t> Initio </a:t>
            </a:r>
            <a:r>
              <a:rPr lang="en-CA" dirty="0" smtClean="0"/>
              <a:t>Many-Body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1607023" y="3130960"/>
            <a:ext cx="972000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6024" y="3845295"/>
            <a:ext cx="591000" cy="51591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</a:t>
            </a:r>
            <a:endParaRPr lang="en-US" dirty="0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587592" y="2423850"/>
            <a:ext cx="1793907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sdg</a:t>
            </a:r>
            <a:endParaRPr lang="en-US" dirty="0"/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Nuclear many-body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problem</a:t>
            </a:r>
            <a:endParaRPr lang="en-US" sz="14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979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8"/>
    </mc:Choice>
    <mc:Fallback xmlns="">
      <p:transition xmlns:p14="http://schemas.microsoft.com/office/powerpoint/2010/main" spd="slow" advTm="40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K (Z=19)</a:t>
            </a:r>
            <a:endParaRPr lang="en-CA" dirty="0"/>
          </a:p>
        </p:txBody>
      </p:sp>
      <p:pic>
        <p:nvPicPr>
          <p:cNvPr id="2" name="Picture 1" descr="K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41230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"/>
    </mc:Choice>
    <mc:Fallback xmlns="">
      <p:transition xmlns:p14="http://schemas.microsoft.com/office/powerpoint/2010/main" spd="slow" advTm="5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</a:t>
            </a:r>
            <a:r>
              <a:rPr lang="en-CA" dirty="0" err="1" smtClean="0"/>
              <a:t>Ca</a:t>
            </a:r>
            <a:r>
              <a:rPr lang="en-CA" dirty="0" smtClean="0"/>
              <a:t> (Z=20)</a:t>
            </a:r>
            <a:endParaRPr lang="en-CA" dirty="0"/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Ca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47770"/>
          </a:xfrm>
          <a:prstGeom prst="rect">
            <a:avLst/>
          </a:prstGeom>
        </p:spPr>
      </p:pic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4834673" y="1714219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5"/>
          <p:cNvSpPr>
            <a:spLocks noChangeAspect="1" noChangeArrowheads="1"/>
          </p:cNvSpPr>
          <p:nvPr/>
        </p:nvSpPr>
        <p:spPr bwMode="auto">
          <a:xfrm>
            <a:off x="7455953" y="1284029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5"/>
          <p:cNvSpPr>
            <a:spLocks noChangeAspect="1" noChangeArrowheads="1"/>
          </p:cNvSpPr>
          <p:nvPr/>
        </p:nvSpPr>
        <p:spPr bwMode="auto">
          <a:xfrm>
            <a:off x="7821713" y="3040099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5"/>
          <p:cNvSpPr>
            <a:spLocks noChangeAspect="1" noChangeArrowheads="1"/>
          </p:cNvSpPr>
          <p:nvPr/>
        </p:nvSpPr>
        <p:spPr bwMode="auto">
          <a:xfrm>
            <a:off x="4824513" y="3102964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5"/>
    </mc:Choice>
    <mc:Fallback xmlns="">
      <p:transition xmlns:p14="http://schemas.microsoft.com/office/powerpoint/2010/main" spd="slow" advTm="198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</a:t>
            </a:r>
            <a:r>
              <a:rPr lang="en-CA" dirty="0" err="1" smtClean="0"/>
              <a:t>Sc</a:t>
            </a:r>
            <a:r>
              <a:rPr lang="en-CA" dirty="0" smtClean="0"/>
              <a:t> (Z=21)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9894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91074" y="19029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c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"/>
    </mc:Choice>
    <mc:Fallback xmlns="">
      <p:transition xmlns:p14="http://schemas.microsoft.com/office/powerpoint/2010/main" spd="slow" advTm="11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Ti (Z=22)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1116474" y="18394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91074" y="19029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Ti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sp>
        <p:nvSpPr>
          <p:cNvPr id="30" name="Oval 15"/>
          <p:cNvSpPr>
            <a:spLocks noChangeAspect="1" noChangeArrowheads="1"/>
          </p:cNvSpPr>
          <p:nvPr/>
        </p:nvSpPr>
        <p:spPr bwMode="auto">
          <a:xfrm>
            <a:off x="4763553" y="1643904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5"/>
          <p:cNvSpPr>
            <a:spLocks noChangeAspect="1" noChangeArrowheads="1"/>
          </p:cNvSpPr>
          <p:nvPr/>
        </p:nvSpPr>
        <p:spPr bwMode="auto">
          <a:xfrm>
            <a:off x="4769903" y="3320478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5"/>
          <p:cNvSpPr>
            <a:spLocks noChangeAspect="1" noChangeArrowheads="1"/>
          </p:cNvSpPr>
          <p:nvPr/>
        </p:nvSpPr>
        <p:spPr bwMode="auto">
          <a:xfrm>
            <a:off x="7394993" y="1367214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5"/>
          <p:cNvSpPr>
            <a:spLocks noChangeAspect="1" noChangeArrowheads="1"/>
          </p:cNvSpPr>
          <p:nvPr/>
        </p:nvSpPr>
        <p:spPr bwMode="auto">
          <a:xfrm>
            <a:off x="7394993" y="3585412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2"/>
    </mc:Choice>
    <mc:Fallback xmlns="">
      <p:transition xmlns:p14="http://schemas.microsoft.com/office/powerpoint/2010/main" spd="slow" advTm="114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</a:t>
            </a:r>
            <a:r>
              <a:rPr lang="en-US" sz="1600" dirty="0" err="1" smtClean="0">
                <a:latin typeface="Myriad pro"/>
                <a:cs typeface="Myriad pro"/>
              </a:rPr>
              <a:t>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</a:t>
            </a: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Valence-space IM-SRG </a:t>
            </a:r>
            <a:r>
              <a:rPr lang="en-US" sz="1600" dirty="0" smtClean="0">
                <a:latin typeface="Myriad pro"/>
                <a:cs typeface="Myriad pro"/>
              </a:rPr>
              <a:t>for all medium-mass nuclei </a:t>
            </a:r>
            <a:endParaRPr lang="en-US" sz="1600" dirty="0"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6"/>
    </mc:Choice>
    <mc:Fallback xmlns="">
      <p:transition xmlns:p14="http://schemas.microsoft.com/office/powerpoint/2010/main" spd="slow" advTm="96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form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20956" r="6887" b="11029"/>
          <a:stretch/>
        </p:blipFill>
        <p:spPr>
          <a:xfrm>
            <a:off x="4895082" y="572762"/>
            <a:ext cx="4236217" cy="24879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</a:t>
            </a:r>
            <a:r>
              <a:rPr lang="en-US" sz="1600" dirty="0" err="1" smtClean="0">
                <a:latin typeface="Myriad pro"/>
                <a:cs typeface="Myriad pro"/>
              </a:rPr>
              <a:t>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</a:t>
            </a: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Valence-space IM-SRG for all medium-mass nuclei 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Deformation challenging for large-space methods</a:t>
            </a:r>
            <a:endParaRPr lang="en-US" sz="600" b="1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4"/>
    </mc:Choice>
    <mc:Fallback xmlns="">
      <p:transition xmlns:p14="http://schemas.microsoft.com/office/powerpoint/2010/main" spd="slow" advTm="82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</a:t>
            </a:r>
            <a:r>
              <a:rPr lang="en-US" sz="1600" dirty="0" err="1" smtClean="0">
                <a:latin typeface="Myriad pro"/>
                <a:cs typeface="Myriad pro"/>
              </a:rPr>
              <a:t>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</a:t>
            </a: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Valence-space IM-SRG for all medium-mass nuclei 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Deformation challenging for large-space methods</a:t>
            </a: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First </a:t>
            </a:r>
            <a:r>
              <a:rPr lang="en-US" sz="1600" b="1" dirty="0" err="1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 initio calculation of </a:t>
            </a:r>
            <a:r>
              <a:rPr lang="en-US" sz="1600" b="1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Ge/</a:t>
            </a:r>
            <a:r>
              <a:rPr lang="en-US" sz="1600" b="1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Se</a:t>
            </a:r>
          </a:p>
          <a:p>
            <a:pPr lvl="1">
              <a:buClr>
                <a:schemeClr val="tx1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" name="Picture 1" descr="ge76_imsr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05" y="557926"/>
            <a:ext cx="3775596" cy="26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4"/>
    </mc:Choice>
    <mc:Fallback xmlns="">
      <p:transition xmlns:p14="http://schemas.microsoft.com/office/powerpoint/2010/main" spd="slow" advTm="207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bare 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 +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consistent effective operator</a:t>
            </a: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</a:t>
            </a:r>
            <a:r>
              <a:rPr lang="en-US" sz="1600" dirty="0">
                <a:latin typeface="Myriad pro"/>
                <a:cs typeface="Myriad pro"/>
              </a:rPr>
              <a:t>decay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 (analogous to Hamiltonian)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1658013" y="2035462"/>
            <a:ext cx="2617138" cy="508502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M</a:t>
            </a:r>
            <a:r>
              <a:rPr lang="en-US" sz="2800" b="1" baseline="-250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eff</a:t>
            </a:r>
            <a:endParaRPr lang="en-US" sz="2800" b="1" baseline="-25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51691" y="399781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pic>
        <p:nvPicPr>
          <p:cNvPr id="22" name="Picture 21" descr="xbox.pdf"/>
          <p:cNvPicPr>
            <a:picLocks noChangeAspect="1"/>
          </p:cNvPicPr>
          <p:nvPr/>
        </p:nvPicPr>
        <p:blipFill rotWithShape="1">
          <a:blip r:embed="rId7"/>
          <a:srcRect l="9666" r="62056" b="64849"/>
          <a:stretch/>
        </p:blipFill>
        <p:spPr>
          <a:xfrm>
            <a:off x="6162933" y="3736471"/>
            <a:ext cx="908708" cy="10071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39133" y="3997811"/>
            <a:ext cx="807108" cy="341338"/>
          </a:xfrm>
          <a:prstGeom prst="rect">
            <a:avLst/>
          </a:prstGeom>
          <a:solidFill>
            <a:srgbClr val="3366FF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sz="2000" i="1" dirty="0" err="1">
                <a:latin typeface="Times New Roman"/>
              </a:rPr>
              <a:t>M</a:t>
            </a:r>
            <a:r>
              <a:rPr lang="en-US" sz="2000" baseline="-25000" dirty="0" err="1">
                <a:latin typeface="Times New Roman"/>
              </a:rPr>
              <a:t>eff</a:t>
            </a:r>
            <a:r>
              <a:rPr lang="en-US" sz="2000" baseline="-25000" dirty="0">
                <a:latin typeface="Times New Roman"/>
              </a:rPr>
              <a:t>    </a:t>
            </a:r>
          </a:p>
        </p:txBody>
      </p:sp>
      <p:pic>
        <p:nvPicPr>
          <p:cNvPr id="25" name="Picture 24" descr="qbox.pdf"/>
          <p:cNvPicPr>
            <a:picLocks noChangeAspect="1"/>
          </p:cNvPicPr>
          <p:nvPr/>
        </p:nvPicPr>
        <p:blipFill>
          <a:blip r:embed="rId8"/>
          <a:srcRect l="31304" t="36706" r="45753" b="36706"/>
          <a:stretch>
            <a:fillRect/>
          </a:stretch>
        </p:blipFill>
        <p:spPr>
          <a:xfrm>
            <a:off x="1302241" y="3750464"/>
            <a:ext cx="829405" cy="819730"/>
          </a:xfrm>
          <a:prstGeom prst="rect">
            <a:avLst/>
          </a:prstGeom>
        </p:spPr>
      </p:pic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425070"/>
              </p:ext>
            </p:extLst>
          </p:nvPr>
        </p:nvGraphicFramePr>
        <p:xfrm>
          <a:off x="1628004" y="4227335"/>
          <a:ext cx="217871" cy="23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Equation" r:id="rId9" imgW="152400" imgH="165100" progId="Equation.3">
                  <p:embed/>
                </p:oleObj>
              </mc:Choice>
              <mc:Fallback>
                <p:oleObj name="Equation" r:id="rId9" imgW="152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004" y="4227335"/>
                        <a:ext cx="217871" cy="2340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 descr="qbox.pdf"/>
          <p:cNvPicPr>
            <a:picLocks noChangeAspect="1"/>
          </p:cNvPicPr>
          <p:nvPr/>
        </p:nvPicPr>
        <p:blipFill>
          <a:blip r:embed="rId8"/>
          <a:srcRect l="31304" t="36706" r="45753" b="36706"/>
          <a:stretch>
            <a:fillRect/>
          </a:stretch>
        </p:blipFill>
        <p:spPr>
          <a:xfrm>
            <a:off x="2834428" y="3748520"/>
            <a:ext cx="818522" cy="808974"/>
          </a:xfrm>
          <a:prstGeom prst="rect">
            <a:avLst/>
          </a:prstGeom>
        </p:spPr>
      </p:pic>
      <p:sp>
        <p:nvSpPr>
          <p:cNvPr id="29" name="Up Arrow 28"/>
          <p:cNvSpPr>
            <a:spLocks noChangeAspect="1"/>
          </p:cNvSpPr>
          <p:nvPr/>
        </p:nvSpPr>
        <p:spPr>
          <a:xfrm rot="5400000">
            <a:off x="2310134" y="3838400"/>
            <a:ext cx="219456" cy="614477"/>
          </a:xfrm>
          <a:prstGeom prst="upArrow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941286" y="3987053"/>
            <a:ext cx="610398" cy="334672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latin typeface="Times New Roman"/>
              </a:rPr>
              <a:t>V</a:t>
            </a:r>
            <a:r>
              <a:rPr lang="en-US" sz="2000" baseline="-25000" dirty="0" err="1" smtClean="0">
                <a:latin typeface="Times New Roman"/>
              </a:rPr>
              <a:t>eff</a:t>
            </a:r>
            <a:endParaRPr lang="en-US" sz="2000" baseline="-25000" dirty="0">
              <a:latin typeface="Times New Roman"/>
            </a:endParaRPr>
          </a:p>
        </p:txBody>
      </p:sp>
      <p:pic>
        <p:nvPicPr>
          <p:cNvPr id="31" name="Picture 30" descr="xbox.pdf"/>
          <p:cNvPicPr>
            <a:picLocks noChangeAspect="1"/>
          </p:cNvPicPr>
          <p:nvPr/>
        </p:nvPicPr>
        <p:blipFill rotWithShape="1">
          <a:blip r:embed="rId7"/>
          <a:srcRect l="42422" r="31494" b="64849"/>
          <a:stretch/>
        </p:blipFill>
        <p:spPr>
          <a:xfrm>
            <a:off x="4590391" y="3723771"/>
            <a:ext cx="838201" cy="1007128"/>
          </a:xfrm>
          <a:prstGeom prst="rect">
            <a:avLst/>
          </a:prstGeom>
        </p:spPr>
      </p:pic>
      <p:sp>
        <p:nvSpPr>
          <p:cNvPr id="32" name="Up Arrow 31"/>
          <p:cNvSpPr>
            <a:spLocks noChangeAspect="1"/>
          </p:cNvSpPr>
          <p:nvPr/>
        </p:nvSpPr>
        <p:spPr>
          <a:xfrm rot="5400000">
            <a:off x="5626103" y="3851101"/>
            <a:ext cx="219456" cy="614477"/>
          </a:xfrm>
          <a:prstGeom prst="upArrow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44160" y="4819799"/>
            <a:ext cx="379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Payne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Menendez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3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9"/>
    </mc:Choice>
    <mc:Fallback xmlns="">
      <p:transition xmlns:p14="http://schemas.microsoft.com/office/powerpoint/2010/main" spd="slow" advTm="2711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1" y="554037"/>
            <a:ext cx="8321040" cy="41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Recent prediction of entire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from DFT methods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Uncertainties obtained from varying input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functionals</a:t>
            </a: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Dripline</a:t>
            </a:r>
            <a:r>
              <a:rPr lang="en-US" dirty="0" smtClean="0"/>
              <a:t> Prediction from Density Functional Theory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41341" y="3868015"/>
            <a:ext cx="1115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Gwak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 (UBC)</a:t>
            </a:r>
          </a:p>
        </p:txBody>
      </p:sp>
      <p:pic>
        <p:nvPicPr>
          <p:cNvPr id="2" name="Picture 1" descr="nature11188-f1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965200"/>
            <a:ext cx="6905593" cy="3306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6081" y="2468880"/>
            <a:ext cx="2743199" cy="1218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86681" y="3529790"/>
            <a:ext cx="189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Erler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al, Nature (2011)</a:t>
            </a:r>
          </a:p>
        </p:txBody>
      </p:sp>
    </p:spTree>
    <p:extLst>
      <p:ext uri="{BB962C8B-B14F-4D97-AF65-F5344CB8AC3E}">
        <p14:creationId xmlns:p14="http://schemas.microsoft.com/office/powerpoint/2010/main" val="29208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0"/>
    </mc:Choice>
    <mc:Fallback xmlns="">
      <p:transition xmlns:p14="http://schemas.microsoft.com/office/powerpoint/2010/main" spd="slow" advTm="343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1" y="554037"/>
            <a:ext cx="8321040" cy="408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Stark contrast between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and phenomenological predictions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Is there a “Calcium Anomaly” similar to oxygen?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9280" y="0"/>
            <a:ext cx="6905073" cy="469901"/>
          </a:xfrm>
        </p:spPr>
        <p:txBody>
          <a:bodyPr/>
          <a:lstStyle/>
          <a:p>
            <a:r>
              <a:rPr lang="en-US" dirty="0" err="1" smtClean="0"/>
              <a:t>Dripline</a:t>
            </a:r>
            <a:r>
              <a:rPr lang="en-US" dirty="0" smtClean="0"/>
              <a:t> in Calcium Isotopes: Phenomenology vs. </a:t>
            </a:r>
            <a:r>
              <a:rPr lang="en-US" dirty="0" err="1" smtClean="0"/>
              <a:t>Ab</a:t>
            </a:r>
            <a:r>
              <a:rPr lang="en-US" dirty="0" smtClean="0"/>
              <a:t> Initio</a:t>
            </a:r>
            <a:endParaRPr lang="en-US" dirty="0"/>
          </a:p>
        </p:txBody>
      </p:sp>
      <p:pic>
        <p:nvPicPr>
          <p:cNvPr id="4" name="Picture 3" descr="img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2" y="1209040"/>
            <a:ext cx="4290464" cy="2804160"/>
          </a:xfrm>
          <a:prstGeom prst="rect">
            <a:avLst/>
          </a:prstGeom>
        </p:spPr>
      </p:pic>
      <p:pic>
        <p:nvPicPr>
          <p:cNvPr id="9" name="Picture 8" descr="Ca_g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5" r="52156"/>
          <a:stretch/>
        </p:blipFill>
        <p:spPr>
          <a:xfrm>
            <a:off x="4376120" y="1269051"/>
            <a:ext cx="3640120" cy="279494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968240" y="3129280"/>
            <a:ext cx="297688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030720" y="1391920"/>
            <a:ext cx="10160" cy="222504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4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0"/>
    </mc:Choice>
    <mc:Fallback xmlns="">
      <p:transition xmlns:p14="http://schemas.microsoft.com/office/powerpoint/2010/main" spd="slow" advTm="100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Breadth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1607023" y="3130960"/>
            <a:ext cx="972000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6024" y="3845295"/>
            <a:ext cx="591000" cy="51591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</a:t>
            </a:r>
            <a:endParaRPr lang="en-US" dirty="0"/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Se, </a:t>
            </a:r>
            <a:r>
              <a:rPr lang="en-US" sz="1600" baseline="30000" dirty="0" smtClean="0">
                <a:latin typeface="Myriad pro"/>
                <a:cs typeface="Myriad pro"/>
              </a:rPr>
              <a:t>130</a:t>
            </a:r>
            <a:r>
              <a:rPr lang="en-US" sz="1600" dirty="0" smtClean="0">
                <a:latin typeface="Myriad pro"/>
                <a:cs typeface="Myriad pro"/>
              </a:rPr>
              <a:t>Te,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587592" y="2423850"/>
            <a:ext cx="1793907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sdg</a:t>
            </a:r>
            <a:endParaRPr lang="en-US" dirty="0"/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Nuclear many-body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problem</a:t>
            </a:r>
            <a:endParaRPr lang="en-US" sz="14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801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7"/>
    </mc:Choice>
    <mc:Fallback xmlns="">
      <p:transition xmlns:p14="http://schemas.microsoft.com/office/powerpoint/2010/main" spd="slow" advTm="93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1" y="554037"/>
            <a:ext cx="8321040" cy="435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Stark contrast between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and phenomenological predictions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Is there a “Calcium Anomaly” similar to oxygen?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Future: </a:t>
            </a:r>
            <a:r>
              <a:rPr lang="en-US" sz="1600" b="1" dirty="0" err="1">
                <a:solidFill>
                  <a:srgbClr val="0000FF"/>
                </a:solidFill>
                <a:latin typeface="Myriad pro"/>
                <a:cs typeface="Myriad pro"/>
              </a:rPr>
              <a:t>d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ripline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to A≈90 to be reached by future RIB facilities! Ni?</a:t>
            </a:r>
          </a:p>
        </p:txBody>
      </p:sp>
      <p:pic>
        <p:nvPicPr>
          <p:cNvPr id="4" name="Picture 3" descr="img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2" y="1209040"/>
            <a:ext cx="4290464" cy="2804160"/>
          </a:xfrm>
          <a:prstGeom prst="rect">
            <a:avLst/>
          </a:prstGeom>
        </p:spPr>
      </p:pic>
      <p:pic>
        <p:nvPicPr>
          <p:cNvPr id="9" name="Picture 8" descr="Ca_g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5" r="52156"/>
          <a:stretch/>
        </p:blipFill>
        <p:spPr>
          <a:xfrm>
            <a:off x="4376120" y="1269051"/>
            <a:ext cx="3640120" cy="279494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968240" y="3129280"/>
            <a:ext cx="297688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030720" y="1391920"/>
            <a:ext cx="10160" cy="222504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1859280" y="0"/>
            <a:ext cx="6905073" cy="469901"/>
          </a:xfrm>
        </p:spPr>
        <p:txBody>
          <a:bodyPr/>
          <a:lstStyle/>
          <a:p>
            <a:r>
              <a:rPr lang="en-US" dirty="0" err="1" smtClean="0"/>
              <a:t>Dripline</a:t>
            </a:r>
            <a:r>
              <a:rPr lang="en-US" dirty="0" smtClean="0"/>
              <a:t> in Calcium Isotopes: Phenomenology vs. </a:t>
            </a:r>
            <a:r>
              <a:rPr lang="en-US" dirty="0" err="1" smtClean="0"/>
              <a:t>Ab</a:t>
            </a:r>
            <a:r>
              <a:rPr lang="en-US" dirty="0" smtClean="0"/>
              <a:t> Initio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5"/>
    </mc:Choice>
    <mc:Fallback xmlns="">
      <p:transition xmlns:p14="http://schemas.microsoft.com/office/powerpoint/2010/main" spd="slow" advTm="211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Ni (Z=28)</a:t>
            </a:r>
            <a:endParaRPr lang="en-CA" dirty="0"/>
          </a:p>
        </p:txBody>
      </p:sp>
      <p:pic>
        <p:nvPicPr>
          <p:cNvPr id="3" name="Picture 2" descr="Ni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8079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77000" y="48154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Currently extended to </a:t>
            </a:r>
            <a:r>
              <a:rPr lang="en-US" sz="1600" baseline="30000" dirty="0" smtClean="0">
                <a:solidFill>
                  <a:srgbClr val="000000"/>
                </a:solidFill>
                <a:latin typeface="Myriad pro"/>
                <a:cs typeface="Myriad pro"/>
              </a:rPr>
              <a:t>80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Ni</a:t>
            </a:r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1472074" y="1344184"/>
            <a:ext cx="21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319674" y="16743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1116474" y="18394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91074" y="19029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268874" y="175820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1400954" y="1593104"/>
            <a:ext cx="1992486" cy="8128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1451754" y="1511824"/>
            <a:ext cx="1992486" cy="8128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6"/>
    </mc:Choice>
    <mc:Fallback xmlns="">
      <p:transition xmlns:p14="http://schemas.microsoft.com/office/powerpoint/2010/main" spd="slow" advTm="206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</a:t>
            </a:r>
            <a:r>
              <a:rPr lang="en-CA" dirty="0" err="1" smtClean="0"/>
              <a:t>Sn</a:t>
            </a:r>
            <a:r>
              <a:rPr lang="en-CA" dirty="0" smtClean="0"/>
              <a:t> (Z=50)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2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Tin region from 80Zr core: using Importance-Truncated Shell Model 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IMSRG fails to decouple valence space for heavier tin isotopes: reached limit?</a:t>
            </a: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44986" r="39543" b="27560"/>
          <a:stretch/>
        </p:blipFill>
        <p:spPr>
          <a:xfrm>
            <a:off x="132071" y="1453691"/>
            <a:ext cx="3827929" cy="280578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32071" y="4129360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347971" y="3446100"/>
            <a:ext cx="21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195571" y="3773760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32071" y="3951560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774600" y="1585484"/>
            <a:ext cx="21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inEgs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>
          <a:xfrm>
            <a:off x="3998100" y="871537"/>
            <a:ext cx="5120640" cy="35988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55564" y="39199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2864" y="32595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59841" y="16339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Z=50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32071" y="4039360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9"/>
    </mc:Choice>
    <mc:Fallback xmlns="">
      <p:transition xmlns:p14="http://schemas.microsoft.com/office/powerpoint/2010/main" spd="slow" advTm="1423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Magic Numbers in the Calcium Isotopes: Masses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4851401" y="1351885"/>
            <a:ext cx="3642360" cy="30777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>
              <a:buSzPct val="70000"/>
            </a:pP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TITAN Measurement @ TRIUMF</a:t>
            </a: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Flat trend from </a:t>
            </a:r>
            <a:r>
              <a:rPr lang="en-US" sz="1600" baseline="30000" dirty="0" smtClean="0">
                <a:latin typeface="Myriad pro"/>
                <a:cs typeface="Myriad pro"/>
              </a:rPr>
              <a:t>50-52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 Mass </a:t>
            </a:r>
            <a:r>
              <a:rPr lang="en-US" sz="1600" baseline="30000" dirty="0" smtClean="0">
                <a:solidFill>
                  <a:srgbClr val="000000"/>
                </a:solidFill>
                <a:latin typeface="Myriad pro"/>
                <a:cs typeface="Myriad pro"/>
              </a:rPr>
              <a:t>52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Ca 1.74 MeV from AME</a:t>
            </a:r>
            <a:endParaRPr lang="en-US" sz="1600" dirty="0">
              <a:latin typeface="Myriad pro"/>
              <a:cs typeface="Myriad pro"/>
            </a:endParaRPr>
          </a:p>
          <a:p>
            <a:pPr>
              <a:buSzPct val="70000"/>
            </a:pPr>
            <a:endParaRPr lang="en-US" sz="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ISOLTRAP</a:t>
            </a:r>
            <a:r>
              <a:rPr lang="en-US" sz="1600" b="1" i="1" dirty="0" smtClean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Measurement @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C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ERN</a:t>
            </a:r>
            <a:endParaRPr lang="en-US" sz="1600" dirty="0" smtClean="0"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Sharp decrease past </a:t>
            </a:r>
            <a:r>
              <a:rPr lang="en-US" sz="1600" baseline="30000" dirty="0" smtClean="0">
                <a:latin typeface="Myriad pro"/>
                <a:cs typeface="Myriad pro"/>
              </a:rPr>
              <a:t>52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Unambiguous closed-shell </a:t>
            </a:r>
            <a:r>
              <a:rPr lang="en-US" sz="1600" baseline="30000" dirty="0" smtClean="0">
                <a:latin typeface="Myriad pro"/>
                <a:cs typeface="Myriad pro"/>
              </a:rPr>
              <a:t>52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Test predictions of various models</a:t>
            </a:r>
          </a:p>
          <a:p>
            <a:pPr>
              <a:buSzPct val="70000"/>
            </a:pPr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from NN+3N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  Excellent agreement with new data</a:t>
            </a:r>
          </a:p>
          <a:p>
            <a:r>
              <a:rPr lang="en-US" sz="1600" dirty="0" smtClean="0">
                <a:latin typeface="Myriad pro"/>
                <a:cs typeface="Myriad pro"/>
              </a:rPr>
              <a:t>  Reproduces closed-shell </a:t>
            </a:r>
            <a:r>
              <a:rPr lang="en-US" sz="1600" baseline="30000" dirty="0" smtClean="0">
                <a:latin typeface="Myriad pro"/>
                <a:cs typeface="Myriad pro"/>
              </a:rPr>
              <a:t>48,52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</a:p>
          <a:p>
            <a:r>
              <a:rPr lang="en-US" sz="1600" dirty="0" smtClean="0">
                <a:latin typeface="Myriad pro"/>
                <a:cs typeface="Myriad pro"/>
              </a:rPr>
              <a:t>  Weak closed sell signature past </a:t>
            </a:r>
            <a:r>
              <a:rPr lang="en-US" sz="1600" baseline="30000" dirty="0" smtClean="0">
                <a:latin typeface="Myriad pro"/>
                <a:cs typeface="Myriad pro"/>
              </a:rPr>
              <a:t>54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6904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Series of mass measurements ideal example of theory/experiment overlap</a:t>
            </a:r>
            <a:endParaRPr lang="en-US" sz="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Current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picture 2017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7160" y="4429642"/>
            <a:ext cx="4754220" cy="5789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1633" tIns="40817" rIns="81633" bIns="40817">
            <a:prstTxWarp prst="textNoShape">
              <a:avLst/>
            </a:prstTxWarp>
            <a:spAutoFit/>
          </a:bodyPr>
          <a:lstStyle/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Arial Rounded MT Bold"/>
              </a:rPr>
              <a:t>3+ laboratories contributed within few years</a:t>
            </a:r>
          </a:p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Arial Rounded MT Bold"/>
              </a:rPr>
              <a:t>Compelling story of </a:t>
            </a:r>
            <a:r>
              <a:rPr lang="en-US" sz="1600" b="1" dirty="0" err="1" smtClean="0">
                <a:solidFill>
                  <a:srgbClr val="0000FF"/>
                </a:solidFill>
                <a:latin typeface="Arial Rounded MT Bold"/>
              </a:rPr>
              <a:t>exp</a:t>
            </a:r>
            <a:r>
              <a:rPr lang="en-US" sz="1600" b="1" dirty="0" smtClean="0">
                <a:solidFill>
                  <a:srgbClr val="0000FF"/>
                </a:solidFill>
                <a:latin typeface="Arial Rounded MT Bold"/>
              </a:rPr>
              <a:t>/theory interplay</a:t>
            </a:r>
            <a:endParaRPr lang="en-US" sz="1600" b="1" dirty="0">
              <a:solidFill>
                <a:srgbClr val="0000FF"/>
              </a:solidFill>
              <a:latin typeface="Arial Rounded MT Bold"/>
            </a:endParaRPr>
          </a:p>
        </p:txBody>
      </p:sp>
      <p:pic>
        <p:nvPicPr>
          <p:cNvPr id="18" name="Picture 17" descr="Ca_g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5" r="52156"/>
          <a:stretch/>
        </p:blipFill>
        <p:spPr>
          <a:xfrm>
            <a:off x="215421" y="1533211"/>
            <a:ext cx="3640120" cy="279494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07541" y="3393440"/>
            <a:ext cx="297688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458362" y="2377440"/>
            <a:ext cx="330380" cy="67056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94561" y="1860432"/>
            <a:ext cx="1472842" cy="674946"/>
          </a:xfrm>
          <a:prstGeom prst="rect">
            <a:avLst/>
          </a:prstGeom>
          <a:noFill/>
        </p:spPr>
        <p:txBody>
          <a:bodyPr wrap="square" lIns="74057" tIns="37029" rIns="74057" bIns="37029" rtlCol="0">
            <a:spAutoFit/>
          </a:bodyPr>
          <a:lstStyle/>
          <a:p>
            <a:pPr algn="ctr"/>
            <a:r>
              <a:rPr lang="it-IT" sz="1300" dirty="0" smtClean="0">
                <a:solidFill>
                  <a:srgbClr val="FF0000"/>
                </a:solidFill>
                <a:latin typeface="Arial"/>
              </a:rPr>
              <a:t>Future: New RIKEN data </a:t>
            </a:r>
          </a:p>
          <a:p>
            <a:pPr algn="ctr"/>
            <a:r>
              <a:rPr lang="it-IT" sz="1300" dirty="0" err="1" smtClean="0">
                <a:solidFill>
                  <a:srgbClr val="FF0000"/>
                </a:solidFill>
                <a:latin typeface="Arial"/>
              </a:rPr>
              <a:t>coming</a:t>
            </a:r>
            <a:r>
              <a:rPr lang="it-IT" sz="13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300" dirty="0" err="1" smtClean="0">
                <a:solidFill>
                  <a:srgbClr val="FF0000"/>
                </a:solidFill>
                <a:latin typeface="Arial"/>
              </a:rPr>
              <a:t>soon</a:t>
            </a:r>
            <a:r>
              <a:rPr lang="it-IT" sz="1300" dirty="0" smtClean="0">
                <a:solidFill>
                  <a:srgbClr val="FF0000"/>
                </a:solidFill>
                <a:latin typeface="Arial"/>
              </a:rPr>
              <a:t>!</a:t>
            </a:r>
            <a:endParaRPr lang="it-IT" sz="13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2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78"/>
    </mc:Choice>
    <mc:Fallback xmlns="">
      <p:transition xmlns:p14="http://schemas.microsoft.com/office/powerpoint/2010/main" spd="slow" advTm="650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Evolution of N=28,32,34 Magic Numbers: Masses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3218179" y="1423005"/>
            <a:ext cx="5925819" cy="150809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>
              <a:buSzPct val="70000"/>
            </a:pP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New TITAN Measurements of Ti</a:t>
            </a: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Probe “dawning” of N=32 magic number </a:t>
            </a:r>
            <a:endParaRPr lang="en-US" sz="1600" dirty="0">
              <a:latin typeface="Myriad pro"/>
              <a:cs typeface="Myriad pro"/>
            </a:endParaRPr>
          </a:p>
          <a:p>
            <a:pPr>
              <a:buSzPct val="70000"/>
            </a:pPr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from NN+3N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  Generally good agreement, but predicts appearance too early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Future: Evolution to be measured in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Ar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Cl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at NSCL</a:t>
            </a: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6904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Series of mass measurements ideal example of theory/experiment overlap</a:t>
            </a:r>
            <a:endParaRPr lang="en-US" sz="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Current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picture 2017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2" name="Picture 1" descr="Copy of Graph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40"/>
            <a:ext cx="3218180" cy="413766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357120" y="1412845"/>
            <a:ext cx="0" cy="316931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23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13"/>
    </mc:Choice>
    <mc:Fallback xmlns="">
      <p:transition xmlns:p14="http://schemas.microsoft.com/office/powerpoint/2010/main" spd="slow" advTm="7001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148319" y="537779"/>
            <a:ext cx="8995680" cy="31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49" tIns="37025" rIns="74049" bIns="37025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Picture of shell structure in calcium ~2012</a:t>
            </a:r>
            <a:endParaRPr lang="en-CA" sz="1600" dirty="0"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97760" y="0"/>
            <a:ext cx="6366593" cy="469901"/>
          </a:xfrm>
        </p:spPr>
        <p:txBody>
          <a:bodyPr/>
          <a:lstStyle/>
          <a:p>
            <a:r>
              <a:rPr lang="en-CA" dirty="0"/>
              <a:t>Magic Numbers in the Calcium Isotopes</a:t>
            </a:r>
            <a:r>
              <a:rPr lang="en-CA" dirty="0" smtClean="0"/>
              <a:t>: Spectroscopy</a:t>
            </a:r>
            <a:endParaRPr lang="en-CA" dirty="0"/>
          </a:p>
        </p:txBody>
      </p:sp>
      <p:pic>
        <p:nvPicPr>
          <p:cNvPr id="9" name="Picture 8" descr="2plus_ca_nn.pdf"/>
          <p:cNvPicPr>
            <a:picLocks noChangeAspect="1"/>
          </p:cNvPicPr>
          <p:nvPr/>
        </p:nvPicPr>
        <p:blipFill rotWithShape="1">
          <a:blip r:embed="rId3"/>
          <a:srcRect l="17273" t="12941" r="49214" b="45882"/>
          <a:stretch/>
        </p:blipFill>
        <p:spPr>
          <a:xfrm>
            <a:off x="193860" y="855793"/>
            <a:ext cx="2957660" cy="2632782"/>
          </a:xfrm>
          <a:prstGeom prst="rect">
            <a:avLst/>
          </a:prstGeom>
          <a:ln w="9525">
            <a:noFill/>
          </a:ln>
          <a:effectLst/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251156" y="1788615"/>
            <a:ext cx="326587" cy="33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3" tIns="40817" rIns="81633" bIns="40817">
            <a:prstTxWarp prst="textNoShape">
              <a:avLst/>
            </a:prstTxWarp>
            <a:spAutoFit/>
          </a:bodyPr>
          <a:lstStyle/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FF0000"/>
                </a:solidFill>
                <a:latin typeface="Arial Rounded MT Bold"/>
              </a:rPr>
              <a:t>?</a:t>
            </a: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103924" y="1817075"/>
            <a:ext cx="144000" cy="144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pic>
        <p:nvPicPr>
          <p:cNvPr id="16" name="Picture 15" descr="Schwenk gx v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37550" r="24511" b="35968"/>
          <a:stretch/>
        </p:blipFill>
        <p:spPr>
          <a:xfrm>
            <a:off x="3325960" y="923941"/>
            <a:ext cx="3694802" cy="260527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020762" y="2026975"/>
            <a:ext cx="130635" cy="979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9452" y="3673038"/>
            <a:ext cx="7091946" cy="12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49" tIns="37025" rIns="74049" bIns="37025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i="1" dirty="0">
                <a:solidFill>
                  <a:srgbClr val="800000"/>
                </a:solidFill>
                <a:latin typeface="Myriad pro"/>
                <a:cs typeface="Myriad pro"/>
              </a:rPr>
              <a:t>Phenomenological Models</a:t>
            </a:r>
            <a:endParaRPr lang="en-CA" sz="1600" b="1" dirty="0">
              <a:solidFill>
                <a:srgbClr val="800000"/>
              </a:solidFill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dirty="0" smtClean="0">
                <a:latin typeface="Myriad pro"/>
                <a:cs typeface="Myriad pro"/>
              </a:rPr>
              <a:t>   </a:t>
            </a:r>
            <a:r>
              <a:rPr lang="en-CA" sz="1600" dirty="0">
                <a:latin typeface="Myriad pro"/>
                <a:cs typeface="Myriad pro"/>
              </a:rPr>
              <a:t>Large gap </a:t>
            </a:r>
            <a:r>
              <a:rPr lang="en-CA" sz="1600" dirty="0" smtClean="0">
                <a:latin typeface="Myriad pro"/>
                <a:cs typeface="Myriad pro"/>
              </a:rPr>
              <a:t>at N=28,32</a:t>
            </a:r>
            <a:r>
              <a:rPr lang="en-CA" sz="1600" dirty="0">
                <a:latin typeface="Myriad pro"/>
                <a:cs typeface="Myriad pro"/>
              </a:rPr>
              <a:t>;</a:t>
            </a:r>
            <a:r>
              <a:rPr lang="en-CA" sz="1600" dirty="0" smtClean="0">
                <a:latin typeface="Myriad pro"/>
                <a:cs typeface="Myriad pro"/>
              </a:rPr>
              <a:t> </a:t>
            </a:r>
            <a:r>
              <a:rPr lang="en-CA" sz="1600" dirty="0">
                <a:latin typeface="Myriad pro"/>
                <a:cs typeface="Myriad pro"/>
              </a:rPr>
              <a:t>d</a:t>
            </a:r>
            <a:r>
              <a:rPr lang="en-CA" sz="1600" dirty="0" smtClean="0">
                <a:latin typeface="Myriad pro"/>
                <a:cs typeface="Myriad pro"/>
              </a:rPr>
              <a:t>iscrepancy </a:t>
            </a:r>
            <a:r>
              <a:rPr lang="en-CA" sz="1600" dirty="0">
                <a:latin typeface="Myriad pro"/>
                <a:cs typeface="Myriad pro"/>
              </a:rPr>
              <a:t>at </a:t>
            </a:r>
            <a:r>
              <a:rPr lang="en-CA" sz="1600" dirty="0" smtClean="0">
                <a:latin typeface="Myriad pro"/>
                <a:cs typeface="Myriad pro"/>
              </a:rPr>
              <a:t>N=34 (beyond data)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i="1" dirty="0" err="1">
                <a:solidFill>
                  <a:srgbClr val="0070C0"/>
                </a:solidFill>
                <a:latin typeface="Myriad pro"/>
                <a:cs typeface="Myriad pro"/>
              </a:rPr>
              <a:t>Ab</a:t>
            </a:r>
            <a:r>
              <a:rPr lang="en-CA" sz="1600" b="1" i="1" dirty="0">
                <a:solidFill>
                  <a:srgbClr val="0070C0"/>
                </a:solidFill>
                <a:latin typeface="Myriad pro"/>
                <a:cs typeface="Myriad pro"/>
              </a:rPr>
              <a:t> initio theories</a:t>
            </a:r>
            <a:endParaRPr lang="en-CA" sz="1600" b="1" dirty="0">
              <a:solidFill>
                <a:srgbClr val="0070C0"/>
              </a:solidFill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dirty="0">
                <a:latin typeface="Myriad pro"/>
                <a:cs typeface="Myriad pro"/>
              </a:rPr>
              <a:t>    </a:t>
            </a:r>
            <a:r>
              <a:rPr lang="en-CA" sz="1600" dirty="0" smtClean="0">
                <a:latin typeface="Myriad pro"/>
                <a:cs typeface="Myriad pro"/>
              </a:rPr>
              <a:t>Predict all magic numbers; </a:t>
            </a:r>
            <a:r>
              <a:rPr lang="en-CA" sz="1600" b="1" dirty="0">
                <a:solidFill>
                  <a:srgbClr val="FF0000"/>
                </a:solidFill>
                <a:latin typeface="Myriad pro"/>
                <a:cs typeface="Myriad pro"/>
              </a:rPr>
              <a:t>consistent prediction at N=34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500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1575604" y="1491955"/>
            <a:ext cx="144000" cy="144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17920" y="2245360"/>
            <a:ext cx="132080" cy="1016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156226" y="2438855"/>
            <a:ext cx="326587" cy="33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3" tIns="40817" rIns="81633" bIns="40817">
            <a:prstTxWarp prst="textNoShape">
              <a:avLst/>
            </a:prstTxWarp>
            <a:spAutoFit/>
          </a:bodyPr>
          <a:lstStyle/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FF0000"/>
                </a:solidFill>
                <a:latin typeface="Arial Rounded MT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380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0"/>
    </mc:Choice>
    <mc:Fallback xmlns="">
      <p:transition xmlns:p14="http://schemas.microsoft.com/office/powerpoint/2010/main" spd="slow" advTm="86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148319" y="537779"/>
            <a:ext cx="8995680" cy="31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49" tIns="37025" rIns="74049" bIns="37025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Picture of shell structure in calcium 2014: </a:t>
            </a: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New measurement from RIKEN</a:t>
            </a:r>
            <a:endParaRPr lang="en-CA" sz="16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5360" y="0"/>
            <a:ext cx="6518993" cy="469901"/>
          </a:xfrm>
        </p:spPr>
        <p:txBody>
          <a:bodyPr/>
          <a:lstStyle/>
          <a:p>
            <a:r>
              <a:rPr lang="en-CA" dirty="0"/>
              <a:t>Magic Numbers in the Calcium Isotopes: Spectroscopy</a:t>
            </a:r>
          </a:p>
        </p:txBody>
      </p:sp>
      <p:pic>
        <p:nvPicPr>
          <p:cNvPr id="9" name="Picture 8" descr="2plus_ca_nn.pdf"/>
          <p:cNvPicPr>
            <a:picLocks noChangeAspect="1"/>
          </p:cNvPicPr>
          <p:nvPr/>
        </p:nvPicPr>
        <p:blipFill rotWithShape="1">
          <a:blip r:embed="rId3"/>
          <a:srcRect l="17273" t="12941" r="49214" b="45882"/>
          <a:stretch/>
        </p:blipFill>
        <p:spPr>
          <a:xfrm>
            <a:off x="193860" y="855793"/>
            <a:ext cx="2957660" cy="2632782"/>
          </a:xfrm>
          <a:prstGeom prst="rect">
            <a:avLst/>
          </a:prstGeom>
          <a:ln w="9525">
            <a:noFill/>
          </a:ln>
          <a:effectLst/>
        </p:spPr>
      </p:pic>
      <p:pic>
        <p:nvPicPr>
          <p:cNvPr id="16" name="Picture 15" descr="Schwenk gx v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37550" r="24511" b="35968"/>
          <a:stretch/>
        </p:blipFill>
        <p:spPr>
          <a:xfrm>
            <a:off x="3325960" y="923941"/>
            <a:ext cx="3694802" cy="260527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020762" y="2026975"/>
            <a:ext cx="130635" cy="979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9452" y="3673038"/>
            <a:ext cx="4857988" cy="12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49" tIns="37025" rIns="74049" bIns="37025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i="1" dirty="0">
                <a:solidFill>
                  <a:srgbClr val="800000"/>
                </a:solidFill>
                <a:latin typeface="Myriad pro"/>
                <a:cs typeface="Myriad pro"/>
              </a:rPr>
              <a:t>Phenomenological Models</a:t>
            </a:r>
            <a:endParaRPr lang="en-CA" sz="1600" b="1" dirty="0">
              <a:solidFill>
                <a:srgbClr val="800000"/>
              </a:solidFill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dirty="0" smtClean="0">
                <a:latin typeface="Myriad pro"/>
                <a:cs typeface="Myriad pro"/>
              </a:rPr>
              <a:t>   Readjusted</a:t>
            </a:r>
            <a:r>
              <a:rPr lang="en-CA" sz="1600" dirty="0">
                <a:latin typeface="Myriad pro"/>
                <a:cs typeface="Myriad pro"/>
              </a:rPr>
              <a:t> </a:t>
            </a:r>
            <a:r>
              <a:rPr lang="en-CA" sz="1600" dirty="0" smtClean="0">
                <a:latin typeface="Myriad pro"/>
                <a:cs typeface="Myriad pro"/>
              </a:rPr>
              <a:t>with appearance of new data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i="1" dirty="0" err="1">
                <a:solidFill>
                  <a:srgbClr val="0070C0"/>
                </a:solidFill>
                <a:latin typeface="Myriad pro"/>
                <a:cs typeface="Myriad pro"/>
              </a:rPr>
              <a:t>Ab</a:t>
            </a:r>
            <a:r>
              <a:rPr lang="en-CA" sz="1600" b="1" i="1" dirty="0">
                <a:solidFill>
                  <a:srgbClr val="0070C0"/>
                </a:solidFill>
                <a:latin typeface="Myriad pro"/>
                <a:cs typeface="Myriad pro"/>
              </a:rPr>
              <a:t> initio theories</a:t>
            </a:r>
            <a:endParaRPr lang="en-CA" sz="1600" b="1" dirty="0">
              <a:solidFill>
                <a:srgbClr val="0070C0"/>
              </a:solidFill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  </a:t>
            </a:r>
            <a:r>
              <a:rPr lang="en-CA" sz="1600" dirty="0" smtClean="0">
                <a:solidFill>
                  <a:srgbClr val="FF0000"/>
                </a:solidFill>
                <a:latin typeface="Myriad pro"/>
                <a:cs typeface="Myriad pro"/>
              </a:rPr>
              <a:t>Correctly predicted excitation energy of </a:t>
            </a:r>
            <a:r>
              <a:rPr lang="en-CA" sz="1600" dirty="0">
                <a:solidFill>
                  <a:srgbClr val="FF0000"/>
                </a:solidFill>
                <a:latin typeface="Myriad pro"/>
                <a:cs typeface="Myriad pro"/>
              </a:rPr>
              <a:t>N=34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500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2388404" y="1981157"/>
            <a:ext cx="92160" cy="92160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131401" y="2202676"/>
            <a:ext cx="327163" cy="327163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41"/>
    </mc:Choice>
    <mc:Fallback xmlns="">
      <p:transition xmlns:p14="http://schemas.microsoft.com/office/powerpoint/2010/main" spd="slow" advTm="4074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Shell </a:t>
            </a:r>
            <a:r>
              <a:rPr lang="en-US" sz="1600" dirty="0">
                <a:latin typeface="Myriad pro"/>
                <a:cs typeface="Myriad pro"/>
              </a:rPr>
              <a:t>M</a:t>
            </a:r>
            <a:r>
              <a:rPr lang="en-US" sz="1600" dirty="0" smtClean="0">
                <a:latin typeface="Myriad pro"/>
                <a:cs typeface="Myriad pro"/>
              </a:rPr>
              <a:t>odel: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valence-space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wavefunctions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based on NN+3N forces from chiral EFT</a:t>
            </a: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1351228" y="2083900"/>
            <a:ext cx="399963" cy="435504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4181988" y="2083900"/>
            <a:ext cx="370336" cy="403245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4"/>
    </mc:Choice>
    <mc:Fallback xmlns="">
      <p:transition xmlns:p14="http://schemas.microsoft.com/office/powerpoint/2010/main" spd="slow" advTm="4811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Classic Picture of Nuclear Shell Structure</a:t>
            </a:r>
            <a:endParaRPr lang="en-CA" dirty="0"/>
          </a:p>
        </p:txBody>
      </p:sp>
      <p:pic>
        <p:nvPicPr>
          <p:cNvPr id="9" name="Picture 8" descr="2plus_ca_nn.pdf"/>
          <p:cNvPicPr>
            <a:picLocks noChangeAspect="1"/>
          </p:cNvPicPr>
          <p:nvPr/>
        </p:nvPicPr>
        <p:blipFill rotWithShape="1">
          <a:blip r:embed="rId3"/>
          <a:srcRect l="17273" t="12941" r="49214" b="45882"/>
          <a:stretch/>
        </p:blipFill>
        <p:spPr>
          <a:xfrm>
            <a:off x="193860" y="855793"/>
            <a:ext cx="2957660" cy="2632782"/>
          </a:xfrm>
          <a:prstGeom prst="rect">
            <a:avLst/>
          </a:prstGeom>
          <a:ln w="9525">
            <a:noFill/>
          </a:ln>
          <a:effectLst/>
        </p:spPr>
      </p:pic>
      <p:pic>
        <p:nvPicPr>
          <p:cNvPr id="16" name="Picture 15" descr="Schwenk gx v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37550" r="24511" b="35968"/>
          <a:stretch/>
        </p:blipFill>
        <p:spPr>
          <a:xfrm>
            <a:off x="3325960" y="923941"/>
            <a:ext cx="3694802" cy="260527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020762" y="2026975"/>
            <a:ext cx="130635" cy="979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9452" y="3673038"/>
            <a:ext cx="4857988" cy="12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49" tIns="37025" rIns="74049" bIns="37025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i="1" dirty="0">
                <a:solidFill>
                  <a:srgbClr val="800000"/>
                </a:solidFill>
                <a:latin typeface="Myriad pro"/>
                <a:cs typeface="Myriad pro"/>
              </a:rPr>
              <a:t>Phenomenological Models</a:t>
            </a:r>
            <a:endParaRPr lang="en-CA" sz="1600" b="1" dirty="0">
              <a:solidFill>
                <a:srgbClr val="800000"/>
              </a:solidFill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dirty="0" smtClean="0">
                <a:latin typeface="Myriad pro"/>
                <a:cs typeface="Myriad pro"/>
              </a:rPr>
              <a:t>   Readjusted</a:t>
            </a:r>
            <a:r>
              <a:rPr lang="en-CA" sz="1600" dirty="0">
                <a:latin typeface="Myriad pro"/>
                <a:cs typeface="Myriad pro"/>
              </a:rPr>
              <a:t> </a:t>
            </a:r>
            <a:r>
              <a:rPr lang="en-CA" sz="1600" dirty="0" smtClean="0">
                <a:latin typeface="Myriad pro"/>
                <a:cs typeface="Myriad pro"/>
              </a:rPr>
              <a:t>with appearance of new data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i="1" dirty="0" err="1">
                <a:solidFill>
                  <a:srgbClr val="0070C0"/>
                </a:solidFill>
                <a:latin typeface="Myriad pro"/>
                <a:cs typeface="Myriad pro"/>
              </a:rPr>
              <a:t>Ab</a:t>
            </a:r>
            <a:r>
              <a:rPr lang="en-CA" sz="1600" b="1" i="1" dirty="0">
                <a:solidFill>
                  <a:srgbClr val="0070C0"/>
                </a:solidFill>
                <a:latin typeface="Myriad pro"/>
                <a:cs typeface="Myriad pro"/>
              </a:rPr>
              <a:t> initio theories</a:t>
            </a:r>
            <a:endParaRPr lang="en-CA" sz="1600" b="1" dirty="0">
              <a:solidFill>
                <a:srgbClr val="0070C0"/>
              </a:solidFill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  </a:t>
            </a:r>
            <a:r>
              <a:rPr lang="en-CA" sz="1600" dirty="0" smtClean="0">
                <a:solidFill>
                  <a:srgbClr val="FF0000"/>
                </a:solidFill>
                <a:latin typeface="Myriad pro"/>
                <a:cs typeface="Myriad pro"/>
              </a:rPr>
              <a:t>Correctly predicted excitation energy of </a:t>
            </a:r>
            <a:r>
              <a:rPr lang="en-CA" sz="1600" dirty="0">
                <a:solidFill>
                  <a:srgbClr val="FF0000"/>
                </a:solidFill>
                <a:latin typeface="Myriad pro"/>
                <a:cs typeface="Myriad pro"/>
              </a:rPr>
              <a:t>N=34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500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2388404" y="1981157"/>
            <a:ext cx="92160" cy="92160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131401" y="2202676"/>
            <a:ext cx="327163" cy="327163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pic>
        <p:nvPicPr>
          <p:cNvPr id="10" name="Picture 9" descr="Nature_cover_54C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60" y="828649"/>
            <a:ext cx="2889250" cy="37973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nature12522.pdf"/>
          <p:cNvPicPr>
            <a:picLocks noChangeAspect="1"/>
          </p:cNvPicPr>
          <p:nvPr/>
        </p:nvPicPr>
        <p:blipFill>
          <a:blip r:embed="rId6"/>
          <a:srcRect l="4840" t="3683" r="4840" b="75499"/>
          <a:stretch>
            <a:fillRect/>
          </a:stretch>
        </p:blipFill>
        <p:spPr>
          <a:xfrm>
            <a:off x="1036072" y="3529215"/>
            <a:ext cx="4777522" cy="14472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148319" y="537779"/>
            <a:ext cx="8995680" cy="31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49" tIns="37025" rIns="74049" bIns="37025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Picture of shell structure in calcium 2014: </a:t>
            </a: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New measurement from RIKEN</a:t>
            </a:r>
            <a:endParaRPr lang="en-CA" sz="16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45581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9"/>
    </mc:Choice>
    <mc:Fallback xmlns="">
      <p:transition xmlns:p14="http://schemas.microsoft.com/office/powerpoint/2010/main" spd="slow" advTm="95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148319" y="537779"/>
            <a:ext cx="8995680" cy="31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49" tIns="37025" rIns="74049" bIns="37025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Current </a:t>
            </a:r>
            <a:r>
              <a:rPr lang="en-CA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CA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picture in </a:t>
            </a:r>
            <a:r>
              <a:rPr lang="en-CA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Ca</a:t>
            </a:r>
            <a:r>
              <a:rPr lang="en-CA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/Ni: 2017</a:t>
            </a:r>
            <a:endParaRPr lang="en-CA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5360" y="0"/>
            <a:ext cx="6518993" cy="469901"/>
          </a:xfrm>
        </p:spPr>
        <p:txBody>
          <a:bodyPr/>
          <a:lstStyle/>
          <a:p>
            <a:r>
              <a:rPr lang="en-CA" dirty="0"/>
              <a:t>Magic Numbers in the Calcium Isotopes: Spectroscopy</a:t>
            </a:r>
          </a:p>
        </p:txBody>
      </p:sp>
      <p:sp>
        <p:nvSpPr>
          <p:cNvPr id="18" name="Oval 17"/>
          <p:cNvSpPr/>
          <p:nvPr/>
        </p:nvSpPr>
        <p:spPr>
          <a:xfrm>
            <a:off x="7020762" y="2026975"/>
            <a:ext cx="130635" cy="979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9452" y="3989219"/>
            <a:ext cx="4857988" cy="6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49" tIns="37025" rIns="74049" bIns="37025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i="1" dirty="0" err="1" smtClean="0">
                <a:solidFill>
                  <a:srgbClr val="0070C0"/>
                </a:solidFill>
                <a:latin typeface="Myriad pro"/>
                <a:cs typeface="Myriad pro"/>
              </a:rPr>
              <a:t>Ab</a:t>
            </a:r>
            <a:r>
              <a:rPr lang="en-CA" sz="1600" b="1" i="1" dirty="0" smtClean="0">
                <a:solidFill>
                  <a:srgbClr val="0070C0"/>
                </a:solidFill>
                <a:latin typeface="Myriad pro"/>
                <a:cs typeface="Myriad pro"/>
              </a:rPr>
              <a:t> </a:t>
            </a:r>
            <a:r>
              <a:rPr lang="en-CA" sz="1600" b="1" i="1" dirty="0">
                <a:solidFill>
                  <a:srgbClr val="0070C0"/>
                </a:solidFill>
                <a:latin typeface="Myriad pro"/>
                <a:cs typeface="Myriad pro"/>
              </a:rPr>
              <a:t>initio </a:t>
            </a:r>
            <a:r>
              <a:rPr lang="en-CA" sz="1600" b="1" i="1" dirty="0" smtClean="0">
                <a:solidFill>
                  <a:srgbClr val="0070C0"/>
                </a:solidFill>
                <a:latin typeface="Myriad pro"/>
                <a:cs typeface="Myriad pro"/>
              </a:rPr>
              <a:t>theories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CA" sz="600" b="1" dirty="0">
              <a:solidFill>
                <a:srgbClr val="0070C0"/>
              </a:solidFill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  Similar stories in Ni isotopes?</a:t>
            </a:r>
            <a:endParaRPr lang="en-CA" sz="500" dirty="0"/>
          </a:p>
        </p:txBody>
      </p:sp>
      <p:pic>
        <p:nvPicPr>
          <p:cNvPr id="2" name="Picture 1" descr="Ca_2+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965200"/>
            <a:ext cx="3695700" cy="263413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3495040" y="2773680"/>
            <a:ext cx="640080" cy="825655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91610" y="3261861"/>
            <a:ext cx="1472842" cy="674946"/>
          </a:xfrm>
          <a:prstGeom prst="rect">
            <a:avLst/>
          </a:prstGeom>
          <a:noFill/>
        </p:spPr>
        <p:txBody>
          <a:bodyPr wrap="square" lIns="74057" tIns="37029" rIns="74057" bIns="37029" rtlCol="0">
            <a:spAutoFit/>
          </a:bodyPr>
          <a:lstStyle/>
          <a:p>
            <a:pPr algn="ctr"/>
            <a:r>
              <a:rPr lang="it-IT" sz="1300" dirty="0" smtClean="0">
                <a:solidFill>
                  <a:srgbClr val="FF0000"/>
                </a:solidFill>
                <a:latin typeface="Arial"/>
              </a:rPr>
              <a:t>Future: New RIKEN data </a:t>
            </a:r>
          </a:p>
          <a:p>
            <a:pPr algn="ctr"/>
            <a:r>
              <a:rPr lang="it-IT" sz="1300" dirty="0" err="1" smtClean="0">
                <a:solidFill>
                  <a:srgbClr val="FF0000"/>
                </a:solidFill>
                <a:latin typeface="Arial"/>
              </a:rPr>
              <a:t>coming</a:t>
            </a:r>
            <a:r>
              <a:rPr lang="it-IT" sz="13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300" dirty="0" err="1" smtClean="0">
                <a:solidFill>
                  <a:srgbClr val="FF0000"/>
                </a:solidFill>
                <a:latin typeface="Arial"/>
              </a:rPr>
              <a:t>soon</a:t>
            </a:r>
            <a:r>
              <a:rPr lang="it-IT" sz="1300" dirty="0" smtClean="0">
                <a:solidFill>
                  <a:srgbClr val="FF0000"/>
                </a:solidFill>
                <a:latin typeface="Arial"/>
              </a:rPr>
              <a:t>!</a:t>
            </a:r>
            <a:endParaRPr lang="it-IT" sz="13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037" y="929695"/>
            <a:ext cx="3728720" cy="253264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5287037" y="1666241"/>
            <a:ext cx="2668243" cy="1933093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34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91"/>
    </mc:Choice>
    <mc:Fallback xmlns="">
      <p:transition xmlns:p14="http://schemas.microsoft.com/office/powerpoint/2010/main" spd="slow" advTm="781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/>
          <p:cNvSpPr txBox="1"/>
          <p:nvPr/>
        </p:nvSpPr>
        <p:spPr>
          <a:xfrm>
            <a:off x="-1" y="2621600"/>
            <a:ext cx="9143999" cy="153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 Step 1: Decouple core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 Step 2: Decouple valence space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Can we achieve accuracy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                                               of large-space methods?</a:t>
            </a:r>
          </a:p>
        </p:txBody>
      </p: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Valence-Space In-Medium SRG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hellsIllustrationO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790000"/>
            <a:ext cx="2563876" cy="226161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177354" y="2266319"/>
            <a:ext cx="3022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latin typeface="Arial"/>
              </a:rPr>
              <a:t>Tsukiyama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Bogner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Schwenk</a:t>
            </a:r>
            <a:r>
              <a:rPr lang="it-IT" sz="1200" dirty="0" smtClean="0">
                <a:latin typeface="Arial"/>
              </a:rPr>
              <a:t>, PRC 2012</a:t>
            </a:r>
          </a:p>
          <a:p>
            <a:r>
              <a:rPr lang="it-IT" sz="1200" dirty="0" err="1" smtClean="0">
                <a:latin typeface="Arial"/>
              </a:rPr>
              <a:t>Morris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Parzuchowski</a:t>
            </a:r>
            <a:r>
              <a:rPr lang="it-IT" sz="1200" dirty="0" smtClean="0">
                <a:latin typeface="Arial"/>
              </a:rPr>
              <a:t>, </a:t>
            </a:r>
            <a:r>
              <a:rPr lang="it-IT" sz="1200" dirty="0" err="1" smtClean="0">
                <a:latin typeface="Arial"/>
              </a:rPr>
              <a:t>Bogner</a:t>
            </a:r>
            <a:r>
              <a:rPr lang="it-IT" sz="1200" dirty="0" smtClean="0">
                <a:latin typeface="Arial"/>
              </a:rPr>
              <a:t>, PRC 2015</a:t>
            </a:r>
          </a:p>
        </p:txBody>
      </p:sp>
      <p:pic>
        <p:nvPicPr>
          <p:cNvPr id="8" name="Picture 7" descr="Decouplin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6750000" y="2700000"/>
            <a:ext cx="2315078" cy="2338284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96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Explicitly construct unitary transformation from sequence of rotations</a:t>
            </a: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All operators truncated at two-body level</a:t>
            </a:r>
            <a:endParaRPr lang="en-CA" sz="16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550968"/>
            <a:ext cx="5941412" cy="59533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57" y="921983"/>
            <a:ext cx="3147343" cy="627342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45352"/>
            <a:ext cx="2603500" cy="3048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01" y="4368800"/>
            <a:ext cx="3166110" cy="29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37"/>
    </mc:Choice>
    <mc:Fallback xmlns="">
      <p:transition xmlns:p14="http://schemas.microsoft.com/office/powerpoint/2010/main" spd="slow" advTm="1311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75840" y="0"/>
            <a:ext cx="6488513" cy="469901"/>
          </a:xfrm>
        </p:spPr>
        <p:txBody>
          <a:bodyPr/>
          <a:lstStyle/>
          <a:p>
            <a:r>
              <a:rPr lang="en-CA" dirty="0" smtClean="0"/>
              <a:t>Evolution of N=28,32,34 Magic Numbers: Spectroscopy</a:t>
            </a:r>
            <a:endParaRPr lang="en-CA"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58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Current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picture 2017: Predictions of evolution throughout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sd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shell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5" name="Picture 4" descr="S_2+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78" y="1345311"/>
            <a:ext cx="2771775" cy="2162175"/>
          </a:xfrm>
          <a:prstGeom prst="rect">
            <a:avLst/>
          </a:prstGeom>
        </p:spPr>
      </p:pic>
      <p:pic>
        <p:nvPicPr>
          <p:cNvPr id="6" name="Picture 5" descr="Ar_2+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43" y="1351281"/>
            <a:ext cx="2771775" cy="2124075"/>
          </a:xfrm>
          <a:prstGeom prst="rect">
            <a:avLst/>
          </a:prstGeom>
        </p:spPr>
      </p:pic>
      <p:pic>
        <p:nvPicPr>
          <p:cNvPr id="8" name="Picture 7" descr="Ca_2+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313181"/>
            <a:ext cx="27717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4"/>
    </mc:Choice>
    <mc:Fallback xmlns="">
      <p:transition xmlns:p14="http://schemas.microsoft.com/office/powerpoint/2010/main" spd="slow" advTm="193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868" y="1985857"/>
            <a:ext cx="3612252" cy="26787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2875" y="4719709"/>
            <a:ext cx="431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 F. Garcia Ruiz </a:t>
            </a:r>
            <a:r>
              <a:rPr lang="en-US" i="1" dirty="0" smtClean="0"/>
              <a:t>et al</a:t>
            </a:r>
            <a:r>
              <a:rPr lang="en-US" dirty="0" smtClean="0"/>
              <a:t>,</a:t>
            </a:r>
            <a:r>
              <a:rPr lang="is-IS" dirty="0" smtClean="0"/>
              <a:t> </a:t>
            </a:r>
            <a:r>
              <a:rPr lang="en-US" dirty="0" smtClean="0"/>
              <a:t>Nature Physics (2016)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2875" y="465179"/>
            <a:ext cx="89954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yriad pro"/>
                <a:cs typeface="Myriad pro"/>
              </a:rPr>
              <a:t>C</a:t>
            </a:r>
            <a:r>
              <a:rPr lang="en-US" sz="1600" dirty="0" smtClean="0">
                <a:latin typeface="Myriad pro"/>
                <a:cs typeface="Myriad pro"/>
              </a:rPr>
              <a:t>harge </a:t>
            </a:r>
            <a:r>
              <a:rPr lang="en-US" sz="1600" dirty="0">
                <a:latin typeface="Myriad pro"/>
                <a:cs typeface="Myriad pro"/>
              </a:rPr>
              <a:t>radii of </a:t>
            </a:r>
            <a:r>
              <a:rPr lang="en-US" sz="1600" baseline="30000" dirty="0">
                <a:latin typeface="Myriad pro"/>
                <a:cs typeface="Myriad pro"/>
              </a:rPr>
              <a:t>49,51,52</a:t>
            </a:r>
            <a:r>
              <a:rPr lang="en-US" sz="1600" dirty="0">
                <a:latin typeface="Myriad pro"/>
                <a:cs typeface="Myriad pro"/>
              </a:rPr>
              <a:t>Ca, obtained from laser spectroscopy experiments at ISOLDE, CERN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Unexpected large charge radius questions the </a:t>
            </a:r>
            <a:r>
              <a:rPr lang="en-US" sz="1600" dirty="0" err="1" smtClean="0">
                <a:latin typeface="Myriad pro"/>
                <a:cs typeface="Myriad pro"/>
              </a:rPr>
              <a:t>magicity</a:t>
            </a:r>
            <a:r>
              <a:rPr lang="en-US" sz="1600" dirty="0" smtClean="0">
                <a:latin typeface="Myriad pro"/>
                <a:cs typeface="Myriad pro"/>
              </a:rPr>
              <a:t> of </a:t>
            </a:r>
            <a:r>
              <a:rPr lang="en-US" sz="1600" baseline="30000" dirty="0" smtClean="0">
                <a:latin typeface="Myriad pro"/>
                <a:cs typeface="Myriad pro"/>
              </a:rPr>
              <a:t>52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Theoretical models all underestimate the charge radius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Ab-initio calculations reproduce the trend of charge radii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5360" y="0"/>
            <a:ext cx="6518993" cy="469901"/>
          </a:xfrm>
        </p:spPr>
        <p:txBody>
          <a:bodyPr/>
          <a:lstStyle/>
          <a:p>
            <a:r>
              <a:rPr lang="en-CA" dirty="0"/>
              <a:t>Magic Numbers in the Calcium Isotopes: </a:t>
            </a:r>
            <a:r>
              <a:rPr lang="en-CA" dirty="0" smtClean="0"/>
              <a:t>Charge Radii</a:t>
            </a:r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5" y="1985857"/>
            <a:ext cx="4143178" cy="26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84"/>
    </mc:Choice>
    <mc:Fallback xmlns="">
      <p:transition xmlns:p14="http://schemas.microsoft.com/office/powerpoint/2010/main" spd="slow" advTm="1032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2875" y="465179"/>
            <a:ext cx="899541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Charge radii measured by COLLAPS in K isotopes shows similar trend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Future: further measurements of neutron-rich charge radii near magic numbers needed!</a:t>
            </a:r>
            <a:endParaRPr lang="en-US" sz="1600" dirty="0"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5360" y="0"/>
            <a:ext cx="6518993" cy="469901"/>
          </a:xfrm>
        </p:spPr>
        <p:txBody>
          <a:bodyPr/>
          <a:lstStyle/>
          <a:p>
            <a:r>
              <a:rPr lang="en-CA" dirty="0" smtClean="0"/>
              <a:t>Evolution of Magic Numbers: Radii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46" y="1226840"/>
            <a:ext cx="3914314" cy="2847503"/>
          </a:xfrm>
          <a:prstGeom prst="rect">
            <a:avLst/>
          </a:prstGeom>
        </p:spPr>
      </p:pic>
      <p:pic>
        <p:nvPicPr>
          <p:cNvPr id="2" name="Picture 1" descr="CCnew3_02_1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3"/>
          <a:stretch/>
        </p:blipFill>
        <p:spPr>
          <a:xfrm>
            <a:off x="4643120" y="1143000"/>
            <a:ext cx="370332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4"/>
    </mc:Choice>
    <mc:Fallback xmlns="">
      <p:transition xmlns:p14="http://schemas.microsoft.com/office/powerpoint/2010/main" spd="slow" advTm="224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Major Nuclear Structure Issues</a:t>
            </a:r>
            <a:endParaRPr lang="en-CA" dirty="0"/>
          </a:p>
        </p:txBody>
      </p:sp>
      <p:pic>
        <p:nvPicPr>
          <p:cNvPr id="2" name="Picture 1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330960" y="1994134"/>
            <a:ext cx="6187440" cy="1862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u="sng" dirty="0" smtClean="0">
                <a:solidFill>
                  <a:srgbClr val="0000FF"/>
                </a:solidFill>
                <a:latin typeface="Arial Rounded MT Bold"/>
              </a:rPr>
              <a:t>Major Nuclear Structure Issues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400" dirty="0" smtClean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Arial Rounded MT Bold"/>
              </a:rPr>
              <a:t>1) How do nuclei, processes emerge from fundamental interactions of nature?</a:t>
            </a:r>
            <a:endParaRPr lang="en-US" sz="1200" dirty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latin typeface="Arial Rounded MT Bold"/>
              </a:rPr>
              <a:t>2) What are the limits of existence of matter?  Is there an underlying mechanism?</a:t>
            </a:r>
            <a:endParaRPr lang="en-US" sz="12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 Rounded MT Bold"/>
              </a:rPr>
              <a:t>3) How do magic numbers evolve?  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200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200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latin typeface="Arial Rounded MT Bold"/>
              </a:rPr>
              <a:t>Astrophysics, fundamental symmetries connections (mostly) not discussed</a:t>
            </a:r>
            <a:endParaRPr lang="en-US" sz="1200" dirty="0">
              <a:latin typeface="Arial Rounded MT Bold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005840" y="3289235"/>
            <a:ext cx="6878320" cy="568989"/>
          </a:xfrm>
          <a:prstGeom prst="roundRect">
            <a:avLst>
              <a:gd name="adj" fmla="val 5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72891" tIns="37903" rIns="72891" bIns="37903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0" algn="l"/>
                <a:tab pos="740573" algn="l"/>
                <a:tab pos="1481145" algn="l"/>
                <a:tab pos="2221718" algn="l"/>
                <a:tab pos="2962290" algn="l"/>
                <a:tab pos="3702863" algn="l"/>
                <a:tab pos="4443435" algn="l"/>
                <a:tab pos="5184008" algn="l"/>
                <a:tab pos="5924580" algn="l"/>
                <a:tab pos="6665153" algn="l"/>
                <a:tab pos="7405726" algn="l"/>
                <a:tab pos="8146298" algn="l"/>
              </a:tabLst>
            </a:pPr>
            <a:r>
              <a:rPr lang="en-GB" sz="1600" dirty="0" smtClean="0">
                <a:latin typeface="Myriad pro"/>
                <a:cs typeface="Myriad pro"/>
              </a:rPr>
              <a:t>“The </a:t>
            </a:r>
            <a:r>
              <a:rPr lang="en-GB" sz="1600" dirty="0">
                <a:latin typeface="Myriad pro"/>
                <a:cs typeface="Myriad pro"/>
              </a:rPr>
              <a:t>nuclear magic numbers are kind of giving </a:t>
            </a:r>
            <a:r>
              <a:rPr lang="en-GB" sz="1600" dirty="0" smtClean="0">
                <a:latin typeface="Myriad pro"/>
                <a:cs typeface="Myriad pro"/>
              </a:rPr>
              <a:t>way — the </a:t>
            </a:r>
            <a:r>
              <a:rPr lang="en-GB" sz="1600" dirty="0">
                <a:latin typeface="Myriad pro"/>
                <a:cs typeface="Myriad pro"/>
              </a:rPr>
              <a:t>dogma begins to break down and the rules of the game have to be </a:t>
            </a:r>
            <a:r>
              <a:rPr lang="en-GB" sz="1600" dirty="0" smtClean="0">
                <a:latin typeface="Myriad pro"/>
                <a:cs typeface="Myriad pro"/>
              </a:rPr>
              <a:t>expanded.”</a:t>
            </a:r>
            <a:endParaRPr lang="en-GB" sz="1600" b="1" i="1" dirty="0" smtClean="0">
              <a:latin typeface="Myriad pro"/>
              <a:ea typeface="ＭＳ Ｐゴシック" charset="-128"/>
              <a:cs typeface="Myriad pro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5512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8"/>
    </mc:Choice>
    <mc:Fallback xmlns="">
      <p:transition xmlns:p14="http://schemas.microsoft.com/office/powerpoint/2010/main" spd="slow" advTm="6512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Major Nuclear Structure Issues</a:t>
            </a:r>
            <a:endParaRPr lang="en-CA" dirty="0"/>
          </a:p>
        </p:txBody>
      </p:sp>
      <p:pic>
        <p:nvPicPr>
          <p:cNvPr id="2" name="Picture 1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330960" y="1994134"/>
            <a:ext cx="6187440" cy="1862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u="sng" dirty="0" smtClean="0">
                <a:solidFill>
                  <a:srgbClr val="0000FF"/>
                </a:solidFill>
                <a:latin typeface="Arial Rounded MT Bold"/>
              </a:rPr>
              <a:t>Major Nuclear Structure Issues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400" dirty="0" smtClean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Arial Rounded MT Bold"/>
              </a:rPr>
              <a:t>1) How do nuclei, processes emerge from fundamental interactions of nature?</a:t>
            </a:r>
            <a:endParaRPr lang="en-US" sz="1200" dirty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latin typeface="Arial Rounded MT Bold"/>
              </a:rPr>
              <a:t>2) What are the limits of existence of matter?  Is there an underlying mechanism?</a:t>
            </a:r>
            <a:endParaRPr lang="en-US" sz="12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 Rounded MT Bold"/>
              </a:rPr>
              <a:t>3) How do magic numbers evolve?  Is there a new paradigm for magic numbers?</a:t>
            </a:r>
            <a:endParaRPr lang="en-US" sz="1200" dirty="0">
              <a:solidFill>
                <a:srgbClr val="FF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200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2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latin typeface="Arial Rounded MT Bold"/>
              </a:rPr>
              <a:t>Astrophysics, fundamental symmetries connections (mostly) not discussed</a:t>
            </a:r>
            <a:endParaRPr lang="en-US" sz="1200" dirty="0">
              <a:latin typeface="Arial Rounded MT Bold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005840" y="3289235"/>
            <a:ext cx="6878320" cy="568989"/>
          </a:xfrm>
          <a:prstGeom prst="roundRect">
            <a:avLst>
              <a:gd name="adj" fmla="val 5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72891" tIns="37903" rIns="72891" bIns="37903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0" algn="l"/>
                <a:tab pos="740573" algn="l"/>
                <a:tab pos="1481145" algn="l"/>
                <a:tab pos="2221718" algn="l"/>
                <a:tab pos="2962290" algn="l"/>
                <a:tab pos="3702863" algn="l"/>
                <a:tab pos="4443435" algn="l"/>
                <a:tab pos="5184008" algn="l"/>
                <a:tab pos="5924580" algn="l"/>
                <a:tab pos="6665153" algn="l"/>
                <a:tab pos="7405726" algn="l"/>
                <a:tab pos="8146298" algn="l"/>
              </a:tabLst>
            </a:pPr>
            <a:r>
              <a:rPr lang="en-GB" sz="1600" dirty="0" smtClean="0">
                <a:latin typeface="Myriad pro"/>
                <a:cs typeface="Myriad pro"/>
              </a:rPr>
              <a:t>“The </a:t>
            </a:r>
            <a:r>
              <a:rPr lang="en-GB" sz="1600" dirty="0">
                <a:latin typeface="Myriad pro"/>
                <a:cs typeface="Myriad pro"/>
              </a:rPr>
              <a:t>nuclear magic numbers are kind of giving </a:t>
            </a:r>
            <a:r>
              <a:rPr lang="en-GB" sz="1600" dirty="0" smtClean="0">
                <a:latin typeface="Myriad pro"/>
                <a:cs typeface="Myriad pro"/>
              </a:rPr>
              <a:t>way — the </a:t>
            </a:r>
            <a:r>
              <a:rPr lang="en-GB" sz="1600" dirty="0">
                <a:latin typeface="Myriad pro"/>
                <a:cs typeface="Myriad pro"/>
              </a:rPr>
              <a:t>dogma begins to break down and the rules of the game have to be </a:t>
            </a:r>
            <a:r>
              <a:rPr lang="en-GB" sz="1600" dirty="0" smtClean="0">
                <a:latin typeface="Myriad pro"/>
                <a:cs typeface="Myriad pro"/>
              </a:rPr>
              <a:t>expanded.”</a:t>
            </a:r>
            <a:endParaRPr lang="en-GB" sz="1600" b="1" i="1" dirty="0" smtClean="0">
              <a:latin typeface="Myriad pro"/>
              <a:ea typeface="ＭＳ Ｐゴシック" charset="-128"/>
              <a:cs typeface="Myriad pro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4025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4"/>
    </mc:Choice>
    <mc:Fallback xmlns="">
      <p:transition xmlns:p14="http://schemas.microsoft.com/office/powerpoint/2010/main" spd="slow" advTm="125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Major Nuclear Structure Issues</a:t>
            </a:r>
            <a:endParaRPr lang="en-CA" dirty="0"/>
          </a:p>
        </p:txBody>
      </p:sp>
      <p:pic>
        <p:nvPicPr>
          <p:cNvPr id="2" name="Picture 1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330960" y="1994134"/>
            <a:ext cx="6187440" cy="1862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u="sng" dirty="0" smtClean="0">
                <a:solidFill>
                  <a:srgbClr val="0000FF"/>
                </a:solidFill>
                <a:latin typeface="Arial Rounded MT Bold"/>
              </a:rPr>
              <a:t>Major Nuclear Structure Issues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400" dirty="0" smtClean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Arial Rounded MT Bold"/>
              </a:rPr>
              <a:t>1) How do nuclei, processes emerge from fundamental interactions of nature?</a:t>
            </a:r>
            <a:endParaRPr lang="en-US" sz="1200" dirty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latin typeface="Arial Rounded MT Bold"/>
              </a:rPr>
              <a:t>2) What are the limits of existence of matter?  Is there an underlying mechanism?</a:t>
            </a:r>
            <a:endParaRPr lang="en-US" sz="12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Arial Rounded MT Bold"/>
              </a:rPr>
              <a:t>3) How do magic numbers evolve?  Is there a new paradigm for magic numbers?</a:t>
            </a:r>
            <a:endParaRPr lang="en-US" sz="1200" dirty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 Rounded MT Bold"/>
              </a:rPr>
              <a:t>4) How do novel quantum phenomena (skins, halos, </a:t>
            </a:r>
            <a:r>
              <a:rPr lang="en-US" sz="1200" dirty="0" err="1" smtClean="0">
                <a:solidFill>
                  <a:srgbClr val="FF0000"/>
                </a:solidFill>
                <a:latin typeface="Arial Rounded MT Bold"/>
              </a:rPr>
              <a:t>etc</a:t>
            </a:r>
            <a:r>
              <a:rPr lang="en-US" sz="1200" dirty="0">
                <a:solidFill>
                  <a:srgbClr val="FF0000"/>
                </a:solidFill>
                <a:latin typeface="Arial Rounded MT Bold"/>
              </a:rPr>
              <a:t>)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</a:rPr>
              <a:t> arise in nuclei?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2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200" dirty="0" smtClean="0">
                <a:latin typeface="Arial Rounded MT Bold"/>
              </a:rPr>
              <a:t>Astrophysics, fundamental symmetries connections (mostly) not discussed</a:t>
            </a:r>
            <a:endParaRPr lang="en-US" sz="1200" dirty="0">
              <a:latin typeface="Arial Rounded MT Bold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3981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7"/>
    </mc:Choice>
    <mc:Fallback xmlns="">
      <p:transition xmlns:p14="http://schemas.microsoft.com/office/powerpoint/2010/main" spd="slow" advTm="111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0S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16395" r="10135" b="3802"/>
          <a:stretch/>
        </p:blipFill>
        <p:spPr>
          <a:xfrm>
            <a:off x="162560" y="1010364"/>
            <a:ext cx="4815840" cy="373435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Super Allowed Gamow-Teller Decay of </a:t>
            </a:r>
            <a:r>
              <a:rPr lang="en-CA" baseline="30000" dirty="0" smtClean="0"/>
              <a:t>100</a:t>
            </a:r>
            <a:r>
              <a:rPr lang="en-CA" dirty="0" smtClean="0"/>
              <a:t>Sn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Coupled-Cluster calculations factor of 3 too large without MEC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3606800"/>
            <a:ext cx="3210560" cy="345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7"/>
    </mc:Choice>
    <mc:Fallback xmlns="">
      <p:transition xmlns:p14="http://schemas.microsoft.com/office/powerpoint/2010/main" spd="slow" advTm="382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Super Allowed Gamow-Teller Decay of </a:t>
            </a:r>
            <a:r>
              <a:rPr lang="en-CA" baseline="30000" dirty="0" smtClean="0"/>
              <a:t>100</a:t>
            </a:r>
            <a:r>
              <a:rPr lang="en-CA" dirty="0" smtClean="0"/>
              <a:t>Sn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Coupled-Cluster calculations factor of 3 too large without MEC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>
                <a:latin typeface="Myriad Pro"/>
                <a:cs typeface="Myriad Pro"/>
              </a:rPr>
              <a:t>	</a:t>
            </a:r>
            <a:r>
              <a:rPr lang="en-US" sz="1600" dirty="0" smtClean="0">
                <a:latin typeface="Myriad Pro"/>
                <a:cs typeface="Myriad Pro"/>
              </a:rPr>
              <a:t>									</a:t>
            </a:r>
            <a:r>
              <a:rPr lang="en-US" sz="1600" dirty="0">
                <a:latin typeface="Myriad Pro"/>
                <a:cs typeface="Myriad Pro"/>
              </a:rPr>
              <a:t> </a:t>
            </a:r>
            <a:r>
              <a:rPr lang="en-US" sz="1600" dirty="0" smtClean="0">
                <a:latin typeface="Myriad Pro"/>
                <a:cs typeface="Myriad Pro"/>
              </a:rPr>
              <a:t>   Future needs: precision measurements 									o           of large GT matrix elements </a:t>
            </a:r>
            <a:r>
              <a:rPr lang="en-US" sz="1600" baseline="30000" dirty="0" smtClean="0">
                <a:latin typeface="Myriad Pro"/>
                <a:cs typeface="Myriad Pro"/>
              </a:rPr>
              <a:t>34</a:t>
            </a:r>
            <a:r>
              <a:rPr lang="en-US" sz="1600" dirty="0" smtClean="0">
                <a:latin typeface="Myriad Pro"/>
                <a:cs typeface="Myriad Pro"/>
              </a:rPr>
              <a:t>S, 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Ni,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Significant suppression from MEC</a:t>
            </a:r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2" name="Picture 1" descr="100S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16395" r="10135" b="3802"/>
          <a:stretch/>
        </p:blipFill>
        <p:spPr>
          <a:xfrm>
            <a:off x="162560" y="1010364"/>
            <a:ext cx="4815840" cy="37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7"/>
    </mc:Choice>
    <mc:Fallback xmlns="">
      <p:transition xmlns:p14="http://schemas.microsoft.com/office/powerpoint/2010/main" spd="slow" advTm="196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Standard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bare 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wavefunctions</a:t>
            </a:r>
            <a:r>
              <a:rPr lang="en-US" sz="1600" dirty="0">
                <a:latin typeface="Myriad pro"/>
                <a:cs typeface="Myriad pro"/>
              </a:rPr>
              <a:t> from chiral NN+3N forces + 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consistent effective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operator</a:t>
            </a: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</a:t>
            </a:r>
            <a:r>
              <a:rPr lang="en-US" sz="1600" dirty="0">
                <a:latin typeface="Myriad pro"/>
                <a:cs typeface="Myriad pro"/>
              </a:rPr>
              <a:t>decay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7" name="Picture 16" descr="Work_In_Progre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3" y="3225029"/>
            <a:ext cx="340484" cy="305301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33109" y="3243171"/>
            <a:ext cx="1443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C. </a:t>
            </a:r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Payne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(UBC)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571022"/>
              </p:ext>
            </p:extLst>
          </p:nvPr>
        </p:nvGraphicFramePr>
        <p:xfrm>
          <a:off x="947586" y="3804820"/>
          <a:ext cx="5585293" cy="79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17054"/>
                <a:gridCol w="1381760"/>
                <a:gridCol w="1063103"/>
                <a:gridCol w="1261688"/>
                <a:gridCol w="1261688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30000" dirty="0" smtClean="0">
                          <a:latin typeface="Calibri (Body)"/>
                          <a:cs typeface="Calibri (Body)"/>
                        </a:rPr>
                        <a:t>48</a:t>
                      </a:r>
                      <a:r>
                        <a:rPr lang="en-US" sz="1600" b="0" baseline="0" dirty="0" smtClean="0">
                          <a:latin typeface="Calibri (Body)"/>
                          <a:cs typeface="Calibri (Body)"/>
                        </a:rPr>
                        <a:t>Ca</a:t>
                      </a:r>
                      <a:endParaRPr lang="en-US" sz="1600" b="0" i="0" baseline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 smtClean="0">
                          <a:latin typeface="Calibri (Body)"/>
                          <a:cs typeface="Calibri (Body)"/>
                        </a:rPr>
                        <a:t>Bare GT</a:t>
                      </a:r>
                      <a:endParaRPr lang="en-US" sz="1600" b="0" i="0" baseline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0.79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Bare</a:t>
                      </a:r>
                      <a:r>
                        <a:rPr lang="en-US" sz="1600" b="0" baseline="0" dirty="0" smtClean="0">
                          <a:latin typeface="Calibri (Body)"/>
                          <a:cs typeface="Calibri (Body)"/>
                        </a:rPr>
                        <a:t> F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0.14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en-US" sz="1600" b="0" i="0" baseline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 smtClean="0">
                          <a:latin typeface="Calibri (Body)"/>
                          <a:cs typeface="Calibri (Body)"/>
                        </a:rPr>
                        <a:t>IMSRG/CC</a:t>
                      </a:r>
                      <a:endParaRPr lang="en-US" sz="1600" b="0" i="0" baseline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0.48/0.45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IMSRG/CC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0.16/0.11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9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"/>
    </mc:Choice>
    <mc:Fallback xmlns="">
      <p:transition xmlns:p14="http://schemas.microsoft.com/office/powerpoint/2010/main" spd="slow" advTm="9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Theory for Next-Generation RIB Facilities</a:t>
            </a:r>
            <a:endParaRPr lang="en-CA" dirty="0"/>
          </a:p>
        </p:txBody>
      </p:sp>
      <p:pic>
        <p:nvPicPr>
          <p:cNvPr id="2" name="Picture 1" descr="abinitio_toi_V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3121" r="34942" b="7987"/>
          <a:stretch/>
        </p:blipFill>
        <p:spPr>
          <a:xfrm>
            <a:off x="18000" y="1219360"/>
            <a:ext cx="5036600" cy="3901600"/>
          </a:xfrm>
          <a:prstGeom prst="rect">
            <a:avLst/>
          </a:prstGeom>
        </p:spPr>
      </p:pic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76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err="1" smtClean="0">
                <a:solidFill>
                  <a:srgbClr val="FF0000"/>
                </a:solidFill>
                <a:latin typeface="Arial Rounded MT Bold"/>
              </a:rPr>
              <a:t>Ab</a:t>
            </a: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 Rounded MT Bold"/>
              </a:rPr>
              <a:t>initio valence-shell Hamiltonians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err="1" smtClean="0">
                <a:latin typeface="Arial Rounded MT Bold"/>
              </a:rPr>
              <a:t>ab</a:t>
            </a:r>
            <a:r>
              <a:rPr lang="en-US" sz="1400" dirty="0" smtClean="0">
                <a:latin typeface="Arial Rounded MT Bold"/>
              </a:rPr>
              <a:t> </a:t>
            </a:r>
            <a:r>
              <a:rPr lang="en-US" sz="1400" dirty="0">
                <a:latin typeface="Arial Rounded MT Bold"/>
              </a:rPr>
              <a:t>initio prediction of </a:t>
            </a:r>
            <a:r>
              <a:rPr lang="en-US" sz="1400" dirty="0" smtClean="0">
                <a:latin typeface="Arial Rounded MT Bold"/>
              </a:rPr>
              <a:t>nuclear </a:t>
            </a:r>
            <a:r>
              <a:rPr lang="en-US" sz="1400" dirty="0" err="1" smtClean="0">
                <a:latin typeface="Arial Rounded MT Bold"/>
              </a:rPr>
              <a:t>driplines</a:t>
            </a:r>
            <a:r>
              <a:rPr lang="en-US" sz="1400" dirty="0" smtClean="0">
                <a:latin typeface="Arial Rounded MT Bold"/>
              </a:rPr>
              <a:t>/r-process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Islands of inversion, new magic numbers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078979" y="492304"/>
            <a:ext cx="4066374" cy="1518053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>
                <a:solidFill>
                  <a:srgbClr val="FF0000"/>
                </a:solidFill>
                <a:latin typeface="Arial Rounded MT Bold"/>
              </a:rPr>
              <a:t>Fundamental </a:t>
            </a: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physics</a:t>
            </a:r>
            <a:endParaRPr lang="en-US" sz="1400" b="1" dirty="0">
              <a:solidFill>
                <a:srgbClr val="FF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Arial Rounded MT Bold"/>
              </a:rPr>
              <a:t>	Effective electroweak operators: M1, GT,...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Effective </a:t>
            </a:r>
            <a:r>
              <a:rPr lang="en-GB" sz="1600" dirty="0" smtClean="0">
                <a:latin typeface="Times New Roman"/>
                <a:cs typeface="Arial" charset="0"/>
              </a:rPr>
              <a:t>0νββ</a:t>
            </a:r>
            <a:r>
              <a:rPr lang="en-US" sz="1400" dirty="0" smtClean="0">
                <a:latin typeface="Arial Rounded MT Bold"/>
              </a:rPr>
              <a:t> decay operator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WIMP-Nucleus scattering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</a:t>
            </a:r>
            <a:r>
              <a:rPr lang="en-US" sz="1400" dirty="0" err="1" smtClean="0">
                <a:latin typeface="Arial Rounded MT Bold"/>
              </a:rPr>
              <a:t>Superallowed</a:t>
            </a:r>
            <a:r>
              <a:rPr lang="en-US" sz="1400" dirty="0" smtClean="0">
                <a:latin typeface="Arial Rounded MT Bold"/>
              </a:rPr>
              <a:t> transitions</a:t>
            </a:r>
            <a:endParaRPr lang="en-US" sz="14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400" dirty="0">
              <a:latin typeface="Arial Rounded MT Bold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077830" y="1813867"/>
            <a:ext cx="4005393" cy="1721186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Outstanding issues</a:t>
            </a:r>
            <a:endParaRPr lang="en-US" sz="1400" b="1" dirty="0">
              <a:solidFill>
                <a:srgbClr val="FF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>
                <a:latin typeface="Arial Rounded MT Bold"/>
              </a:rPr>
              <a:t>	C</a:t>
            </a:r>
            <a:r>
              <a:rPr lang="en-US" sz="1400" b="1" dirty="0" smtClean="0">
                <a:latin typeface="Arial Rounded MT Bold"/>
              </a:rPr>
              <a:t>ontrolled many-body approximation</a:t>
            </a:r>
            <a:endParaRPr lang="en-US" sz="1600" b="1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E2 operators problematic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Continuum essential beyond stability</a:t>
            </a:r>
            <a:endParaRPr lang="en-US" sz="600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Quantify uncertainties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4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400" dirty="0">
              <a:latin typeface="Arial Rounded MT Bold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64760" y="3052760"/>
            <a:ext cx="4005393" cy="1721186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Experimental overlap</a:t>
            </a:r>
            <a:endParaRPr lang="en-US" sz="1400" b="1" dirty="0">
              <a:solidFill>
                <a:srgbClr val="FF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>
                <a:latin typeface="Arial Rounded MT Bold"/>
              </a:rPr>
              <a:t>	</a:t>
            </a:r>
            <a:r>
              <a:rPr lang="en-US" sz="1400" b="1" dirty="0" smtClean="0">
                <a:latin typeface="Arial Rounded MT Bold"/>
              </a:rPr>
              <a:t>Best data for constraining nuclear forces</a:t>
            </a:r>
            <a:endParaRPr lang="en-US" sz="1600" b="1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New measurements of </a:t>
            </a:r>
            <a:r>
              <a:rPr lang="en-US" sz="1400" dirty="0" err="1" smtClean="0">
                <a:latin typeface="Arial Rounded MT Bold"/>
              </a:rPr>
              <a:t>driplines</a:t>
            </a:r>
            <a:endParaRPr lang="en-US" sz="1400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Data on magic numbers in exotic nuclei</a:t>
            </a:r>
            <a:endParaRPr lang="en-US" sz="600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Precision data on GT transitions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400" dirty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400" dirty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28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77"/>
    </mc:Choice>
    <mc:Fallback xmlns="">
      <p:transition xmlns:p14="http://schemas.microsoft.com/office/powerpoint/2010/main" spd="slow" advTm="5057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 States: From Oxygen to Nickel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ENO agrees to 1% with large-space methods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where calculations exist)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Extend beyond standard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sd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/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pf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shells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Agreement with experiment deteriorates for heavy chains (due to input Hamiltonian)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Significant gain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in applicability with little/no sacrifice in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accuracy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Low computational cost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: ~1 node-day/nucleus</a:t>
            </a:r>
          </a:p>
        </p:txBody>
      </p:sp>
      <p:pic>
        <p:nvPicPr>
          <p:cNvPr id="3" name="Picture 2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50000" r="32950" b="484"/>
          <a:stretch/>
        </p:blipFill>
        <p:spPr>
          <a:xfrm>
            <a:off x="4518443" y="1160500"/>
            <a:ext cx="4263535" cy="2241233"/>
          </a:xfrm>
          <a:prstGeom prst="rect">
            <a:avLst/>
          </a:prstGeom>
        </p:spPr>
      </p:pic>
      <p:pic>
        <p:nvPicPr>
          <p:cNvPr id="10" name="Picture 9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7" t="-2490" b="50000"/>
          <a:stretch/>
        </p:blipFill>
        <p:spPr>
          <a:xfrm>
            <a:off x="144000" y="1008100"/>
            <a:ext cx="4272296" cy="2375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4200" y="3424363"/>
            <a:ext cx="2147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Stroberg et al., PRL (2017)</a:t>
            </a:r>
          </a:p>
        </p:txBody>
      </p:sp>
    </p:spTree>
    <p:extLst>
      <p:ext uri="{BB962C8B-B14F-4D97-AF65-F5344CB8AC3E}">
        <p14:creationId xmlns:p14="http://schemas.microsoft.com/office/powerpoint/2010/main" val="29916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96"/>
    </mc:Choice>
    <mc:Fallback xmlns="">
      <p:transition xmlns:p14="http://schemas.microsoft.com/office/powerpoint/2010/main" spd="slow" advTm="1026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Reach of </a:t>
            </a:r>
            <a:r>
              <a:rPr lang="en-CA" dirty="0" err="1" smtClean="0"/>
              <a:t>Ab</a:t>
            </a:r>
            <a:r>
              <a:rPr lang="en-CA" dirty="0" smtClean="0"/>
              <a:t> Initio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1607023" y="3130960"/>
            <a:ext cx="972000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6024" y="3845295"/>
            <a:ext cx="591000" cy="51591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</a:t>
            </a:r>
            <a:endParaRPr lang="en-US" dirty="0"/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Se, </a:t>
            </a:r>
            <a:r>
              <a:rPr lang="en-US" sz="1600" baseline="30000" dirty="0" smtClean="0">
                <a:latin typeface="Myriad pro"/>
                <a:cs typeface="Myriad pro"/>
              </a:rPr>
              <a:t>130</a:t>
            </a:r>
            <a:r>
              <a:rPr lang="en-US" sz="1600" dirty="0" smtClean="0">
                <a:latin typeface="Myriad pro"/>
                <a:cs typeface="Myriad pro"/>
              </a:rPr>
              <a:t>Te,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587592" y="2423850"/>
            <a:ext cx="1793907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sdg</a:t>
            </a:r>
            <a:endParaRPr lang="en-US" dirty="0"/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37161" y="503237"/>
            <a:ext cx="3629584" cy="18071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theory: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Develop 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139960" y="520379"/>
            <a:ext cx="4005393" cy="773234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Outstanding issues/limitations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Large valence</a:t>
            </a:r>
            <a:r>
              <a:rPr lang="en-US" sz="1400" dirty="0">
                <a:latin typeface="Arial Rounded MT Bold"/>
              </a:rPr>
              <a:t>-space dimensions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Large </a:t>
            </a:r>
            <a:r>
              <a:rPr lang="en-US" sz="1400" dirty="0">
                <a:latin typeface="Arial Rounded MT Bold"/>
              </a:rPr>
              <a:t>size of 3N force </a:t>
            </a:r>
            <a:r>
              <a:rPr lang="en-US" sz="1400" dirty="0" smtClean="0">
                <a:latin typeface="Arial Rounded MT Bold"/>
              </a:rPr>
              <a:t>files</a:t>
            </a:r>
            <a:endParaRPr lang="en-US" sz="1400" dirty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189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6"/>
    </mc:Choice>
    <mc:Fallback xmlns="">
      <p:transition xmlns:p14="http://schemas.microsoft.com/office/powerpoint/2010/main" spd="slow" advTm="43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Reach of </a:t>
            </a:r>
            <a:r>
              <a:rPr lang="en-CA" dirty="0" err="1" smtClean="0"/>
              <a:t>Ab</a:t>
            </a:r>
            <a:r>
              <a:rPr lang="en-CA" dirty="0" smtClean="0"/>
              <a:t> Initio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1607023" y="3130960"/>
            <a:ext cx="972000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6024" y="3845295"/>
            <a:ext cx="591000" cy="51591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</a:t>
            </a:r>
            <a:endParaRPr lang="en-US" dirty="0"/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Se, </a:t>
            </a:r>
            <a:r>
              <a:rPr lang="en-US" sz="1600" baseline="30000" dirty="0" smtClean="0">
                <a:latin typeface="Myriad pro"/>
                <a:cs typeface="Myriad pro"/>
              </a:rPr>
              <a:t>130</a:t>
            </a:r>
            <a:r>
              <a:rPr lang="en-US" sz="1600" dirty="0" smtClean="0">
                <a:latin typeface="Myriad pro"/>
                <a:cs typeface="Myriad pro"/>
              </a:rPr>
              <a:t>Te,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587592" y="2423850"/>
            <a:ext cx="1793907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sdg</a:t>
            </a:r>
            <a:endParaRPr lang="en-US" dirty="0"/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37161" y="503237"/>
            <a:ext cx="3629584" cy="17733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theory: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Develop 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139960" y="520379"/>
            <a:ext cx="4005393" cy="1247210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Outstanding issues/limitations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Large valence</a:t>
            </a:r>
            <a:r>
              <a:rPr lang="en-US" sz="1400" dirty="0">
                <a:latin typeface="Arial Rounded MT Bold"/>
              </a:rPr>
              <a:t>-space dimensions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Large </a:t>
            </a:r>
            <a:r>
              <a:rPr lang="en-US" sz="1400" dirty="0">
                <a:latin typeface="Arial Rounded MT Bold"/>
              </a:rPr>
              <a:t>size of 3N force </a:t>
            </a:r>
            <a:r>
              <a:rPr lang="en-US" sz="1400" dirty="0" smtClean="0">
                <a:latin typeface="Arial Rounded MT Bold"/>
              </a:rPr>
              <a:t>files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Extend drip line predictions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Approaching region of r-process</a:t>
            </a:r>
            <a:endParaRPr lang="en-US" sz="1400" b="1" dirty="0">
              <a:solidFill>
                <a:srgbClr val="0000FF"/>
              </a:solidFill>
              <a:latin typeface="Arial Rounded MT Bold"/>
            </a:endParaRPr>
          </a:p>
        </p:txBody>
      </p:sp>
      <p:sp>
        <p:nvSpPr>
          <p:cNvPr id="20" name="Freeform 29"/>
          <p:cNvSpPr>
            <a:spLocks/>
          </p:cNvSpPr>
          <p:nvPr/>
        </p:nvSpPr>
        <p:spPr bwMode="auto">
          <a:xfrm>
            <a:off x="2871585" y="1849120"/>
            <a:ext cx="4606175" cy="2088626"/>
          </a:xfrm>
          <a:custGeom>
            <a:avLst/>
            <a:gdLst>
              <a:gd name="T0" fmla="*/ 0 w 3258"/>
              <a:gd name="T1" fmla="*/ 2147483647 h 2238"/>
              <a:gd name="T2" fmla="*/ 2147483647 w 3258"/>
              <a:gd name="T3" fmla="*/ 2147483647 h 2238"/>
              <a:gd name="T4" fmla="*/ 2147483647 w 3258"/>
              <a:gd name="T5" fmla="*/ 2147483647 h 2238"/>
              <a:gd name="T6" fmla="*/ 2147483647 w 3258"/>
              <a:gd name="T7" fmla="*/ 2147483647 h 2238"/>
              <a:gd name="T8" fmla="*/ 2147483647 w 3258"/>
              <a:gd name="T9" fmla="*/ 2147483647 h 2238"/>
              <a:gd name="T10" fmla="*/ 2147483647 w 3258"/>
              <a:gd name="T11" fmla="*/ 2147483647 h 2238"/>
              <a:gd name="T12" fmla="*/ 2147483647 w 3258"/>
              <a:gd name="T13" fmla="*/ 2147483647 h 2238"/>
              <a:gd name="T14" fmla="*/ 2147483647 w 3258"/>
              <a:gd name="T15" fmla="*/ 2147483647 h 2238"/>
              <a:gd name="T16" fmla="*/ 2147483647 w 3258"/>
              <a:gd name="T17" fmla="*/ 2147483647 h 2238"/>
              <a:gd name="T18" fmla="*/ 2147483647 w 3258"/>
              <a:gd name="T19" fmla="*/ 2147483647 h 2238"/>
              <a:gd name="T20" fmla="*/ 2147483647 w 3258"/>
              <a:gd name="T21" fmla="*/ 2147483647 h 2238"/>
              <a:gd name="T22" fmla="*/ 2147483647 w 3258"/>
              <a:gd name="T23" fmla="*/ 2147483647 h 2238"/>
              <a:gd name="T24" fmla="*/ 2147483647 w 3258"/>
              <a:gd name="T25" fmla="*/ 2147483647 h 2238"/>
              <a:gd name="T26" fmla="*/ 2147483647 w 3258"/>
              <a:gd name="T27" fmla="*/ 2147483647 h 2238"/>
              <a:gd name="T28" fmla="*/ 2147483647 w 3258"/>
              <a:gd name="T29" fmla="*/ 0 h 2238"/>
              <a:gd name="T30" fmla="*/ 2147483647 w 3258"/>
              <a:gd name="T31" fmla="*/ 2147483647 h 2238"/>
              <a:gd name="T32" fmla="*/ 2147483647 w 3258"/>
              <a:gd name="T33" fmla="*/ 2147483647 h 2238"/>
              <a:gd name="T34" fmla="*/ 2147483647 w 3258"/>
              <a:gd name="T35" fmla="*/ 2147483647 h 2238"/>
              <a:gd name="T36" fmla="*/ 2147483647 w 3258"/>
              <a:gd name="T37" fmla="*/ 2147483647 h 2238"/>
              <a:gd name="T38" fmla="*/ 2147483647 w 3258"/>
              <a:gd name="T39" fmla="*/ 2147483647 h 2238"/>
              <a:gd name="T40" fmla="*/ 2147483647 w 3258"/>
              <a:gd name="T41" fmla="*/ 2147483647 h 2238"/>
              <a:gd name="T42" fmla="*/ 2147483647 w 3258"/>
              <a:gd name="T43" fmla="*/ 2147483647 h 2238"/>
              <a:gd name="T44" fmla="*/ 2147483647 w 3258"/>
              <a:gd name="T45" fmla="*/ 2147483647 h 2238"/>
              <a:gd name="T46" fmla="*/ 2147483647 w 3258"/>
              <a:gd name="T47" fmla="*/ 2147483647 h 2238"/>
              <a:gd name="T48" fmla="*/ 2147483647 w 3258"/>
              <a:gd name="T49" fmla="*/ 2147483647 h 2238"/>
              <a:gd name="T50" fmla="*/ 2147483647 w 3258"/>
              <a:gd name="T51" fmla="*/ 2147483647 h 2238"/>
              <a:gd name="T52" fmla="*/ 2147483647 w 3258"/>
              <a:gd name="T53" fmla="*/ 2147483647 h 2238"/>
              <a:gd name="T54" fmla="*/ 2147483647 w 3258"/>
              <a:gd name="T55" fmla="*/ 2147483647 h 2238"/>
              <a:gd name="T56" fmla="*/ 2147483647 w 3258"/>
              <a:gd name="T57" fmla="*/ 2147483647 h 2238"/>
              <a:gd name="T58" fmla="*/ 2147483647 w 3258"/>
              <a:gd name="T59" fmla="*/ 2147483647 h 2238"/>
              <a:gd name="T60" fmla="*/ 0 w 3258"/>
              <a:gd name="T61" fmla="*/ 2147483647 h 22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258"/>
              <a:gd name="T94" fmla="*/ 0 h 2238"/>
              <a:gd name="T95" fmla="*/ 3258 w 3258"/>
              <a:gd name="T96" fmla="*/ 2238 h 22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258" h="2238">
                <a:moveTo>
                  <a:pt x="0" y="2238"/>
                </a:moveTo>
                <a:lnTo>
                  <a:pt x="120" y="2238"/>
                </a:lnTo>
                <a:lnTo>
                  <a:pt x="318" y="2034"/>
                </a:lnTo>
                <a:lnTo>
                  <a:pt x="582" y="1932"/>
                </a:lnTo>
                <a:lnTo>
                  <a:pt x="906" y="1764"/>
                </a:lnTo>
                <a:lnTo>
                  <a:pt x="1098" y="1656"/>
                </a:lnTo>
                <a:lnTo>
                  <a:pt x="1290" y="1578"/>
                </a:lnTo>
                <a:lnTo>
                  <a:pt x="1290" y="1302"/>
                </a:lnTo>
                <a:lnTo>
                  <a:pt x="1560" y="1224"/>
                </a:lnTo>
                <a:lnTo>
                  <a:pt x="1878" y="1050"/>
                </a:lnTo>
                <a:lnTo>
                  <a:pt x="2268" y="840"/>
                </a:lnTo>
                <a:lnTo>
                  <a:pt x="2790" y="624"/>
                </a:lnTo>
                <a:lnTo>
                  <a:pt x="2790" y="228"/>
                </a:lnTo>
                <a:lnTo>
                  <a:pt x="3258" y="144"/>
                </a:lnTo>
                <a:lnTo>
                  <a:pt x="3258" y="0"/>
                </a:lnTo>
                <a:lnTo>
                  <a:pt x="2784" y="96"/>
                </a:lnTo>
                <a:lnTo>
                  <a:pt x="2796" y="558"/>
                </a:lnTo>
                <a:lnTo>
                  <a:pt x="2712" y="582"/>
                </a:lnTo>
                <a:lnTo>
                  <a:pt x="2316" y="630"/>
                </a:lnTo>
                <a:lnTo>
                  <a:pt x="1548" y="1092"/>
                </a:lnTo>
                <a:lnTo>
                  <a:pt x="1350" y="1182"/>
                </a:lnTo>
                <a:lnTo>
                  <a:pt x="1278" y="1218"/>
                </a:lnTo>
                <a:lnTo>
                  <a:pt x="1278" y="1440"/>
                </a:lnTo>
                <a:lnTo>
                  <a:pt x="984" y="1578"/>
                </a:lnTo>
                <a:lnTo>
                  <a:pt x="750" y="1698"/>
                </a:lnTo>
                <a:lnTo>
                  <a:pt x="576" y="1818"/>
                </a:lnTo>
                <a:lnTo>
                  <a:pt x="384" y="1932"/>
                </a:lnTo>
                <a:lnTo>
                  <a:pt x="246" y="2022"/>
                </a:lnTo>
                <a:lnTo>
                  <a:pt x="144" y="2106"/>
                </a:lnTo>
                <a:lnTo>
                  <a:pt x="30" y="2202"/>
                </a:lnTo>
                <a:lnTo>
                  <a:pt x="0" y="2238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 eaLnBrk="1" hangingPunct="1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0"/>
    </mc:Choice>
    <mc:Fallback xmlns="">
      <p:transition xmlns:p14="http://schemas.microsoft.com/office/powerpoint/2010/main" spd="slow" advTm="271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GT Transitions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General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one-body tensor operators </a:t>
            </a:r>
            <a:r>
              <a:rPr lang="en-US" sz="1600" dirty="0" smtClean="0">
                <a:latin typeface="Myriad Pro"/>
                <a:cs typeface="Myriad Pro"/>
              </a:rPr>
              <a:t>for valence-space IMSRG: Gamow-Teller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First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valence-space calculations of GT transition rates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Small renormalization effect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1" y="965595"/>
            <a:ext cx="5030470" cy="313055"/>
          </a:xfrm>
          <a:prstGeom prst="rect">
            <a:avLst/>
          </a:prstGeom>
        </p:spPr>
      </p:pic>
      <p:pic>
        <p:nvPicPr>
          <p:cNvPr id="3" name="Picture 2" descr="BGT_ratio_ef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3770" r="3300" b="3661"/>
          <a:stretch/>
        </p:blipFill>
        <p:spPr>
          <a:xfrm>
            <a:off x="735150" y="1316750"/>
            <a:ext cx="3938449" cy="2917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0280" y="361655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et al.</a:t>
            </a:r>
          </a:p>
        </p:txBody>
      </p:sp>
    </p:spTree>
    <p:extLst>
      <p:ext uri="{BB962C8B-B14F-4D97-AF65-F5344CB8AC3E}">
        <p14:creationId xmlns:p14="http://schemas.microsoft.com/office/powerpoint/2010/main" val="1058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2"/>
    </mc:Choice>
    <mc:Fallback xmlns="">
      <p:transition xmlns:p14="http://schemas.microsoft.com/office/powerpoint/2010/main" spd="slow" advTm="152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41472" y="465039"/>
            <a:ext cx="7469815" cy="97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24" tIns="40812" rIns="81624" bIns="40812">
            <a:prstTxWarp prst="textNoShape">
              <a:avLst/>
            </a:prstTxWarp>
            <a:spAutoFit/>
          </a:bodyPr>
          <a:lstStyle/>
          <a:p>
            <a:pPr marL="102031" indent="-10203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500" dirty="0">
                <a:latin typeface="Arial Rounded MT Bold"/>
              </a:rPr>
              <a:t>What are the properties of proton/neutron-rich matter (Halo structures)?</a:t>
            </a:r>
            <a:endParaRPr lang="en-US" sz="500" dirty="0">
              <a:latin typeface="Arial Rounded MT Bold"/>
            </a:endParaRPr>
          </a:p>
          <a:p>
            <a:pPr marL="102031" indent="-10203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500" dirty="0">
              <a:latin typeface="Arial Rounded MT Bold"/>
            </a:endParaRPr>
          </a:p>
          <a:p>
            <a:pPr marL="102031" indent="-10203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500" dirty="0" err="1">
                <a:solidFill>
                  <a:srgbClr val="0000FF"/>
                </a:solidFill>
                <a:latin typeface="Arial Rounded MT Bold"/>
              </a:rPr>
              <a:t>Ab</a:t>
            </a:r>
            <a:r>
              <a:rPr lang="en-US" sz="1500" dirty="0">
                <a:solidFill>
                  <a:srgbClr val="0000FF"/>
                </a:solidFill>
                <a:latin typeface="Arial Rounded MT Bold"/>
              </a:rPr>
              <a:t> initio reactions </a:t>
            </a:r>
            <a:r>
              <a:rPr lang="en-US" sz="1500" dirty="0">
                <a:latin typeface="Arial Rounded MT Bold"/>
              </a:rPr>
              <a:t>for astrophysics and energy generation</a:t>
            </a:r>
            <a:endParaRPr lang="en-US" sz="500" dirty="0">
              <a:solidFill>
                <a:srgbClr val="000000"/>
              </a:solidFill>
              <a:latin typeface="Arial Rounded MT Bold"/>
            </a:endParaRPr>
          </a:p>
          <a:p>
            <a:pPr marL="102031" indent="-10203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500" dirty="0">
              <a:solidFill>
                <a:srgbClr val="000000"/>
              </a:solidFill>
              <a:latin typeface="Arial Rounded MT Bold"/>
            </a:endParaRPr>
          </a:p>
          <a:p>
            <a:pPr marL="102031" indent="-10203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500" dirty="0">
                <a:solidFill>
                  <a:srgbClr val="FF0000"/>
                </a:solidFill>
                <a:latin typeface="Arial Rounded MT Bold"/>
              </a:rPr>
              <a:t>Collective phenomena </a:t>
            </a:r>
            <a:r>
              <a:rPr lang="en-US" sz="1500" dirty="0">
                <a:solidFill>
                  <a:srgbClr val="000000"/>
                </a:solidFill>
                <a:latin typeface="Arial Rounded MT Bold"/>
              </a:rPr>
              <a:t>from first principles?</a:t>
            </a:r>
            <a:endParaRPr lang="en-US" sz="1500" dirty="0">
              <a:latin typeface="Arial Rounded MT Bold"/>
            </a:endParaRPr>
          </a:p>
        </p:txBody>
      </p:sp>
      <p:sp>
        <p:nvSpPr>
          <p:cNvPr id="243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Tremendous Progress in Light Nuclei</a:t>
            </a:r>
            <a:endParaRPr lang="en-CA" dirty="0"/>
          </a:p>
        </p:txBody>
      </p:sp>
      <p:pic>
        <p:nvPicPr>
          <p:cNvPr id="4" name="Picture 3" descr="ijo_gensi_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" y="1564640"/>
            <a:ext cx="5620585" cy="3334880"/>
          </a:xfrm>
          <a:prstGeom prst="rect">
            <a:avLst/>
          </a:prstGeom>
        </p:spPr>
      </p:pic>
      <p:grpSp>
        <p:nvGrpSpPr>
          <p:cNvPr id="438" name="Group 600"/>
          <p:cNvGrpSpPr/>
          <p:nvPr/>
        </p:nvGrpSpPr>
        <p:grpSpPr>
          <a:xfrm>
            <a:off x="5555056" y="1117073"/>
            <a:ext cx="3298502" cy="1714043"/>
            <a:chOff x="-34997" y="-1"/>
            <a:chExt cx="4255326" cy="2211480"/>
          </a:xfrm>
        </p:grpSpPr>
        <p:sp>
          <p:nvSpPr>
            <p:cNvPr id="439" name="Shape 427"/>
            <p:cNvSpPr/>
            <p:nvPr/>
          </p:nvSpPr>
          <p:spPr>
            <a:xfrm flipH="1" flipV="1">
              <a:off x="802618" y="-1"/>
              <a:ext cx="1" cy="2211217"/>
            </a:xfrm>
            <a:prstGeom prst="line">
              <a:avLst/>
            </a:prstGeom>
            <a:noFill/>
            <a:ln w="12700" cap="flat">
              <a:solidFill>
                <a:srgbClr val="9411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440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2185" y="949690"/>
              <a:ext cx="878144" cy="343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41" name="Group 598"/>
            <p:cNvGrpSpPr/>
            <p:nvPr/>
          </p:nvGrpSpPr>
          <p:grpSpPr>
            <a:xfrm>
              <a:off x="919583" y="21705"/>
              <a:ext cx="2315321" cy="2189774"/>
              <a:chOff x="0" y="0"/>
              <a:chExt cx="2315320" cy="2189773"/>
            </a:xfrm>
          </p:grpSpPr>
          <p:sp>
            <p:nvSpPr>
              <p:cNvPr id="443" name="Shape 429"/>
              <p:cNvSpPr/>
              <p:nvPr/>
            </p:nvSpPr>
            <p:spPr>
              <a:xfrm>
                <a:off x="1204445" y="838861"/>
                <a:ext cx="305689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0EA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44" name="Shape 430"/>
              <p:cNvSpPr/>
              <p:nvPr/>
            </p:nvSpPr>
            <p:spPr>
              <a:xfrm rot="4596451">
                <a:off x="674575" y="643736"/>
                <a:ext cx="304801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11993"/>
                  </a:gs>
                  <a:gs pos="100000">
                    <a:srgbClr val="0096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45" name="Shape 431"/>
              <p:cNvSpPr/>
              <p:nvPr/>
            </p:nvSpPr>
            <p:spPr>
              <a:xfrm>
                <a:off x="1397172" y="724050"/>
                <a:ext cx="305689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3F9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46" name="Shape 432"/>
              <p:cNvSpPr/>
              <p:nvPr/>
            </p:nvSpPr>
            <p:spPr>
              <a:xfrm>
                <a:off x="830584" y="47164"/>
                <a:ext cx="305689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39B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47" name="Group 441"/>
              <p:cNvGrpSpPr/>
              <p:nvPr/>
            </p:nvGrpSpPr>
            <p:grpSpPr>
              <a:xfrm>
                <a:off x="835873" y="23342"/>
                <a:ext cx="731630" cy="775640"/>
                <a:chOff x="0" y="0"/>
                <a:chExt cx="731628" cy="775639"/>
              </a:xfrm>
            </p:grpSpPr>
            <p:sp>
              <p:nvSpPr>
                <p:cNvPr id="604" name="Shape 433"/>
                <p:cNvSpPr/>
                <p:nvPr/>
              </p:nvSpPr>
              <p:spPr>
                <a:xfrm>
                  <a:off x="417310" y="9607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05" name="Shape 434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06" name="Shape 435"/>
                <p:cNvSpPr/>
                <p:nvPr/>
              </p:nvSpPr>
              <p:spPr>
                <a:xfrm>
                  <a:off x="220489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07" name="Shape 436"/>
                <p:cNvSpPr/>
                <p:nvPr/>
              </p:nvSpPr>
              <p:spPr>
                <a:xfrm>
                  <a:off x="224073" y="47949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08" name="Shape 437"/>
                <p:cNvSpPr/>
                <p:nvPr/>
              </p:nvSpPr>
              <p:spPr>
                <a:xfrm>
                  <a:off x="226110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09" name="Shape 438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10" name="Shape 439"/>
                <p:cNvSpPr/>
                <p:nvPr/>
              </p:nvSpPr>
              <p:spPr>
                <a:xfrm>
                  <a:off x="24703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11" name="Shape 440"/>
                <p:cNvSpPr/>
                <p:nvPr/>
              </p:nvSpPr>
              <p:spPr>
                <a:xfrm>
                  <a:off x="184364" y="25287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grpSp>
            <p:nvGrpSpPr>
              <p:cNvPr id="448" name="Group 450"/>
              <p:cNvGrpSpPr/>
              <p:nvPr/>
            </p:nvGrpSpPr>
            <p:grpSpPr>
              <a:xfrm>
                <a:off x="1215180" y="131715"/>
                <a:ext cx="731631" cy="775641"/>
                <a:chOff x="0" y="0"/>
                <a:chExt cx="731629" cy="775639"/>
              </a:xfrm>
            </p:grpSpPr>
            <p:sp>
              <p:nvSpPr>
                <p:cNvPr id="596" name="Shape 442"/>
                <p:cNvSpPr/>
                <p:nvPr/>
              </p:nvSpPr>
              <p:spPr>
                <a:xfrm>
                  <a:off x="417310" y="9607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97" name="Shape 443"/>
                <p:cNvSpPr/>
                <p:nvPr/>
              </p:nvSpPr>
              <p:spPr>
                <a:xfrm>
                  <a:off x="426829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98" name="Shape 444"/>
                <p:cNvSpPr/>
                <p:nvPr/>
              </p:nvSpPr>
              <p:spPr>
                <a:xfrm>
                  <a:off x="220489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99" name="Shape 445"/>
                <p:cNvSpPr/>
                <p:nvPr/>
              </p:nvSpPr>
              <p:spPr>
                <a:xfrm>
                  <a:off x="224073" y="47949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00" name="Shape 446"/>
                <p:cNvSpPr/>
                <p:nvPr/>
              </p:nvSpPr>
              <p:spPr>
                <a:xfrm>
                  <a:off x="226111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01" name="Shape 447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02" name="Shape 448"/>
                <p:cNvSpPr/>
                <p:nvPr/>
              </p:nvSpPr>
              <p:spPr>
                <a:xfrm>
                  <a:off x="24704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603" name="Shape 449"/>
                <p:cNvSpPr/>
                <p:nvPr/>
              </p:nvSpPr>
              <p:spPr>
                <a:xfrm>
                  <a:off x="184365" y="25287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grpSp>
            <p:nvGrpSpPr>
              <p:cNvPr id="449" name="Group 459"/>
              <p:cNvGrpSpPr/>
              <p:nvPr/>
            </p:nvGrpSpPr>
            <p:grpSpPr>
              <a:xfrm rot="15396451">
                <a:off x="438249" y="59266"/>
                <a:ext cx="734397" cy="775519"/>
                <a:chOff x="0" y="0"/>
                <a:chExt cx="734395" cy="775518"/>
              </a:xfrm>
            </p:grpSpPr>
            <p:sp>
              <p:nvSpPr>
                <p:cNvPr id="588" name="Shape 451"/>
                <p:cNvSpPr/>
                <p:nvPr/>
              </p:nvSpPr>
              <p:spPr>
                <a:xfrm>
                  <a:off x="417310" y="95949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89" name="Shape 452"/>
                <p:cNvSpPr/>
                <p:nvPr/>
              </p:nvSpPr>
              <p:spPr>
                <a:xfrm>
                  <a:off x="429595" y="362263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90" name="Shape 453"/>
                <p:cNvSpPr/>
                <p:nvPr/>
              </p:nvSpPr>
              <p:spPr>
                <a:xfrm>
                  <a:off x="223256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91" name="Shape 454"/>
                <p:cNvSpPr/>
                <p:nvPr/>
              </p:nvSpPr>
              <p:spPr>
                <a:xfrm>
                  <a:off x="224073" y="479369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92" name="Shape 455"/>
                <p:cNvSpPr/>
                <p:nvPr/>
              </p:nvSpPr>
              <p:spPr>
                <a:xfrm>
                  <a:off x="229322" y="192836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93" name="Shape 456"/>
                <p:cNvSpPr/>
                <p:nvPr/>
              </p:nvSpPr>
              <p:spPr>
                <a:xfrm>
                  <a:off x="0" y="350518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94" name="Shape 457"/>
                <p:cNvSpPr/>
                <p:nvPr/>
              </p:nvSpPr>
              <p:spPr>
                <a:xfrm>
                  <a:off x="27471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95" name="Shape 458"/>
                <p:cNvSpPr/>
                <p:nvPr/>
              </p:nvSpPr>
              <p:spPr>
                <a:xfrm>
                  <a:off x="187131" y="252869"/>
                  <a:ext cx="304802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sp>
            <p:nvSpPr>
              <p:cNvPr id="450" name="Shape 460"/>
              <p:cNvSpPr/>
              <p:nvPr/>
            </p:nvSpPr>
            <p:spPr>
              <a:xfrm>
                <a:off x="644516" y="1218168"/>
                <a:ext cx="305688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0EA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51" name="Shape 461"/>
              <p:cNvSpPr/>
              <p:nvPr/>
            </p:nvSpPr>
            <p:spPr>
              <a:xfrm rot="4596451">
                <a:off x="60459" y="1095291"/>
                <a:ext cx="304801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11993"/>
                  </a:gs>
                  <a:gs pos="100000">
                    <a:srgbClr val="0096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52" name="Group 470"/>
              <p:cNvGrpSpPr/>
              <p:nvPr/>
            </p:nvGrpSpPr>
            <p:grpSpPr>
              <a:xfrm>
                <a:off x="131447" y="1125138"/>
                <a:ext cx="731630" cy="775640"/>
                <a:chOff x="0" y="0"/>
                <a:chExt cx="731628" cy="775639"/>
              </a:xfrm>
            </p:grpSpPr>
            <p:sp>
              <p:nvSpPr>
                <p:cNvPr id="580" name="Shape 462"/>
                <p:cNvSpPr/>
                <p:nvPr/>
              </p:nvSpPr>
              <p:spPr>
                <a:xfrm>
                  <a:off x="417310" y="9607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81" name="Shape 463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82" name="Shape 464"/>
                <p:cNvSpPr/>
                <p:nvPr/>
              </p:nvSpPr>
              <p:spPr>
                <a:xfrm>
                  <a:off x="220489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83" name="Shape 465"/>
                <p:cNvSpPr/>
                <p:nvPr/>
              </p:nvSpPr>
              <p:spPr>
                <a:xfrm>
                  <a:off x="224073" y="47949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84" name="Shape 466"/>
                <p:cNvSpPr/>
                <p:nvPr/>
              </p:nvSpPr>
              <p:spPr>
                <a:xfrm>
                  <a:off x="226111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85" name="Shape 467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86" name="Shape 468"/>
                <p:cNvSpPr/>
                <p:nvPr/>
              </p:nvSpPr>
              <p:spPr>
                <a:xfrm>
                  <a:off x="24704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87" name="Shape 469"/>
                <p:cNvSpPr/>
                <p:nvPr/>
              </p:nvSpPr>
              <p:spPr>
                <a:xfrm>
                  <a:off x="184364" y="25287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sp>
            <p:nvSpPr>
              <p:cNvPr id="453" name="Shape 471"/>
              <p:cNvSpPr/>
              <p:nvPr/>
            </p:nvSpPr>
            <p:spPr>
              <a:xfrm>
                <a:off x="837243" y="1103356"/>
                <a:ext cx="305688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3F9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54" name="Shape 472"/>
              <p:cNvSpPr/>
              <p:nvPr/>
            </p:nvSpPr>
            <p:spPr>
              <a:xfrm>
                <a:off x="306780" y="390346"/>
                <a:ext cx="305688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39B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55" name="Group 481"/>
              <p:cNvGrpSpPr/>
              <p:nvPr/>
            </p:nvGrpSpPr>
            <p:grpSpPr>
              <a:xfrm>
                <a:off x="275944" y="402649"/>
                <a:ext cx="731631" cy="775640"/>
                <a:chOff x="0" y="0"/>
                <a:chExt cx="731629" cy="775639"/>
              </a:xfrm>
            </p:grpSpPr>
            <p:sp>
              <p:nvSpPr>
                <p:cNvPr id="572" name="Shape 473"/>
                <p:cNvSpPr/>
                <p:nvPr/>
              </p:nvSpPr>
              <p:spPr>
                <a:xfrm>
                  <a:off x="417310" y="9607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73" name="Shape 474"/>
                <p:cNvSpPr/>
                <p:nvPr/>
              </p:nvSpPr>
              <p:spPr>
                <a:xfrm>
                  <a:off x="426829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74" name="Shape 475"/>
                <p:cNvSpPr/>
                <p:nvPr/>
              </p:nvSpPr>
              <p:spPr>
                <a:xfrm>
                  <a:off x="220489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75" name="Shape 476"/>
                <p:cNvSpPr/>
                <p:nvPr/>
              </p:nvSpPr>
              <p:spPr>
                <a:xfrm>
                  <a:off x="224073" y="47949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76" name="Shape 477"/>
                <p:cNvSpPr/>
                <p:nvPr/>
              </p:nvSpPr>
              <p:spPr>
                <a:xfrm>
                  <a:off x="226111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77" name="Shape 478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78" name="Shape 479"/>
                <p:cNvSpPr/>
                <p:nvPr/>
              </p:nvSpPr>
              <p:spPr>
                <a:xfrm>
                  <a:off x="24704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79" name="Shape 480"/>
                <p:cNvSpPr/>
                <p:nvPr/>
              </p:nvSpPr>
              <p:spPr>
                <a:xfrm>
                  <a:off x="184365" y="25287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grpSp>
            <p:nvGrpSpPr>
              <p:cNvPr id="456" name="Group 490"/>
              <p:cNvGrpSpPr/>
              <p:nvPr/>
            </p:nvGrpSpPr>
            <p:grpSpPr>
              <a:xfrm>
                <a:off x="456566" y="583271"/>
                <a:ext cx="731631" cy="775640"/>
                <a:chOff x="0" y="0"/>
                <a:chExt cx="731629" cy="775639"/>
              </a:xfrm>
            </p:grpSpPr>
            <p:sp>
              <p:nvSpPr>
                <p:cNvPr id="564" name="Shape 482"/>
                <p:cNvSpPr/>
                <p:nvPr/>
              </p:nvSpPr>
              <p:spPr>
                <a:xfrm>
                  <a:off x="417310" y="9607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65" name="Shape 483"/>
                <p:cNvSpPr/>
                <p:nvPr/>
              </p:nvSpPr>
              <p:spPr>
                <a:xfrm>
                  <a:off x="426829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66" name="Shape 484"/>
                <p:cNvSpPr/>
                <p:nvPr/>
              </p:nvSpPr>
              <p:spPr>
                <a:xfrm>
                  <a:off x="220489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67" name="Shape 485"/>
                <p:cNvSpPr/>
                <p:nvPr/>
              </p:nvSpPr>
              <p:spPr>
                <a:xfrm>
                  <a:off x="224073" y="47949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68" name="Shape 486"/>
                <p:cNvSpPr/>
                <p:nvPr/>
              </p:nvSpPr>
              <p:spPr>
                <a:xfrm>
                  <a:off x="226111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69" name="Shape 487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70" name="Shape 488"/>
                <p:cNvSpPr/>
                <p:nvPr/>
              </p:nvSpPr>
              <p:spPr>
                <a:xfrm>
                  <a:off x="24704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71" name="Shape 489"/>
                <p:cNvSpPr/>
                <p:nvPr/>
              </p:nvSpPr>
              <p:spPr>
                <a:xfrm>
                  <a:off x="184365" y="25287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grpSp>
            <p:nvGrpSpPr>
              <p:cNvPr id="457" name="Group 499"/>
              <p:cNvGrpSpPr/>
              <p:nvPr/>
            </p:nvGrpSpPr>
            <p:grpSpPr>
              <a:xfrm rot="15396451">
                <a:off x="95067" y="546946"/>
                <a:ext cx="734397" cy="775520"/>
                <a:chOff x="0" y="0"/>
                <a:chExt cx="734395" cy="775518"/>
              </a:xfrm>
            </p:grpSpPr>
            <p:sp>
              <p:nvSpPr>
                <p:cNvPr id="556" name="Shape 491"/>
                <p:cNvSpPr/>
                <p:nvPr/>
              </p:nvSpPr>
              <p:spPr>
                <a:xfrm>
                  <a:off x="417310" y="9595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57" name="Shape 492"/>
                <p:cNvSpPr/>
                <p:nvPr/>
              </p:nvSpPr>
              <p:spPr>
                <a:xfrm>
                  <a:off x="429595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58" name="Shape 493"/>
                <p:cNvSpPr/>
                <p:nvPr/>
              </p:nvSpPr>
              <p:spPr>
                <a:xfrm>
                  <a:off x="223256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59" name="Shape 494"/>
                <p:cNvSpPr/>
                <p:nvPr/>
              </p:nvSpPr>
              <p:spPr>
                <a:xfrm>
                  <a:off x="224073" y="479369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60" name="Shape 495"/>
                <p:cNvSpPr/>
                <p:nvPr/>
              </p:nvSpPr>
              <p:spPr>
                <a:xfrm>
                  <a:off x="229322" y="192837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61" name="Shape 496"/>
                <p:cNvSpPr/>
                <p:nvPr/>
              </p:nvSpPr>
              <p:spPr>
                <a:xfrm>
                  <a:off x="0" y="35052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62" name="Shape 497"/>
                <p:cNvSpPr/>
                <p:nvPr/>
              </p:nvSpPr>
              <p:spPr>
                <a:xfrm>
                  <a:off x="27470" y="178782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63" name="Shape 498"/>
                <p:cNvSpPr/>
                <p:nvPr/>
              </p:nvSpPr>
              <p:spPr>
                <a:xfrm>
                  <a:off x="187131" y="25287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sp>
            <p:nvSpPr>
              <p:cNvPr id="458" name="Shape 500"/>
              <p:cNvSpPr/>
              <p:nvPr/>
            </p:nvSpPr>
            <p:spPr>
              <a:xfrm>
                <a:off x="1041885" y="1669724"/>
                <a:ext cx="305689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0EA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59" name="Shape 501"/>
              <p:cNvSpPr/>
              <p:nvPr/>
            </p:nvSpPr>
            <p:spPr>
              <a:xfrm rot="4596451">
                <a:off x="433946" y="1630487"/>
                <a:ext cx="330201" cy="35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11993"/>
                  </a:gs>
                  <a:gs pos="100000">
                    <a:srgbClr val="0096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60" name="Group 510"/>
              <p:cNvGrpSpPr/>
              <p:nvPr/>
            </p:nvGrpSpPr>
            <p:grpSpPr>
              <a:xfrm>
                <a:off x="637189" y="1414133"/>
                <a:ext cx="731630" cy="775641"/>
                <a:chOff x="0" y="0"/>
                <a:chExt cx="731628" cy="775639"/>
              </a:xfrm>
            </p:grpSpPr>
            <p:sp>
              <p:nvSpPr>
                <p:cNvPr id="548" name="Shape 502"/>
                <p:cNvSpPr/>
                <p:nvPr/>
              </p:nvSpPr>
              <p:spPr>
                <a:xfrm>
                  <a:off x="417310" y="9607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49" name="Shape 503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50" name="Shape 504"/>
                <p:cNvSpPr/>
                <p:nvPr/>
              </p:nvSpPr>
              <p:spPr>
                <a:xfrm>
                  <a:off x="220489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51" name="Shape 505"/>
                <p:cNvSpPr/>
                <p:nvPr/>
              </p:nvSpPr>
              <p:spPr>
                <a:xfrm>
                  <a:off x="224073" y="47949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52" name="Shape 506"/>
                <p:cNvSpPr/>
                <p:nvPr/>
              </p:nvSpPr>
              <p:spPr>
                <a:xfrm>
                  <a:off x="226111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53" name="Shape 507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54" name="Shape 508"/>
                <p:cNvSpPr/>
                <p:nvPr/>
              </p:nvSpPr>
              <p:spPr>
                <a:xfrm>
                  <a:off x="24704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55" name="Shape 509"/>
                <p:cNvSpPr/>
                <p:nvPr/>
              </p:nvSpPr>
              <p:spPr>
                <a:xfrm>
                  <a:off x="184365" y="25287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sp>
            <p:nvSpPr>
              <p:cNvPr id="461" name="Shape 511"/>
              <p:cNvSpPr/>
              <p:nvPr/>
            </p:nvSpPr>
            <p:spPr>
              <a:xfrm>
                <a:off x="1234612" y="1554912"/>
                <a:ext cx="305688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3F9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62" name="Shape 512"/>
              <p:cNvSpPr/>
              <p:nvPr/>
            </p:nvSpPr>
            <p:spPr>
              <a:xfrm>
                <a:off x="668024" y="878026"/>
                <a:ext cx="305689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39B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63" name="Group 521"/>
              <p:cNvGrpSpPr/>
              <p:nvPr/>
            </p:nvGrpSpPr>
            <p:grpSpPr>
              <a:xfrm>
                <a:off x="673314" y="854204"/>
                <a:ext cx="731630" cy="775641"/>
                <a:chOff x="0" y="0"/>
                <a:chExt cx="731628" cy="775639"/>
              </a:xfrm>
            </p:grpSpPr>
            <p:sp>
              <p:nvSpPr>
                <p:cNvPr id="540" name="Shape 513"/>
                <p:cNvSpPr/>
                <p:nvPr/>
              </p:nvSpPr>
              <p:spPr>
                <a:xfrm>
                  <a:off x="417310" y="9607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41" name="Shape 514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42" name="Shape 515"/>
                <p:cNvSpPr/>
                <p:nvPr/>
              </p:nvSpPr>
              <p:spPr>
                <a:xfrm>
                  <a:off x="220488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43" name="Shape 516"/>
                <p:cNvSpPr/>
                <p:nvPr/>
              </p:nvSpPr>
              <p:spPr>
                <a:xfrm>
                  <a:off x="224073" y="47949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44" name="Shape 517"/>
                <p:cNvSpPr/>
                <p:nvPr/>
              </p:nvSpPr>
              <p:spPr>
                <a:xfrm>
                  <a:off x="226110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45" name="Shape 518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46" name="Shape 519"/>
                <p:cNvSpPr/>
                <p:nvPr/>
              </p:nvSpPr>
              <p:spPr>
                <a:xfrm>
                  <a:off x="24703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47" name="Shape 520"/>
                <p:cNvSpPr/>
                <p:nvPr/>
              </p:nvSpPr>
              <p:spPr>
                <a:xfrm>
                  <a:off x="184364" y="25287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grpSp>
            <p:nvGrpSpPr>
              <p:cNvPr id="464" name="Group 530"/>
              <p:cNvGrpSpPr/>
              <p:nvPr/>
            </p:nvGrpSpPr>
            <p:grpSpPr>
              <a:xfrm>
                <a:off x="853936" y="1034827"/>
                <a:ext cx="731630" cy="775640"/>
                <a:chOff x="0" y="0"/>
                <a:chExt cx="731628" cy="775639"/>
              </a:xfrm>
            </p:grpSpPr>
            <p:sp>
              <p:nvSpPr>
                <p:cNvPr id="532" name="Shape 522"/>
                <p:cNvSpPr/>
                <p:nvPr/>
              </p:nvSpPr>
              <p:spPr>
                <a:xfrm>
                  <a:off x="417310" y="9607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33" name="Shape 523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34" name="Shape 524"/>
                <p:cNvSpPr/>
                <p:nvPr/>
              </p:nvSpPr>
              <p:spPr>
                <a:xfrm>
                  <a:off x="220488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35" name="Shape 525"/>
                <p:cNvSpPr/>
                <p:nvPr/>
              </p:nvSpPr>
              <p:spPr>
                <a:xfrm>
                  <a:off x="224073" y="47949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36" name="Shape 526"/>
                <p:cNvSpPr/>
                <p:nvPr/>
              </p:nvSpPr>
              <p:spPr>
                <a:xfrm>
                  <a:off x="226110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37" name="Shape 527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38" name="Shape 528"/>
                <p:cNvSpPr/>
                <p:nvPr/>
              </p:nvSpPr>
              <p:spPr>
                <a:xfrm>
                  <a:off x="24703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39" name="Shape 529"/>
                <p:cNvSpPr/>
                <p:nvPr/>
              </p:nvSpPr>
              <p:spPr>
                <a:xfrm>
                  <a:off x="184364" y="25287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grpSp>
            <p:nvGrpSpPr>
              <p:cNvPr id="465" name="Group 539"/>
              <p:cNvGrpSpPr/>
              <p:nvPr/>
            </p:nvGrpSpPr>
            <p:grpSpPr>
              <a:xfrm rot="15396451">
                <a:off x="492436" y="998501"/>
                <a:ext cx="734397" cy="775520"/>
                <a:chOff x="0" y="0"/>
                <a:chExt cx="734395" cy="775518"/>
              </a:xfrm>
            </p:grpSpPr>
            <p:sp>
              <p:nvSpPr>
                <p:cNvPr id="524" name="Shape 531"/>
                <p:cNvSpPr/>
                <p:nvPr/>
              </p:nvSpPr>
              <p:spPr>
                <a:xfrm>
                  <a:off x="417310" y="95949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25" name="Shape 532"/>
                <p:cNvSpPr/>
                <p:nvPr/>
              </p:nvSpPr>
              <p:spPr>
                <a:xfrm>
                  <a:off x="429595" y="362263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26" name="Shape 533"/>
                <p:cNvSpPr/>
                <p:nvPr/>
              </p:nvSpPr>
              <p:spPr>
                <a:xfrm>
                  <a:off x="223256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27" name="Shape 534"/>
                <p:cNvSpPr/>
                <p:nvPr/>
              </p:nvSpPr>
              <p:spPr>
                <a:xfrm>
                  <a:off x="224073" y="479369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28" name="Shape 535"/>
                <p:cNvSpPr/>
                <p:nvPr/>
              </p:nvSpPr>
              <p:spPr>
                <a:xfrm>
                  <a:off x="229322" y="192836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29" name="Shape 536"/>
                <p:cNvSpPr/>
                <p:nvPr/>
              </p:nvSpPr>
              <p:spPr>
                <a:xfrm>
                  <a:off x="0" y="350518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30" name="Shape 537"/>
                <p:cNvSpPr/>
                <p:nvPr/>
              </p:nvSpPr>
              <p:spPr>
                <a:xfrm>
                  <a:off x="27470" y="178782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31" name="Shape 538"/>
                <p:cNvSpPr/>
                <p:nvPr/>
              </p:nvSpPr>
              <p:spPr>
                <a:xfrm>
                  <a:off x="187131" y="252870"/>
                  <a:ext cx="304802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sp>
            <p:nvSpPr>
              <p:cNvPr id="466" name="Shape 540"/>
              <p:cNvSpPr/>
              <p:nvPr/>
            </p:nvSpPr>
            <p:spPr>
              <a:xfrm>
                <a:off x="1583751" y="1489101"/>
                <a:ext cx="305689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0EA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67" name="Group 549"/>
              <p:cNvGrpSpPr/>
              <p:nvPr/>
            </p:nvGrpSpPr>
            <p:grpSpPr>
              <a:xfrm>
                <a:off x="1052620" y="1359947"/>
                <a:ext cx="731630" cy="775640"/>
                <a:chOff x="0" y="0"/>
                <a:chExt cx="731628" cy="775639"/>
              </a:xfrm>
            </p:grpSpPr>
            <p:sp>
              <p:nvSpPr>
                <p:cNvPr id="516" name="Shape 541"/>
                <p:cNvSpPr/>
                <p:nvPr/>
              </p:nvSpPr>
              <p:spPr>
                <a:xfrm>
                  <a:off x="417310" y="9607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17" name="Shape 542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18" name="Shape 543"/>
                <p:cNvSpPr/>
                <p:nvPr/>
              </p:nvSpPr>
              <p:spPr>
                <a:xfrm>
                  <a:off x="220489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19" name="Shape 544"/>
                <p:cNvSpPr/>
                <p:nvPr/>
              </p:nvSpPr>
              <p:spPr>
                <a:xfrm>
                  <a:off x="224073" y="47949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20" name="Shape 545"/>
                <p:cNvSpPr/>
                <p:nvPr/>
              </p:nvSpPr>
              <p:spPr>
                <a:xfrm>
                  <a:off x="226111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21" name="Shape 546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22" name="Shape 547"/>
                <p:cNvSpPr/>
                <p:nvPr/>
              </p:nvSpPr>
              <p:spPr>
                <a:xfrm>
                  <a:off x="24704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23" name="Shape 548"/>
                <p:cNvSpPr/>
                <p:nvPr/>
              </p:nvSpPr>
              <p:spPr>
                <a:xfrm>
                  <a:off x="184364" y="25287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sp>
            <p:nvSpPr>
              <p:cNvPr id="468" name="Shape 550"/>
              <p:cNvSpPr/>
              <p:nvPr/>
            </p:nvSpPr>
            <p:spPr>
              <a:xfrm>
                <a:off x="1668105" y="1591036"/>
                <a:ext cx="305689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3F9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69" name="Shape 551"/>
              <p:cNvSpPr/>
              <p:nvPr/>
            </p:nvSpPr>
            <p:spPr>
              <a:xfrm>
                <a:off x="1209891" y="697404"/>
                <a:ext cx="305689" cy="29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76D6FF"/>
                  </a:gs>
                  <a:gs pos="100000">
                    <a:srgbClr val="0039B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70" name="Group 560"/>
              <p:cNvGrpSpPr/>
              <p:nvPr/>
            </p:nvGrpSpPr>
            <p:grpSpPr>
              <a:xfrm>
                <a:off x="1540300" y="818080"/>
                <a:ext cx="731630" cy="775640"/>
                <a:chOff x="0" y="0"/>
                <a:chExt cx="731628" cy="775639"/>
              </a:xfrm>
            </p:grpSpPr>
            <p:sp>
              <p:nvSpPr>
                <p:cNvPr id="508" name="Shape 552"/>
                <p:cNvSpPr/>
                <p:nvPr/>
              </p:nvSpPr>
              <p:spPr>
                <a:xfrm>
                  <a:off x="417310" y="9607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09" name="Shape 553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10" name="Shape 554"/>
                <p:cNvSpPr/>
                <p:nvPr/>
              </p:nvSpPr>
              <p:spPr>
                <a:xfrm>
                  <a:off x="220488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11" name="Shape 555"/>
                <p:cNvSpPr/>
                <p:nvPr/>
              </p:nvSpPr>
              <p:spPr>
                <a:xfrm>
                  <a:off x="224073" y="47949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12" name="Shape 556"/>
                <p:cNvSpPr/>
                <p:nvPr/>
              </p:nvSpPr>
              <p:spPr>
                <a:xfrm>
                  <a:off x="226110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13" name="Shape 557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14" name="Shape 558"/>
                <p:cNvSpPr/>
                <p:nvPr/>
              </p:nvSpPr>
              <p:spPr>
                <a:xfrm>
                  <a:off x="24703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15" name="Shape 559"/>
                <p:cNvSpPr/>
                <p:nvPr/>
              </p:nvSpPr>
              <p:spPr>
                <a:xfrm>
                  <a:off x="184364" y="25287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grpSp>
            <p:nvGrpSpPr>
              <p:cNvPr id="471" name="Group 569"/>
              <p:cNvGrpSpPr/>
              <p:nvPr/>
            </p:nvGrpSpPr>
            <p:grpSpPr>
              <a:xfrm rot="15396451">
                <a:off x="1485858" y="402448"/>
                <a:ext cx="734396" cy="775520"/>
                <a:chOff x="0" y="0"/>
                <a:chExt cx="734395" cy="775518"/>
              </a:xfrm>
            </p:grpSpPr>
            <p:sp>
              <p:nvSpPr>
                <p:cNvPr id="500" name="Shape 561"/>
                <p:cNvSpPr/>
                <p:nvPr/>
              </p:nvSpPr>
              <p:spPr>
                <a:xfrm>
                  <a:off x="417310" y="95949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01" name="Shape 562"/>
                <p:cNvSpPr/>
                <p:nvPr/>
              </p:nvSpPr>
              <p:spPr>
                <a:xfrm>
                  <a:off x="429595" y="362263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02" name="Shape 563"/>
                <p:cNvSpPr/>
                <p:nvPr/>
              </p:nvSpPr>
              <p:spPr>
                <a:xfrm>
                  <a:off x="223256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03" name="Shape 564"/>
                <p:cNvSpPr/>
                <p:nvPr/>
              </p:nvSpPr>
              <p:spPr>
                <a:xfrm>
                  <a:off x="224073" y="479369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04" name="Shape 565"/>
                <p:cNvSpPr/>
                <p:nvPr/>
              </p:nvSpPr>
              <p:spPr>
                <a:xfrm>
                  <a:off x="229322" y="192836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05" name="Shape 566"/>
                <p:cNvSpPr/>
                <p:nvPr/>
              </p:nvSpPr>
              <p:spPr>
                <a:xfrm>
                  <a:off x="0" y="350518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06" name="Shape 567"/>
                <p:cNvSpPr/>
                <p:nvPr/>
              </p:nvSpPr>
              <p:spPr>
                <a:xfrm>
                  <a:off x="27470" y="17878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507" name="Shape 568"/>
                <p:cNvSpPr/>
                <p:nvPr/>
              </p:nvSpPr>
              <p:spPr>
                <a:xfrm>
                  <a:off x="187131" y="252870"/>
                  <a:ext cx="304802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grpSp>
            <p:nvGrpSpPr>
              <p:cNvPr id="472" name="Group 578"/>
              <p:cNvGrpSpPr/>
              <p:nvPr/>
            </p:nvGrpSpPr>
            <p:grpSpPr>
              <a:xfrm>
                <a:off x="763624" y="402649"/>
                <a:ext cx="731630" cy="775640"/>
                <a:chOff x="0" y="0"/>
                <a:chExt cx="731628" cy="775639"/>
              </a:xfrm>
            </p:grpSpPr>
            <p:sp>
              <p:nvSpPr>
                <p:cNvPr id="492" name="Shape 570"/>
                <p:cNvSpPr/>
                <p:nvPr/>
              </p:nvSpPr>
              <p:spPr>
                <a:xfrm>
                  <a:off x="417310" y="9607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93" name="Shape 571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94" name="Shape 572"/>
                <p:cNvSpPr/>
                <p:nvPr/>
              </p:nvSpPr>
              <p:spPr>
                <a:xfrm>
                  <a:off x="220489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95" name="Shape 573"/>
                <p:cNvSpPr/>
                <p:nvPr/>
              </p:nvSpPr>
              <p:spPr>
                <a:xfrm>
                  <a:off x="224073" y="47949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96" name="Shape 574"/>
                <p:cNvSpPr/>
                <p:nvPr/>
              </p:nvSpPr>
              <p:spPr>
                <a:xfrm>
                  <a:off x="226111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97" name="Shape 575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98" name="Shape 576"/>
                <p:cNvSpPr/>
                <p:nvPr/>
              </p:nvSpPr>
              <p:spPr>
                <a:xfrm>
                  <a:off x="24704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99" name="Shape 577"/>
                <p:cNvSpPr/>
                <p:nvPr/>
              </p:nvSpPr>
              <p:spPr>
                <a:xfrm>
                  <a:off x="184364" y="25287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sp>
            <p:nvSpPr>
              <p:cNvPr id="473" name="Shape 579"/>
              <p:cNvSpPr/>
              <p:nvPr/>
            </p:nvSpPr>
            <p:spPr>
              <a:xfrm rot="4596451">
                <a:off x="1053881" y="1293976"/>
                <a:ext cx="304801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0">
                    <a:srgbClr val="011993"/>
                  </a:gs>
                  <a:gs pos="100000">
                    <a:srgbClr val="0096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pPr indent="324810" algn="ctr" defTabSz="639778">
                  <a:buClr>
                    <a:srgbClr val="FF2600"/>
                  </a:buClr>
                  <a:defRPr sz="5400" b="1">
                    <a:solidFill>
                      <a:srgbClr val="FF26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FF2600"/>
                      </a:solidFill>
                    </a:u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74" name="Group 588"/>
              <p:cNvGrpSpPr/>
              <p:nvPr/>
            </p:nvGrpSpPr>
            <p:grpSpPr>
              <a:xfrm>
                <a:off x="1431927" y="1107076"/>
                <a:ext cx="731630" cy="775640"/>
                <a:chOff x="0" y="0"/>
                <a:chExt cx="731628" cy="775639"/>
              </a:xfrm>
            </p:grpSpPr>
            <p:sp>
              <p:nvSpPr>
                <p:cNvPr id="484" name="Shape 580"/>
                <p:cNvSpPr/>
                <p:nvPr/>
              </p:nvSpPr>
              <p:spPr>
                <a:xfrm>
                  <a:off x="417310" y="9607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85" name="Shape 581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86" name="Shape 582"/>
                <p:cNvSpPr/>
                <p:nvPr/>
              </p:nvSpPr>
              <p:spPr>
                <a:xfrm>
                  <a:off x="220488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87" name="Shape 583"/>
                <p:cNvSpPr/>
                <p:nvPr/>
              </p:nvSpPr>
              <p:spPr>
                <a:xfrm>
                  <a:off x="224073" y="47949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88" name="Shape 584"/>
                <p:cNvSpPr/>
                <p:nvPr/>
              </p:nvSpPr>
              <p:spPr>
                <a:xfrm>
                  <a:off x="226110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89" name="Shape 585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90" name="Shape 586"/>
                <p:cNvSpPr/>
                <p:nvPr/>
              </p:nvSpPr>
              <p:spPr>
                <a:xfrm>
                  <a:off x="24703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91" name="Shape 587"/>
                <p:cNvSpPr/>
                <p:nvPr/>
              </p:nvSpPr>
              <p:spPr>
                <a:xfrm>
                  <a:off x="184364" y="25287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  <p:grpSp>
            <p:nvGrpSpPr>
              <p:cNvPr id="475" name="Group 597"/>
              <p:cNvGrpSpPr/>
              <p:nvPr/>
            </p:nvGrpSpPr>
            <p:grpSpPr>
              <a:xfrm>
                <a:off x="1070682" y="818080"/>
                <a:ext cx="731630" cy="775640"/>
                <a:chOff x="0" y="0"/>
                <a:chExt cx="731628" cy="775639"/>
              </a:xfrm>
            </p:grpSpPr>
            <p:sp>
              <p:nvSpPr>
                <p:cNvPr id="476" name="Shape 589"/>
                <p:cNvSpPr/>
                <p:nvPr/>
              </p:nvSpPr>
              <p:spPr>
                <a:xfrm>
                  <a:off x="417310" y="96070"/>
                  <a:ext cx="305689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3B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77" name="Shape 590"/>
                <p:cNvSpPr/>
                <p:nvPr/>
              </p:nvSpPr>
              <p:spPr>
                <a:xfrm>
                  <a:off x="426828" y="362264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78" name="Shape 591"/>
                <p:cNvSpPr/>
                <p:nvPr/>
              </p:nvSpPr>
              <p:spPr>
                <a:xfrm>
                  <a:off x="220489" y="0"/>
                  <a:ext cx="304801" cy="3048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79" name="Shape 592"/>
                <p:cNvSpPr/>
                <p:nvPr/>
              </p:nvSpPr>
              <p:spPr>
                <a:xfrm>
                  <a:off x="224073" y="47949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32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80" name="Shape 593"/>
                <p:cNvSpPr/>
                <p:nvPr/>
              </p:nvSpPr>
              <p:spPr>
                <a:xfrm>
                  <a:off x="226110" y="192730"/>
                  <a:ext cx="304801" cy="266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01C93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81" name="Shape 594"/>
                <p:cNvSpPr/>
                <p:nvPr/>
              </p:nvSpPr>
              <p:spPr>
                <a:xfrm>
                  <a:off x="0" y="350640"/>
                  <a:ext cx="305688" cy="296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82" name="Shape 595"/>
                <p:cNvSpPr/>
                <p:nvPr/>
              </p:nvSpPr>
              <p:spPr>
                <a:xfrm>
                  <a:off x="24703" y="178781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76D6FF"/>
                    </a:gs>
                    <a:gs pos="100000">
                      <a:srgbClr val="0800A4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83" name="Shape 596"/>
                <p:cNvSpPr/>
                <p:nvPr/>
              </p:nvSpPr>
              <p:spPr>
                <a:xfrm>
                  <a:off x="184364" y="252870"/>
                  <a:ext cx="304801" cy="304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9411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pPr indent="324810" algn="ctr" defTabSz="639778">
                    <a:buClr>
                      <a:srgbClr val="FF2600"/>
                    </a:buClr>
                    <a:defRPr sz="5400" b="1">
                      <a:solidFill>
                        <a:srgbClr val="FF26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Fill>
                        <a:solidFill>
                          <a:srgbClr val="FF2600"/>
                        </a:solidFill>
                      </a:u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</p:grpSp>
        </p:grpSp>
        <p:sp>
          <p:nvSpPr>
            <p:cNvPr id="442" name="Shape 599"/>
            <p:cNvSpPr/>
            <p:nvPr/>
          </p:nvSpPr>
          <p:spPr>
            <a:xfrm>
              <a:off x="-34997" y="745894"/>
              <a:ext cx="730618" cy="456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95400">
                <a:buClr>
                  <a:srgbClr val="2D83BF"/>
                </a:buClr>
                <a:buFont typeface="Arial"/>
                <a:defRPr sz="1800">
                  <a:solidFill>
                    <a:srgbClr val="941100"/>
                  </a:solidFill>
                  <a:uFill>
                    <a:solidFill>
                      <a:srgbClr val="2D83B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  <a:uFillTx/>
                </a:defRPr>
              </a:pPr>
              <a:r>
                <a:rPr>
                  <a:solidFill>
                    <a:srgbClr val="941100"/>
                  </a:solidFill>
                  <a:uFill>
                    <a:solidFill>
                      <a:srgbClr val="2D83BF"/>
                    </a:solidFill>
                  </a:uFill>
                </a:rPr>
                <a:t>12 fm</a:t>
              </a:r>
            </a:p>
          </p:txBody>
        </p:sp>
      </p:grpSp>
      <p:pic>
        <p:nvPicPr>
          <p:cNvPr id="612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99073" y="3597714"/>
            <a:ext cx="476031" cy="269723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Shape 602"/>
          <p:cNvSpPr/>
          <p:nvPr/>
        </p:nvSpPr>
        <p:spPr>
          <a:xfrm>
            <a:off x="8715161" y="3190963"/>
            <a:ext cx="1" cy="1122140"/>
          </a:xfrm>
          <a:prstGeom prst="line">
            <a:avLst/>
          </a:prstGeom>
          <a:ln w="12700">
            <a:solidFill>
              <a:srgbClr val="941100"/>
            </a:solidFill>
            <a:round/>
            <a:headEnd type="triangle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614" name="Shape 603"/>
          <p:cNvSpPr/>
          <p:nvPr/>
        </p:nvSpPr>
        <p:spPr>
          <a:xfrm>
            <a:off x="8167376" y="3683390"/>
            <a:ext cx="444353" cy="336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28" tIns="29528" rIns="29528" bIns="29528">
            <a:spAutoFit/>
          </a:bodyPr>
          <a:lstStyle>
            <a:lvl1pPr algn="ctr" defTabSz="1295400">
              <a:buClr>
                <a:srgbClr val="2D83BF"/>
              </a:buClr>
              <a:buFont typeface="Arial"/>
              <a:defRPr sz="1800">
                <a:solidFill>
                  <a:srgbClr val="941100"/>
                </a:solidFill>
                <a:uFill>
                  <a:solidFill>
                    <a:srgbClr val="2D83B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941100"/>
                </a:solidFill>
                <a:uFill>
                  <a:solidFill>
                    <a:srgbClr val="2D83BF"/>
                  </a:solidFill>
                </a:uFill>
              </a:rPr>
              <a:t>7 fm</a:t>
            </a:r>
          </a:p>
        </p:txBody>
      </p:sp>
      <p:sp>
        <p:nvSpPr>
          <p:cNvPr id="615" name="Shape 604"/>
          <p:cNvSpPr/>
          <p:nvPr/>
        </p:nvSpPr>
        <p:spPr>
          <a:xfrm rot="16200000">
            <a:off x="6420770" y="2922837"/>
            <a:ext cx="1722583" cy="1683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96FF">
              <a:alpha val="18000"/>
            </a:srgbClr>
          </a:soli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16" name="Shape 605"/>
          <p:cNvSpPr/>
          <p:nvPr/>
        </p:nvSpPr>
        <p:spPr>
          <a:xfrm rot="16200000">
            <a:off x="6918768" y="3660811"/>
            <a:ext cx="236928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76D6FF"/>
              </a:gs>
              <a:gs pos="100000">
                <a:srgbClr val="0032A4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17" name="Shape 606"/>
          <p:cNvSpPr/>
          <p:nvPr/>
        </p:nvSpPr>
        <p:spPr>
          <a:xfrm rot="16200000">
            <a:off x="7142906" y="3660811"/>
            <a:ext cx="236929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18" name="Shape 607"/>
          <p:cNvSpPr/>
          <p:nvPr/>
        </p:nvSpPr>
        <p:spPr>
          <a:xfrm rot="16200000">
            <a:off x="6990504" y="3827224"/>
            <a:ext cx="236929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76D6FF"/>
              </a:gs>
              <a:gs pos="100000">
                <a:srgbClr val="001C93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19" name="Shape 608"/>
          <p:cNvSpPr/>
          <p:nvPr/>
        </p:nvSpPr>
        <p:spPr>
          <a:xfrm rot="16200000">
            <a:off x="7062242" y="3469434"/>
            <a:ext cx="236929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76D6FF"/>
              </a:gs>
              <a:gs pos="100000">
                <a:srgbClr val="003F9D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0" name="Shape 609"/>
          <p:cNvSpPr/>
          <p:nvPr/>
        </p:nvSpPr>
        <p:spPr>
          <a:xfrm rot="16200000">
            <a:off x="7237600" y="3810582"/>
            <a:ext cx="236929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76D6FF"/>
              </a:gs>
              <a:gs pos="100000">
                <a:srgbClr val="0039BC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1" name="Shape 610"/>
          <p:cNvSpPr/>
          <p:nvPr/>
        </p:nvSpPr>
        <p:spPr>
          <a:xfrm rot="16200000">
            <a:off x="7237600" y="3511038"/>
            <a:ext cx="236929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76D6FF"/>
              </a:gs>
              <a:gs pos="100000">
                <a:srgbClr val="0013B0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2" name="Shape 611"/>
          <p:cNvSpPr/>
          <p:nvPr/>
        </p:nvSpPr>
        <p:spPr>
          <a:xfrm rot="16200000">
            <a:off x="7333249" y="3660811"/>
            <a:ext cx="236929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76D6FF"/>
              </a:gs>
              <a:gs pos="100000">
                <a:srgbClr val="000EAE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3" name="Shape 612"/>
          <p:cNvSpPr/>
          <p:nvPr/>
        </p:nvSpPr>
        <p:spPr>
          <a:xfrm rot="16200000">
            <a:off x="7098906" y="3862480"/>
            <a:ext cx="236929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941100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4" name="Shape 613"/>
          <p:cNvSpPr/>
          <p:nvPr/>
        </p:nvSpPr>
        <p:spPr>
          <a:xfrm rot="16200000">
            <a:off x="7003576" y="3509064"/>
            <a:ext cx="236929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941100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5" name="Shape 614"/>
          <p:cNvSpPr/>
          <p:nvPr/>
        </p:nvSpPr>
        <p:spPr>
          <a:xfrm rot="16200000">
            <a:off x="7242381" y="3657123"/>
            <a:ext cx="236928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941100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6" name="Shape 615"/>
          <p:cNvSpPr/>
          <p:nvPr/>
        </p:nvSpPr>
        <p:spPr>
          <a:xfrm rot="16200000">
            <a:off x="7086154" y="3660811"/>
            <a:ext cx="236929" cy="229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76D6FF"/>
              </a:gs>
              <a:gs pos="100000">
                <a:srgbClr val="0800A4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7" name="Shape 616"/>
          <p:cNvSpPr/>
          <p:nvPr/>
        </p:nvSpPr>
        <p:spPr>
          <a:xfrm rot="16200000">
            <a:off x="7159697" y="4475319"/>
            <a:ext cx="226397" cy="226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76D6FF"/>
              </a:gs>
              <a:gs pos="100000">
                <a:srgbClr val="002990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8" name="Shape 617"/>
          <p:cNvSpPr/>
          <p:nvPr/>
        </p:nvSpPr>
        <p:spPr>
          <a:xfrm rot="16200000">
            <a:off x="6547972" y="3093841"/>
            <a:ext cx="226397" cy="226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76D6FF"/>
              </a:gs>
              <a:gs pos="100000">
                <a:srgbClr val="003081"/>
              </a:gs>
            </a:gsLst>
            <a:lin ang="5400000"/>
          </a:gradFill>
          <a:ln w="12700">
            <a:miter lim="400000"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29" name="Shape 618"/>
          <p:cNvSpPr/>
          <p:nvPr/>
        </p:nvSpPr>
        <p:spPr>
          <a:xfrm rot="16200000">
            <a:off x="6735757" y="3213600"/>
            <a:ext cx="1092610" cy="1092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6350">
            <a:solidFill>
              <a:srgbClr val="941100"/>
            </a:solidFill>
            <a:round/>
          </a:ln>
        </p:spPr>
        <p:txBody>
          <a:bodyPr lIns="29528" tIns="29528" rIns="29528" bIns="29528"/>
          <a:lstStyle/>
          <a:p>
            <a:pPr indent="324810" algn="ctr" defTabSz="639778">
              <a:buClr>
                <a:srgbClr val="FF2600"/>
              </a:buClr>
              <a:defRPr sz="5400" b="1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630" name="Shape 619"/>
          <p:cNvSpPr/>
          <p:nvPr/>
        </p:nvSpPr>
        <p:spPr>
          <a:xfrm>
            <a:off x="7405116" y="4290693"/>
            <a:ext cx="1276880" cy="1"/>
          </a:xfrm>
          <a:prstGeom prst="line">
            <a:avLst/>
          </a:prstGeom>
          <a:ln w="12700">
            <a:solidFill>
              <a:srgbClr val="941100"/>
            </a:solidFill>
            <a:custDash>
              <a:ds d="600000" sp="600000"/>
            </a:custDash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631" name="Shape 620"/>
          <p:cNvSpPr/>
          <p:nvPr/>
        </p:nvSpPr>
        <p:spPr>
          <a:xfrm>
            <a:off x="7405116" y="3226738"/>
            <a:ext cx="1276880" cy="1"/>
          </a:xfrm>
          <a:prstGeom prst="line">
            <a:avLst/>
          </a:prstGeom>
          <a:ln w="12700">
            <a:solidFill>
              <a:srgbClr val="941100"/>
            </a:solidFill>
            <a:custDash>
              <a:ds d="600000" sp="600000"/>
            </a:custDash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5639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62"/>
    </mc:Choice>
    <mc:Fallback xmlns="">
      <p:transition xmlns:p14="http://schemas.microsoft.com/office/powerpoint/2010/main" spd="slow" advTm="862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Gamow-Teller Quenching Across the Chart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Coupled-Cluster calculations of GT decay including two-body currents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Describes quenching well from light systems to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Sn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 </a:t>
            </a:r>
            <a:r>
              <a:rPr lang="mr-IN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–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IMSRG calculations in progress</a:t>
            </a:r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3" name="Picture 2" descr="GT_quench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14617" r="5098" b="4987"/>
          <a:stretch/>
        </p:blipFill>
        <p:spPr>
          <a:xfrm>
            <a:off x="624840" y="914366"/>
            <a:ext cx="5618480" cy="38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95"/>
    </mc:Choice>
    <mc:Fallback xmlns="">
      <p:transition xmlns:p14="http://schemas.microsoft.com/office/powerpoint/2010/main" spd="slow" advTm="515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</a:t>
            </a:r>
            <a:r>
              <a:rPr lang="en-US" sz="1600" dirty="0" err="1" smtClean="0">
                <a:latin typeface="Myriad pro"/>
                <a:cs typeface="Myriad pro"/>
              </a:rPr>
              <a:t>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</a:t>
            </a: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Valence-space IM-SRG </a:t>
            </a:r>
            <a:r>
              <a:rPr lang="en-US" sz="1600" dirty="0" smtClean="0">
                <a:latin typeface="Myriad pro"/>
                <a:cs typeface="Myriad pro"/>
              </a:rPr>
              <a:t>for all medium-mass nuclei </a:t>
            </a:r>
            <a:endParaRPr lang="en-US" sz="1600" dirty="0"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"/>
    </mc:Choice>
    <mc:Fallback xmlns="">
      <p:transition xmlns:p14="http://schemas.microsoft.com/office/powerpoint/2010/main" spd="slow" advTm="29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Shell </a:t>
            </a:r>
            <a:r>
              <a:rPr lang="en-US" sz="1600" dirty="0">
                <a:latin typeface="Myriad pro"/>
                <a:cs typeface="Myriad pro"/>
              </a:rPr>
              <a:t>M</a:t>
            </a:r>
            <a:r>
              <a:rPr lang="en-US" sz="1600" dirty="0" smtClean="0">
                <a:latin typeface="Myriad pro"/>
                <a:cs typeface="Myriad pro"/>
              </a:rPr>
              <a:t>odel: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valence-space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wavefunctions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based on NN+3N forces from chiral EFT</a:t>
            </a: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1351228" y="2083900"/>
            <a:ext cx="399963" cy="435504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4181988" y="2083900"/>
            <a:ext cx="370336" cy="403245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7"/>
    </mc:Choice>
    <mc:Fallback xmlns="">
      <p:transition xmlns:p14="http://schemas.microsoft.com/office/powerpoint/2010/main" spd="slow" advTm="88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form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20956" r="6887" b="11029"/>
          <a:stretch/>
        </p:blipFill>
        <p:spPr>
          <a:xfrm>
            <a:off x="4895082" y="572762"/>
            <a:ext cx="4236217" cy="24879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</a:t>
            </a:r>
            <a:r>
              <a:rPr lang="en-US" sz="1600" dirty="0" err="1" smtClean="0">
                <a:latin typeface="Myriad pro"/>
                <a:cs typeface="Myriad pro"/>
              </a:rPr>
              <a:t>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</a:t>
            </a: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Valence-space IM-SRG for all medium-mass nuclei 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Deformation challenging for large-space methods</a:t>
            </a:r>
            <a:endParaRPr lang="en-US" sz="600" b="1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"/>
    </mc:Choice>
    <mc:Fallback xmlns="">
      <p:transition xmlns:p14="http://schemas.microsoft.com/office/powerpoint/2010/main" spd="slow" advTm="16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16415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</a:t>
            </a:r>
            <a:r>
              <a:rPr lang="en-US" sz="1600" dirty="0" err="1" smtClean="0">
                <a:latin typeface="Myriad pro"/>
                <a:cs typeface="Myriad pro"/>
              </a:rPr>
              <a:t>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</a:t>
            </a: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Valence-space IM-SRG for all medium-mass nuclei 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Deformation challenging for large-space methods</a:t>
            </a: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First </a:t>
            </a:r>
            <a:r>
              <a:rPr lang="en-US" sz="1600" b="1" dirty="0" err="1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 initio calculation of </a:t>
            </a:r>
            <a:r>
              <a:rPr lang="en-US" sz="1600" b="1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Ge/</a:t>
            </a:r>
            <a:r>
              <a:rPr lang="en-US" sz="1600" b="1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Se</a:t>
            </a:r>
          </a:p>
          <a:p>
            <a:pPr lvl="1">
              <a:buClr>
                <a:schemeClr val="tx1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" name="Picture 1" descr="ge76_imsr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05" y="557926"/>
            <a:ext cx="3775596" cy="26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3"/>
    </mc:Choice>
    <mc:Fallback xmlns="">
      <p:transition xmlns:p14="http://schemas.microsoft.com/office/powerpoint/2010/main" spd="slow" advTm="43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bare 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 +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consistent effective operator</a:t>
            </a: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</a:t>
            </a:r>
            <a:r>
              <a:rPr lang="en-US" sz="1600" dirty="0">
                <a:latin typeface="Myriad pro"/>
                <a:cs typeface="Myriad pro"/>
              </a:rPr>
              <a:t>decay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 (analogous to Hamiltonian)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1658013" y="2035462"/>
            <a:ext cx="2617138" cy="508502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M</a:t>
            </a:r>
            <a:r>
              <a:rPr lang="en-US" sz="2800" b="1" baseline="-250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eff</a:t>
            </a:r>
            <a:endParaRPr lang="en-US" sz="2800" b="1" baseline="-25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51691" y="399781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pic>
        <p:nvPicPr>
          <p:cNvPr id="22" name="Picture 21" descr="xbox.pdf"/>
          <p:cNvPicPr>
            <a:picLocks noChangeAspect="1"/>
          </p:cNvPicPr>
          <p:nvPr/>
        </p:nvPicPr>
        <p:blipFill rotWithShape="1">
          <a:blip r:embed="rId7"/>
          <a:srcRect l="9666" r="62056" b="64849"/>
          <a:stretch/>
        </p:blipFill>
        <p:spPr>
          <a:xfrm>
            <a:off x="6162933" y="3736471"/>
            <a:ext cx="908708" cy="10071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39133" y="3997811"/>
            <a:ext cx="807108" cy="341338"/>
          </a:xfrm>
          <a:prstGeom prst="rect">
            <a:avLst/>
          </a:prstGeom>
          <a:solidFill>
            <a:srgbClr val="3366FF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sz="2000" i="1" dirty="0" err="1">
                <a:latin typeface="Times New Roman"/>
              </a:rPr>
              <a:t>M</a:t>
            </a:r>
            <a:r>
              <a:rPr lang="en-US" sz="2000" baseline="-25000" dirty="0" err="1">
                <a:latin typeface="Times New Roman"/>
              </a:rPr>
              <a:t>eff</a:t>
            </a:r>
            <a:r>
              <a:rPr lang="en-US" sz="2000" baseline="-25000" dirty="0">
                <a:latin typeface="Times New Roman"/>
              </a:rPr>
              <a:t>    </a:t>
            </a:r>
          </a:p>
        </p:txBody>
      </p:sp>
      <p:pic>
        <p:nvPicPr>
          <p:cNvPr id="25" name="Picture 24" descr="qbox.pdf"/>
          <p:cNvPicPr>
            <a:picLocks noChangeAspect="1"/>
          </p:cNvPicPr>
          <p:nvPr/>
        </p:nvPicPr>
        <p:blipFill>
          <a:blip r:embed="rId8"/>
          <a:srcRect l="31304" t="36706" r="45753" b="36706"/>
          <a:stretch>
            <a:fillRect/>
          </a:stretch>
        </p:blipFill>
        <p:spPr>
          <a:xfrm>
            <a:off x="1302241" y="3750464"/>
            <a:ext cx="829405" cy="819730"/>
          </a:xfrm>
          <a:prstGeom prst="rect">
            <a:avLst/>
          </a:prstGeom>
        </p:spPr>
      </p:pic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116590"/>
              </p:ext>
            </p:extLst>
          </p:nvPr>
        </p:nvGraphicFramePr>
        <p:xfrm>
          <a:off x="1628004" y="4227335"/>
          <a:ext cx="217871" cy="23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Equation" r:id="rId9" imgW="152400" imgH="165100" progId="Equation.3">
                  <p:embed/>
                </p:oleObj>
              </mc:Choice>
              <mc:Fallback>
                <p:oleObj name="Equation" r:id="rId9" imgW="152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004" y="4227335"/>
                        <a:ext cx="217871" cy="2340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 descr="qbox.pdf"/>
          <p:cNvPicPr>
            <a:picLocks noChangeAspect="1"/>
          </p:cNvPicPr>
          <p:nvPr/>
        </p:nvPicPr>
        <p:blipFill>
          <a:blip r:embed="rId8"/>
          <a:srcRect l="31304" t="36706" r="45753" b="36706"/>
          <a:stretch>
            <a:fillRect/>
          </a:stretch>
        </p:blipFill>
        <p:spPr>
          <a:xfrm>
            <a:off x="2834428" y="3748520"/>
            <a:ext cx="818522" cy="808974"/>
          </a:xfrm>
          <a:prstGeom prst="rect">
            <a:avLst/>
          </a:prstGeom>
        </p:spPr>
      </p:pic>
      <p:sp>
        <p:nvSpPr>
          <p:cNvPr id="29" name="Up Arrow 28"/>
          <p:cNvSpPr>
            <a:spLocks noChangeAspect="1"/>
          </p:cNvSpPr>
          <p:nvPr/>
        </p:nvSpPr>
        <p:spPr>
          <a:xfrm rot="5400000">
            <a:off x="2310134" y="3838400"/>
            <a:ext cx="219456" cy="614477"/>
          </a:xfrm>
          <a:prstGeom prst="upArrow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941286" y="3987053"/>
            <a:ext cx="610398" cy="334672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latin typeface="Times New Roman"/>
              </a:rPr>
              <a:t>V</a:t>
            </a:r>
            <a:r>
              <a:rPr lang="en-US" sz="2000" baseline="-25000" dirty="0" err="1" smtClean="0">
                <a:latin typeface="Times New Roman"/>
              </a:rPr>
              <a:t>eff</a:t>
            </a:r>
            <a:endParaRPr lang="en-US" sz="2000" baseline="-25000" dirty="0">
              <a:latin typeface="Times New Roman"/>
            </a:endParaRPr>
          </a:p>
        </p:txBody>
      </p:sp>
      <p:pic>
        <p:nvPicPr>
          <p:cNvPr id="31" name="Picture 30" descr="xbox.pdf"/>
          <p:cNvPicPr>
            <a:picLocks noChangeAspect="1"/>
          </p:cNvPicPr>
          <p:nvPr/>
        </p:nvPicPr>
        <p:blipFill rotWithShape="1">
          <a:blip r:embed="rId7"/>
          <a:srcRect l="42422" r="31494" b="64849"/>
          <a:stretch/>
        </p:blipFill>
        <p:spPr>
          <a:xfrm>
            <a:off x="4590391" y="3723771"/>
            <a:ext cx="838201" cy="1007128"/>
          </a:xfrm>
          <a:prstGeom prst="rect">
            <a:avLst/>
          </a:prstGeom>
        </p:spPr>
      </p:pic>
      <p:sp>
        <p:nvSpPr>
          <p:cNvPr id="32" name="Up Arrow 31"/>
          <p:cNvSpPr>
            <a:spLocks noChangeAspect="1"/>
          </p:cNvSpPr>
          <p:nvPr/>
        </p:nvSpPr>
        <p:spPr>
          <a:xfrm rot="5400000">
            <a:off x="5626103" y="3851101"/>
            <a:ext cx="219456" cy="614477"/>
          </a:xfrm>
          <a:prstGeom prst="upArrow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8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52"/>
    </mc:Choice>
    <mc:Fallback xmlns="">
      <p:transition xmlns:p14="http://schemas.microsoft.com/office/powerpoint/2010/main" spd="slow" advTm="621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 States: From Oxygen to Nickel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Targeted valence space agrees to 1% with all large-space methods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where calculations exist)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Extend beyond standard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sd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/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pf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shells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Agreement with experiment deteriorates for heavy chains (due to input Hamiltonian)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Significant gain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in applicability with little/no sacrifice in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accuracy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Low computational cost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: ~1 node-day/nucleus</a:t>
            </a:r>
          </a:p>
        </p:txBody>
      </p:sp>
      <p:pic>
        <p:nvPicPr>
          <p:cNvPr id="3" name="Picture 2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7" r="65000"/>
          <a:stretch/>
        </p:blipFill>
        <p:spPr>
          <a:xfrm>
            <a:off x="4402328" y="1033500"/>
            <a:ext cx="4576572" cy="2365117"/>
          </a:xfrm>
          <a:prstGeom prst="rect">
            <a:avLst/>
          </a:prstGeom>
        </p:spPr>
      </p:pic>
      <p:pic>
        <p:nvPicPr>
          <p:cNvPr id="10" name="Picture 9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3" t="49599" r="-367" b="-1852"/>
          <a:stretch/>
        </p:blipFill>
        <p:spPr>
          <a:xfrm>
            <a:off x="144000" y="1109700"/>
            <a:ext cx="4316884" cy="2365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4200" y="3373563"/>
            <a:ext cx="2147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Stroberg et al., PRL (2017)</a:t>
            </a:r>
          </a:p>
        </p:txBody>
      </p:sp>
    </p:spTree>
    <p:extLst>
      <p:ext uri="{BB962C8B-B14F-4D97-AF65-F5344CB8AC3E}">
        <p14:creationId xmlns:p14="http://schemas.microsoft.com/office/powerpoint/2010/main" val="17182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2"/>
    </mc:Choice>
    <mc:Fallback xmlns="">
      <p:transition xmlns:p14="http://schemas.microsoft.com/office/powerpoint/2010/main" spd="slow" advTm="602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Standard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bare 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wavefunctions</a:t>
            </a:r>
            <a:r>
              <a:rPr lang="en-US" sz="1600" dirty="0">
                <a:latin typeface="Myriad pro"/>
                <a:cs typeface="Myriad pro"/>
              </a:rPr>
              <a:t> from chiral NN+3N forces + 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consistent effective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operator</a:t>
            </a: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</a:t>
            </a:r>
            <a:r>
              <a:rPr lang="en-US" sz="1600" dirty="0">
                <a:latin typeface="Myriad pro"/>
                <a:cs typeface="Myriad pro"/>
              </a:rPr>
              <a:t>decay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7" name="Picture 16" descr="Work_In_Progre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3" y="3225029"/>
            <a:ext cx="340484" cy="305301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33109" y="3243171"/>
            <a:ext cx="1443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C. </a:t>
            </a:r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Payne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(UBC)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965305"/>
              </p:ext>
            </p:extLst>
          </p:nvPr>
        </p:nvGraphicFramePr>
        <p:xfrm>
          <a:off x="947586" y="3804820"/>
          <a:ext cx="5585293" cy="79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17054"/>
                <a:gridCol w="1381760"/>
                <a:gridCol w="1063103"/>
                <a:gridCol w="1261688"/>
                <a:gridCol w="1261688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30000" dirty="0" smtClean="0">
                          <a:latin typeface="Calibri (Body)"/>
                          <a:cs typeface="Calibri (Body)"/>
                        </a:rPr>
                        <a:t>48</a:t>
                      </a:r>
                      <a:r>
                        <a:rPr lang="en-US" sz="1600" b="0" baseline="0" dirty="0" smtClean="0">
                          <a:latin typeface="Calibri (Body)"/>
                          <a:cs typeface="Calibri (Body)"/>
                        </a:rPr>
                        <a:t>Ca</a:t>
                      </a:r>
                      <a:endParaRPr lang="en-US" sz="1600" b="0" i="0" baseline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 smtClean="0">
                          <a:latin typeface="Calibri (Body)"/>
                          <a:cs typeface="Calibri (Body)"/>
                        </a:rPr>
                        <a:t>Bare GT</a:t>
                      </a:r>
                      <a:endParaRPr lang="en-US" sz="1600" b="0" i="0" baseline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0.79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Bare</a:t>
                      </a:r>
                      <a:r>
                        <a:rPr lang="en-US" sz="1600" b="0" baseline="0" dirty="0" smtClean="0">
                          <a:latin typeface="Calibri (Body)"/>
                          <a:cs typeface="Calibri (Body)"/>
                        </a:rPr>
                        <a:t> F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0.14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en-US" sz="1600" b="0" i="0" baseline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 smtClean="0">
                          <a:latin typeface="Calibri (Body)"/>
                          <a:cs typeface="Calibri (Body)"/>
                        </a:rPr>
                        <a:t>IMSRG/CC</a:t>
                      </a:r>
                      <a:endParaRPr lang="en-US" sz="1600" b="0" i="0" baseline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0.48/0.45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IMSRG/CC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 (Body)"/>
                          <a:cs typeface="Calibri (Body)"/>
                        </a:rPr>
                        <a:t>0.16/0.11</a:t>
                      </a:r>
                      <a:endParaRPr lang="en-US" sz="1600" b="0" dirty="0">
                        <a:latin typeface="Calibri (Body)"/>
                        <a:cs typeface="Calibri (Body)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02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41"/>
    </mc:Choice>
    <mc:Fallback xmlns="">
      <p:transition xmlns:p14="http://schemas.microsoft.com/office/powerpoint/2010/main" spd="slow" advTm="4254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</a:t>
            </a:r>
            <a:r>
              <a:rPr lang="en-CA" dirty="0" err="1" smtClean="0"/>
              <a:t>Inito</a:t>
            </a:r>
            <a:r>
              <a:rPr lang="en-CA" dirty="0" smtClean="0"/>
              <a:t> WIMP-Nucleus Scattering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Standard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bare 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wavefunctions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from chiral NN+3N forces</a:t>
            </a: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</p:txBody>
      </p:sp>
      <p:pic>
        <p:nvPicPr>
          <p:cNvPr id="13" name="Picture 12" descr="DMDet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06" y="1295486"/>
            <a:ext cx="2414891" cy="223484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3" y="1367708"/>
            <a:ext cx="2214701" cy="519197"/>
          </a:xfrm>
          <a:prstGeom prst="rect">
            <a:avLst/>
          </a:prstGeom>
        </p:spPr>
      </p:pic>
      <p:sp>
        <p:nvSpPr>
          <p:cNvPr id="19" name="Oval 18"/>
          <p:cNvSpPr>
            <a:spLocks/>
          </p:cNvSpPr>
          <p:nvPr/>
        </p:nvSpPr>
        <p:spPr>
          <a:xfrm>
            <a:off x="1263027" y="2152990"/>
            <a:ext cx="416628" cy="453650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" y="2200161"/>
            <a:ext cx="6404864" cy="528320"/>
          </a:xfrm>
          <a:prstGeom prst="rect">
            <a:avLst/>
          </a:prstGeom>
        </p:spPr>
      </p:pic>
      <p:sp>
        <p:nvSpPr>
          <p:cNvPr id="24" name="Oval 23"/>
          <p:cNvSpPr>
            <a:spLocks/>
          </p:cNvSpPr>
          <p:nvPr/>
        </p:nvSpPr>
        <p:spPr>
          <a:xfrm>
            <a:off x="1960609" y="2165217"/>
            <a:ext cx="416628" cy="453650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/>
          </p:cNvSpPr>
          <p:nvPr/>
        </p:nvSpPr>
        <p:spPr>
          <a:xfrm>
            <a:off x="3295027" y="2152990"/>
            <a:ext cx="416628" cy="453650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/>
          </p:cNvSpPr>
          <p:nvPr/>
        </p:nvSpPr>
        <p:spPr>
          <a:xfrm>
            <a:off x="4067187" y="2165217"/>
            <a:ext cx="416628" cy="453650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/>
          </p:cNvSpPr>
          <p:nvPr/>
        </p:nvSpPr>
        <p:spPr>
          <a:xfrm>
            <a:off x="4900307" y="2152990"/>
            <a:ext cx="416628" cy="453650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/>
          </p:cNvSpPr>
          <p:nvPr/>
        </p:nvSpPr>
        <p:spPr>
          <a:xfrm>
            <a:off x="5865507" y="2165217"/>
            <a:ext cx="416628" cy="453650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3"/>
    </mc:Choice>
    <mc:Fallback xmlns="">
      <p:transition xmlns:p14="http://schemas.microsoft.com/office/powerpoint/2010/main" spd="slow" advTm="103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</a:t>
            </a:r>
            <a:r>
              <a:rPr lang="en-CA" dirty="0" err="1" smtClean="0"/>
              <a:t>Inito</a:t>
            </a:r>
            <a:r>
              <a:rPr lang="en-CA" dirty="0" smtClean="0"/>
              <a:t> WIMP-Nucleus Scattering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Standard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bare 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 +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consistent effective operator</a:t>
            </a: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scattering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pic>
        <p:nvPicPr>
          <p:cNvPr id="13" name="Picture 12" descr="DMDet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06" y="1295486"/>
            <a:ext cx="2414891" cy="223484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3" y="1367708"/>
            <a:ext cx="2214701" cy="519197"/>
          </a:xfrm>
          <a:prstGeom prst="rect">
            <a:avLst/>
          </a:prstGeom>
        </p:spPr>
      </p:pic>
      <p:sp>
        <p:nvSpPr>
          <p:cNvPr id="19" name="Oval 18"/>
          <p:cNvSpPr>
            <a:spLocks/>
          </p:cNvSpPr>
          <p:nvPr/>
        </p:nvSpPr>
        <p:spPr>
          <a:xfrm>
            <a:off x="1555033" y="2162220"/>
            <a:ext cx="416628" cy="453650"/>
          </a:xfrm>
          <a:prstGeom prst="ellipse">
            <a:avLst/>
          </a:prstGeom>
          <a:solidFill>
            <a:srgbClr val="0000FF">
              <a:alpha val="14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" y="2200161"/>
            <a:ext cx="6404864" cy="528320"/>
          </a:xfrm>
          <a:prstGeom prst="rect">
            <a:avLst/>
          </a:prstGeom>
        </p:spPr>
      </p:pic>
      <p:sp>
        <p:nvSpPr>
          <p:cNvPr id="18" name="Oval 17"/>
          <p:cNvSpPr>
            <a:spLocks/>
          </p:cNvSpPr>
          <p:nvPr/>
        </p:nvSpPr>
        <p:spPr>
          <a:xfrm>
            <a:off x="3708953" y="2162220"/>
            <a:ext cx="416628" cy="453650"/>
          </a:xfrm>
          <a:prstGeom prst="ellipse">
            <a:avLst/>
          </a:prstGeom>
          <a:solidFill>
            <a:srgbClr val="0000FF">
              <a:alpha val="14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/>
          </p:cNvSpPr>
          <p:nvPr/>
        </p:nvSpPr>
        <p:spPr>
          <a:xfrm>
            <a:off x="5293360" y="2159521"/>
            <a:ext cx="589279" cy="453650"/>
          </a:xfrm>
          <a:prstGeom prst="ellipse">
            <a:avLst/>
          </a:prstGeom>
          <a:solidFill>
            <a:srgbClr val="0000FF">
              <a:alpha val="14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282" y="305594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"/>
    </mc:Choice>
    <mc:Fallback xmlns="">
      <p:transition xmlns:p14="http://schemas.microsoft.com/office/powerpoint/2010/main" spd="slow" advTm="3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Standard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bare </a:t>
            </a:r>
            <a:r>
              <a:rPr lang="en-US" sz="1600" dirty="0" smtClean="0">
                <a:latin typeface="Myriad pro"/>
                <a:cs typeface="Myriad pro"/>
              </a:rPr>
              <a:t>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wavefunctions</a:t>
            </a:r>
            <a:r>
              <a:rPr lang="en-US" sz="1600" dirty="0">
                <a:latin typeface="Myriad pro"/>
                <a:cs typeface="Myriad pro"/>
              </a:rPr>
              <a:t> from chiral NN+3N forces + consistent effective operator</a:t>
            </a:r>
            <a:endParaRPr lang="en-US" sz="1600" dirty="0" smtClean="0"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</a:t>
            </a:r>
            <a:r>
              <a:rPr lang="en-US" sz="1600" dirty="0">
                <a:latin typeface="Myriad pro"/>
                <a:cs typeface="Myriad pro"/>
              </a:rPr>
              <a:t>decay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</a:t>
            </a:r>
          </a:p>
          <a:p>
            <a:pPr marL="514350" indent="-514350">
              <a:buAutoNum type="arabicParenR"/>
            </a:pPr>
            <a:endParaRPr lang="en-US" sz="600" dirty="0"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Operator corrections</a:t>
            </a:r>
          </a:p>
          <a:p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Two</a:t>
            </a:r>
            <a:r>
              <a:rPr lang="en-US" sz="1600" b="1" dirty="0">
                <a:solidFill>
                  <a:srgbClr val="008000"/>
                </a:solidFill>
                <a:latin typeface="Myriad pro"/>
                <a:cs typeface="Myriad pro"/>
              </a:rPr>
              <a:t>-body 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currents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7" name="Picture 16" descr="Work_In_Progre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3" y="3225029"/>
            <a:ext cx="340484" cy="305301"/>
          </a:xfrm>
          <a:prstGeom prst="rect">
            <a:avLst/>
          </a:prstGeom>
        </p:spPr>
      </p:pic>
      <p:pic>
        <p:nvPicPr>
          <p:cNvPr id="2" name="Picture 1" descr="outsourcing-sig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7353" r="6778" b="15717"/>
          <a:stretch/>
        </p:blipFill>
        <p:spPr>
          <a:xfrm>
            <a:off x="111760" y="4022664"/>
            <a:ext cx="945051" cy="651450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pic>
        <p:nvPicPr>
          <p:cNvPr id="21" name="Picture 20" descr="2bc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2440831" y="4191138"/>
            <a:ext cx="1773746" cy="834516"/>
          </a:xfrm>
          <a:prstGeom prst="rect">
            <a:avLst/>
          </a:prstGeom>
        </p:spPr>
      </p:pic>
      <p:pic>
        <p:nvPicPr>
          <p:cNvPr id="22" name="Picture 21" descr="2bc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1417088" y="4209255"/>
            <a:ext cx="692517" cy="9331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39989" y="3817113"/>
            <a:ext cx="219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S. </a:t>
            </a:r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Leutheusser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(UBC/MIT)</a:t>
            </a:r>
          </a:p>
        </p:txBody>
      </p:sp>
    </p:spTree>
    <p:extLst>
      <p:ext uri="{BB962C8B-B14F-4D97-AF65-F5344CB8AC3E}">
        <p14:creationId xmlns:p14="http://schemas.microsoft.com/office/powerpoint/2010/main" val="10752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"/>
    </mc:Choice>
    <mc:Fallback xmlns="">
      <p:transition xmlns:p14="http://schemas.microsoft.com/office/powerpoint/2010/main" spd="slow" advTm="10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Standard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bare </a:t>
            </a:r>
            <a:r>
              <a:rPr lang="en-US" sz="1600" dirty="0" smtClean="0">
                <a:latin typeface="Myriad pro"/>
                <a:cs typeface="Myriad pro"/>
              </a:rPr>
              <a:t>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Myriad pro"/>
                <a:cs typeface="Myriad pro"/>
              </a:rPr>
              <a:t>wavefunctions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 from chiral NN+3N forces + consistent effective operator</a:t>
            </a: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</a:t>
            </a:r>
            <a:r>
              <a:rPr lang="en-US" sz="1600" dirty="0">
                <a:latin typeface="Myriad pro"/>
                <a:cs typeface="Myriad pro"/>
              </a:rPr>
              <a:t>decay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</a:t>
            </a:r>
          </a:p>
          <a:p>
            <a:pPr marL="514350" indent="-514350">
              <a:buAutoNum type="arabicParenR"/>
            </a:pPr>
            <a:endParaRPr lang="en-US" sz="600" dirty="0"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Operator corrections</a:t>
            </a:r>
          </a:p>
          <a:p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Two</a:t>
            </a:r>
            <a:r>
              <a:rPr lang="en-US" sz="1600" b="1" dirty="0">
                <a:solidFill>
                  <a:srgbClr val="008000"/>
                </a:solidFill>
                <a:latin typeface="Myriad pro"/>
                <a:cs typeface="Myriad pro"/>
              </a:rPr>
              <a:t>-body 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currents</a:t>
            </a:r>
          </a:p>
          <a:p>
            <a:r>
              <a:rPr lang="en-US" sz="1600" b="1" dirty="0">
                <a:solidFill>
                  <a:srgbClr val="008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	Exotic exchange mechanisms</a:t>
            </a:r>
          </a:p>
          <a:p>
            <a:r>
              <a:rPr lang="en-US" sz="1600" b="1" dirty="0">
                <a:solidFill>
                  <a:srgbClr val="008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	Free-space SRG evolution of operators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46589" y="4312412"/>
            <a:ext cx="2711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P.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Navrátil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S.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Quaglioni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2189" y="4071112"/>
            <a:ext cx="92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M.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Horoi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7" name="Picture 16" descr="Work_In_Progre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3" y="3225029"/>
            <a:ext cx="340484" cy="305301"/>
          </a:xfrm>
          <a:prstGeom prst="rect">
            <a:avLst/>
          </a:prstGeom>
        </p:spPr>
      </p:pic>
      <p:pic>
        <p:nvPicPr>
          <p:cNvPr id="2" name="Picture 1" descr="outsourcing-sig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7353" r="6778" b="15717"/>
          <a:stretch/>
        </p:blipFill>
        <p:spPr>
          <a:xfrm>
            <a:off x="111760" y="4022664"/>
            <a:ext cx="945051" cy="651450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39989" y="3817113"/>
            <a:ext cx="447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S. </a:t>
            </a:r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Leutheusser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(UBC/MIT)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14389" y="3253331"/>
            <a:ext cx="1443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C. </a:t>
            </a:r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Payne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(UBC)</a:t>
            </a:r>
          </a:p>
        </p:txBody>
      </p:sp>
    </p:spTree>
    <p:extLst>
      <p:ext uri="{BB962C8B-B14F-4D97-AF65-F5344CB8AC3E}">
        <p14:creationId xmlns:p14="http://schemas.microsoft.com/office/powerpoint/2010/main" val="33400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"/>
    </mc:Choice>
    <mc:Fallback xmlns="">
      <p:transition xmlns:p14="http://schemas.microsoft.com/office/powerpoint/2010/main" spd="slow" advTm="4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Standard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bare </a:t>
            </a:r>
            <a:r>
              <a:rPr lang="en-US" sz="1600" dirty="0" smtClean="0">
                <a:latin typeface="Myriad pro"/>
                <a:cs typeface="Myriad pro"/>
              </a:rPr>
              <a:t>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Myriad pro"/>
                <a:cs typeface="Myriad pro"/>
              </a:rPr>
              <a:t>wavefunctions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 from chiral NN+3N forces + consistent effective operator</a:t>
            </a: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</a:t>
            </a:r>
            <a:r>
              <a:rPr lang="en-US" sz="1600" dirty="0">
                <a:latin typeface="Myriad pro"/>
                <a:cs typeface="Myriad pro"/>
              </a:rPr>
              <a:t>decay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</a:t>
            </a:r>
          </a:p>
          <a:p>
            <a:pPr marL="514350" indent="-514350">
              <a:buAutoNum type="arabicParenR"/>
            </a:pPr>
            <a:endParaRPr lang="en-US" sz="600" dirty="0"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Operator corrections</a:t>
            </a:r>
          </a:p>
          <a:p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Two</a:t>
            </a:r>
            <a:r>
              <a:rPr lang="en-US" sz="1600" b="1" dirty="0">
                <a:solidFill>
                  <a:srgbClr val="008000"/>
                </a:solidFill>
                <a:latin typeface="Myriad pro"/>
                <a:cs typeface="Myriad pro"/>
              </a:rPr>
              <a:t>-body 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currents</a:t>
            </a:r>
          </a:p>
          <a:p>
            <a:r>
              <a:rPr lang="en-US" sz="1600" b="1" dirty="0">
                <a:solidFill>
                  <a:srgbClr val="008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	Exotic exchange mechanisms</a:t>
            </a:r>
          </a:p>
          <a:p>
            <a:r>
              <a:rPr lang="en-US" sz="1600" b="1" dirty="0">
                <a:solidFill>
                  <a:srgbClr val="008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	Free-space SRG evolution of operators</a:t>
            </a:r>
          </a:p>
          <a:p>
            <a:r>
              <a:rPr lang="en-US" sz="1600" b="1" dirty="0">
                <a:solidFill>
                  <a:srgbClr val="008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	Insights from particle physics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32189" y="4071112"/>
            <a:ext cx="92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M.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Horoi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7" name="Picture 16" descr="Work_In_Progre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3" y="3225029"/>
            <a:ext cx="340484" cy="305301"/>
          </a:xfrm>
          <a:prstGeom prst="rect">
            <a:avLst/>
          </a:prstGeom>
        </p:spPr>
      </p:pic>
      <p:pic>
        <p:nvPicPr>
          <p:cNvPr id="2" name="Picture 1" descr="outsourcing-sig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7353" r="6778" b="15717"/>
          <a:stretch/>
        </p:blipFill>
        <p:spPr>
          <a:xfrm>
            <a:off x="111760" y="4022664"/>
            <a:ext cx="945051" cy="651450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39989" y="3817113"/>
            <a:ext cx="447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S. </a:t>
            </a:r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Leutheusser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(UBC/MIT)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6589" y="4312412"/>
            <a:ext cx="2711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P.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Navrátil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S.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Quaglioni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0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"/>
    </mc:Choice>
    <mc:Fallback xmlns="">
      <p:transition xmlns:p14="http://schemas.microsoft.com/office/powerpoint/2010/main" spd="slow" advTm="3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</a:t>
            </a:r>
            <a:r>
              <a:rPr lang="en-CA" dirty="0" err="1" smtClean="0"/>
              <a:t>Inito</a:t>
            </a:r>
            <a:r>
              <a:rPr lang="en-CA" dirty="0" smtClean="0"/>
              <a:t> WIMP-Nucleus Scattering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Standard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bare operator (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with two-body currents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7" name="Picture 16" descr="Work_In_Progr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3" y="3225029"/>
            <a:ext cx="340484" cy="305301"/>
          </a:xfrm>
          <a:prstGeom prst="rect">
            <a:avLst/>
          </a:prstGeom>
        </p:spPr>
      </p:pic>
      <p:pic>
        <p:nvPicPr>
          <p:cNvPr id="13" name="Picture 12" descr="DMDete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06" y="1295486"/>
            <a:ext cx="2414891" cy="223484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3" y="1367708"/>
            <a:ext cx="2214701" cy="519197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" y="2200161"/>
            <a:ext cx="6404864" cy="528320"/>
          </a:xfrm>
          <a:prstGeom prst="rect">
            <a:avLst/>
          </a:prstGeom>
        </p:spPr>
      </p:pic>
      <p:pic>
        <p:nvPicPr>
          <p:cNvPr id="27" name="Picture 26" descr="Screen Shot 2015-03-13 at 0.42.45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20238" r="15080" b="10757"/>
          <a:stretch/>
        </p:blipFill>
        <p:spPr>
          <a:xfrm>
            <a:off x="74907" y="2730822"/>
            <a:ext cx="4245092" cy="238944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19835" y="4712296"/>
            <a:ext cx="3372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Klos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Menendez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Gazit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PRD (2013)</a:t>
            </a:r>
          </a:p>
        </p:txBody>
      </p:sp>
    </p:spTree>
    <p:extLst>
      <p:ext uri="{BB962C8B-B14F-4D97-AF65-F5344CB8AC3E}">
        <p14:creationId xmlns:p14="http://schemas.microsoft.com/office/powerpoint/2010/main" val="41950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"/>
    </mc:Choice>
    <mc:Fallback xmlns="">
      <p:transition xmlns:p14="http://schemas.microsoft.com/office/powerpoint/2010/main" spd="slow" advTm="8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Neutrinoless</a:t>
            </a:r>
            <a:r>
              <a:rPr lang="en-CA" dirty="0" smtClean="0"/>
              <a:t> Double-Beta (</a:t>
            </a:r>
            <a:r>
              <a:rPr lang="en-CA" sz="2200" dirty="0" smtClean="0">
                <a:latin typeface="Times New Roman"/>
                <a:cs typeface="Times New Roman"/>
              </a:rPr>
              <a:t>0νββ</a:t>
            </a:r>
            <a:r>
              <a:rPr lang="en-CA" dirty="0" smtClean="0"/>
              <a:t>) Decay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Neutrino own antiparticle            nuclei undergo </a:t>
            </a:r>
            <a:r>
              <a:rPr lang="en-US" dirty="0" smtClean="0">
                <a:latin typeface="Times"/>
                <a:cs typeface="Times"/>
              </a:rPr>
              <a:t>0ν</a:t>
            </a:r>
            <a:r>
              <a:rPr lang="en-US" dirty="0" smtClean="0">
                <a:solidFill>
                  <a:srgbClr val="000000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decay</a:t>
            </a:r>
          </a:p>
          <a:p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Tremendous impact on BSM physics:</a:t>
            </a:r>
          </a:p>
          <a:p>
            <a:pPr defTabSz="457200" eaLnBrk="1" hangingPunct="1"/>
            <a:endParaRPr lang="en-US" sz="600" b="1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Confirm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Majorana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character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of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neutrino</a:t>
            </a:r>
          </a:p>
          <a:p>
            <a:pPr defTabSz="457152"/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Lepton-number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violation (by two units)</a:t>
            </a:r>
          </a:p>
          <a:p>
            <a:pPr defTabSz="457152"/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22" name="Picture 21" descr="Screen Shot 2015-03-09 at 22.33.2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5796764" y="1052599"/>
            <a:ext cx="3245579" cy="212257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3" name="Picture 2" descr="dbd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310492" y="958726"/>
            <a:ext cx="1416735" cy="15367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673100"/>
            <a:ext cx="514350" cy="182880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8656263" y="2667059"/>
            <a:ext cx="411480" cy="41148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" y="4294959"/>
            <a:ext cx="3985736" cy="4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41"/>
    </mc:Choice>
    <mc:Fallback xmlns="">
      <p:transition xmlns:p14="http://schemas.microsoft.com/office/powerpoint/2010/main" spd="slow" advTm="6854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Nuclear Matrix Element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152"/>
            <a:r>
              <a:rPr lang="en-US" sz="1600" dirty="0">
                <a:latin typeface="Myriad Pro"/>
                <a:cs typeface="Myriad Pro"/>
              </a:rPr>
              <a:t>Recent calculations of NME: pronounced differences between </a:t>
            </a:r>
            <a:r>
              <a:rPr lang="en-US" sz="1600" b="1" dirty="0" smtClean="0">
                <a:latin typeface="Myriad Pro"/>
                <a:cs typeface="Myriad Pro"/>
              </a:rPr>
              <a:t>phenomenological models</a:t>
            </a:r>
            <a:endParaRPr lang="en-US" sz="1600" b="1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											  Shell model (SM)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>
                <a:latin typeface="Myriad pro"/>
                <a:cs typeface="Myriad pro"/>
              </a:rPr>
              <a:t>exact </a:t>
            </a:r>
            <a:r>
              <a:rPr lang="en-US" sz="1600" dirty="0" smtClean="0">
                <a:latin typeface="Myriad pro"/>
                <a:cs typeface="Myriad pro"/>
              </a:rPr>
              <a:t>correlations</a:t>
            </a:r>
          </a:p>
          <a:p>
            <a:r>
              <a:rPr lang="en-US" sz="1600" dirty="0">
                <a:latin typeface="Myriad pro"/>
                <a:cs typeface="Myriad pro"/>
              </a:rPr>
              <a:t>	</a:t>
            </a:r>
            <a:r>
              <a:rPr lang="en-US" sz="1600" dirty="0" smtClean="0">
                <a:latin typeface="Myriad pro"/>
                <a:cs typeface="Myriad pro"/>
              </a:rPr>
              <a:t>										  	  in truncated </a:t>
            </a:r>
            <a:r>
              <a:rPr lang="en-US" sz="1600" dirty="0">
                <a:latin typeface="Myriad pro"/>
                <a:cs typeface="Myriad pro"/>
              </a:rPr>
              <a:t>single-particle space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											  </a:t>
            </a:r>
            <a:r>
              <a:rPr lang="en-US" sz="1600" b="1" dirty="0" smtClean="0">
                <a:solidFill>
                  <a:srgbClr val="FF66FF"/>
                </a:solidFill>
                <a:latin typeface="Myriad pro"/>
                <a:cs typeface="Myriad pro"/>
              </a:rPr>
              <a:t>QRPA</a:t>
            </a:r>
            <a:r>
              <a:rPr lang="en-US" sz="1600" b="1" dirty="0" smtClean="0">
                <a:latin typeface="Myriad pro"/>
                <a:cs typeface="Myriad pro"/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b="1" dirty="0">
                <a:solidFill>
                  <a:srgbClr val="FF6600"/>
                </a:solidFill>
                <a:latin typeface="Myriad pro"/>
                <a:cs typeface="Myriad pro"/>
              </a:rPr>
              <a:t>IBM</a:t>
            </a:r>
            <a:r>
              <a:rPr lang="en-US" sz="1600" dirty="0">
                <a:latin typeface="Myriad pro"/>
                <a:cs typeface="Myriad pro"/>
              </a:rPr>
              <a:t>: schematic correlations </a:t>
            </a:r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											  in larger </a:t>
            </a:r>
            <a:r>
              <a:rPr lang="en-US" sz="1600" dirty="0">
                <a:latin typeface="Myriad pro"/>
                <a:cs typeface="Myriad pro"/>
              </a:rPr>
              <a:t>single-particle </a:t>
            </a:r>
            <a:r>
              <a:rPr lang="en-US" sz="1600" dirty="0" smtClean="0">
                <a:latin typeface="Myriad pro"/>
                <a:cs typeface="Myriad pro"/>
              </a:rPr>
              <a:t>space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     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No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model includes </a:t>
            </a:r>
            <a:r>
              <a:rPr lang="en-US" sz="1600" b="1" i="1" dirty="0">
                <a:solidFill>
                  <a:srgbClr val="FF0000"/>
                </a:solidFill>
                <a:latin typeface="Myriad pro"/>
                <a:cs typeface="Myriad pro"/>
              </a:rPr>
              <a:t>all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 relevant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physics</a:t>
            </a:r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840" b="52812"/>
          <a:stretch/>
        </p:blipFill>
        <p:spPr>
          <a:xfrm>
            <a:off x="137160" y="1021905"/>
            <a:ext cx="4873924" cy="3146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0000" y="3746217"/>
            <a:ext cx="146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Engel,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Menendez</a:t>
            </a:r>
            <a:endParaRPr lang="it-IT" sz="120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5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18"/>
    </mc:Choice>
    <mc:Fallback xmlns="">
      <p:transition xmlns:p14="http://schemas.microsoft.com/office/powerpoint/2010/main" spd="slow" advTm="571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Nuclear Matrix Element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152"/>
            <a:r>
              <a:rPr lang="en-US" sz="1600" dirty="0">
                <a:latin typeface="Myriad Pro"/>
                <a:cs typeface="Myriad Pro"/>
              </a:rPr>
              <a:t>Recent calculations of NME: pronounced differences between </a:t>
            </a:r>
            <a:r>
              <a:rPr lang="en-US" sz="1600" b="1" dirty="0" smtClean="0">
                <a:latin typeface="Myriad Pro"/>
                <a:cs typeface="Myriad Pro"/>
              </a:rPr>
              <a:t>phenomenological models</a:t>
            </a:r>
            <a:endParaRPr lang="en-US" sz="1600" b="1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											  Shell model (SM)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>
                <a:latin typeface="Myriad pro"/>
                <a:cs typeface="Myriad pro"/>
              </a:rPr>
              <a:t>exact </a:t>
            </a:r>
            <a:r>
              <a:rPr lang="en-US" sz="1600" dirty="0" smtClean="0">
                <a:latin typeface="Myriad pro"/>
                <a:cs typeface="Myriad pro"/>
              </a:rPr>
              <a:t>correlations</a:t>
            </a:r>
          </a:p>
          <a:p>
            <a:r>
              <a:rPr lang="en-US" sz="1600" dirty="0">
                <a:latin typeface="Myriad pro"/>
                <a:cs typeface="Myriad pro"/>
              </a:rPr>
              <a:t>	</a:t>
            </a:r>
            <a:r>
              <a:rPr lang="en-US" sz="1600" dirty="0" smtClean="0">
                <a:latin typeface="Myriad pro"/>
                <a:cs typeface="Myriad pro"/>
              </a:rPr>
              <a:t>										  	  in truncated </a:t>
            </a:r>
            <a:r>
              <a:rPr lang="en-US" sz="1600" dirty="0">
                <a:latin typeface="Myriad pro"/>
                <a:cs typeface="Myriad pro"/>
              </a:rPr>
              <a:t>single-particle space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											  </a:t>
            </a:r>
            <a:r>
              <a:rPr lang="en-US" sz="1600" b="1" dirty="0" smtClean="0">
                <a:solidFill>
                  <a:srgbClr val="FF66FF"/>
                </a:solidFill>
                <a:latin typeface="Myriad pro"/>
                <a:cs typeface="Myriad pro"/>
              </a:rPr>
              <a:t>QRPA</a:t>
            </a:r>
            <a:r>
              <a:rPr lang="en-US" sz="1600" b="1" dirty="0" smtClean="0">
                <a:latin typeface="Myriad pro"/>
                <a:cs typeface="Myriad pro"/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b="1" dirty="0">
                <a:solidFill>
                  <a:srgbClr val="FF6600"/>
                </a:solidFill>
                <a:latin typeface="Myriad pro"/>
                <a:cs typeface="Myriad pro"/>
              </a:rPr>
              <a:t>IBM</a:t>
            </a:r>
            <a:r>
              <a:rPr lang="en-US" sz="1600" dirty="0">
                <a:latin typeface="Myriad pro"/>
                <a:cs typeface="Myriad pro"/>
              </a:rPr>
              <a:t>: schematic correlations </a:t>
            </a:r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											  in larger </a:t>
            </a:r>
            <a:r>
              <a:rPr lang="en-US" sz="1600" dirty="0">
                <a:latin typeface="Myriad pro"/>
                <a:cs typeface="Myriad pro"/>
              </a:rPr>
              <a:t>single-particle </a:t>
            </a:r>
            <a:r>
              <a:rPr lang="en-US" sz="1600" dirty="0" smtClean="0">
                <a:latin typeface="Myriad pro"/>
                <a:cs typeface="Myriad pro"/>
              </a:rPr>
              <a:t>space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     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No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model includes </a:t>
            </a:r>
            <a:r>
              <a:rPr lang="en-US" sz="1600" b="1" i="1" dirty="0">
                <a:solidFill>
                  <a:srgbClr val="FF0000"/>
                </a:solidFill>
                <a:latin typeface="Myriad pro"/>
                <a:cs typeface="Myriad pro"/>
              </a:rPr>
              <a:t>all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 relevant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physics</a:t>
            </a:r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   </a:t>
            </a:r>
            <a:r>
              <a:rPr lang="en-US" sz="1600" dirty="0">
                <a:latin typeface="Myriad pro"/>
                <a:cs typeface="Myriad pro"/>
              </a:rPr>
              <a:t>	</a:t>
            </a:r>
            <a:r>
              <a:rPr lang="en-US" sz="1600" dirty="0" smtClean="0">
                <a:latin typeface="Myriad pro"/>
                <a:cs typeface="Myriad pro"/>
              </a:rPr>
              <a:t>								       Phenomenology can extrapolate unreliably</a:t>
            </a:r>
          </a:p>
        </p:txBody>
      </p:sp>
      <p:pic>
        <p:nvPicPr>
          <p:cNvPr id="7" name="Picture 6" descr="Skyrme-fai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2" t="2371" r="2844" b="59881"/>
          <a:stretch/>
        </p:blipFill>
        <p:spPr>
          <a:xfrm>
            <a:off x="5397500" y="2571305"/>
            <a:ext cx="3573660" cy="2139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840" b="52812"/>
          <a:stretch/>
        </p:blipFill>
        <p:spPr>
          <a:xfrm>
            <a:off x="137160" y="1021905"/>
            <a:ext cx="4873924" cy="3146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0000" y="3746217"/>
            <a:ext cx="146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Engel,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Menendez</a:t>
            </a:r>
            <a:endParaRPr lang="it-IT" sz="120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4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08"/>
    </mc:Choice>
    <mc:Fallback xmlns="">
      <p:transition xmlns:p14="http://schemas.microsoft.com/office/powerpoint/2010/main" spd="slow" advTm="478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Breadth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1607023" y="3130960"/>
            <a:ext cx="972000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6024" y="3845295"/>
            <a:ext cx="591000" cy="51591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</a:t>
            </a:r>
            <a:endParaRPr lang="en-US" dirty="0"/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Se, </a:t>
            </a:r>
            <a:r>
              <a:rPr lang="en-US" sz="1600" baseline="30000" dirty="0" smtClean="0">
                <a:latin typeface="Myriad pro"/>
                <a:cs typeface="Myriad pro"/>
              </a:rPr>
              <a:t>130</a:t>
            </a:r>
            <a:r>
              <a:rPr lang="en-US" sz="1600" dirty="0" smtClean="0">
                <a:latin typeface="Myriad pro"/>
                <a:cs typeface="Myriad pro"/>
              </a:rPr>
              <a:t>Te,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587592" y="2423850"/>
            <a:ext cx="1793907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sdg</a:t>
            </a:r>
            <a:endParaRPr lang="en-US" dirty="0"/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23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Nuclear many-body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problem</a:t>
            </a:r>
            <a:endParaRPr lang="en-US" sz="14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409440" y="4266572"/>
            <a:ext cx="3657599" cy="299258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Extends range to all nuclei up to N</a:t>
            </a:r>
            <a:r>
              <a:rPr lang="en-US" sz="1400" b="1" dirty="0">
                <a:solidFill>
                  <a:srgbClr val="FF0000"/>
                </a:solidFill>
                <a:latin typeface="Arial Rounded MT Bold"/>
              </a:rPr>
              <a:t>,</a:t>
            </a: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Z≈50</a:t>
            </a:r>
          </a:p>
        </p:txBody>
      </p:sp>
    </p:spTree>
    <p:extLst>
      <p:ext uri="{BB962C8B-B14F-4D97-AF65-F5344CB8AC3E}">
        <p14:creationId xmlns:p14="http://schemas.microsoft.com/office/powerpoint/2010/main" val="9706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6"/>
    </mc:Choice>
    <mc:Fallback xmlns="">
      <p:transition xmlns:p14="http://schemas.microsoft.com/office/powerpoint/2010/main" spd="slow" advTm="334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Shell Model: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6"/>
    </mc:Choice>
    <mc:Fallback xmlns="">
      <p:transition xmlns:p14="http://schemas.microsoft.com/office/powerpoint/2010/main" spd="slow" advTm="452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Magic Numbers in the Calcium Isotopes: Masses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4851401" y="1351885"/>
            <a:ext cx="3642360" cy="357020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>
              <a:buSzPct val="70000"/>
            </a:pP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TITAN Measurement</a:t>
            </a: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Flat trend from </a:t>
            </a:r>
            <a:r>
              <a:rPr lang="en-US" sz="1600" baseline="30000" dirty="0" smtClean="0">
                <a:latin typeface="Myriad pro"/>
                <a:cs typeface="Myriad pro"/>
              </a:rPr>
              <a:t>50-52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 Mass </a:t>
            </a:r>
            <a:r>
              <a:rPr lang="en-US" sz="1600" baseline="30000" dirty="0" smtClean="0">
                <a:solidFill>
                  <a:srgbClr val="000000"/>
                </a:solidFill>
                <a:latin typeface="Myriad pro"/>
                <a:cs typeface="Myriad pro"/>
              </a:rPr>
              <a:t>52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Ca 1.74 MeV from AME</a:t>
            </a:r>
            <a:endParaRPr lang="en-US" sz="1600" dirty="0">
              <a:latin typeface="Myriad pro"/>
              <a:cs typeface="Myriad pro"/>
            </a:endParaRPr>
          </a:p>
          <a:p>
            <a:pPr>
              <a:buSzPct val="70000"/>
            </a:pPr>
            <a:endParaRPr lang="en-US" sz="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ISOLTRAP</a:t>
            </a:r>
            <a:r>
              <a:rPr lang="en-US" sz="1600" b="1" i="1" dirty="0" smtClean="0">
                <a:solidFill>
                  <a:srgbClr val="FF0000"/>
                </a:solidFill>
                <a:latin typeface="Myriad pro"/>
                <a:cs typeface="Myriad pro"/>
              </a:rPr>
              <a:t> Measurement</a:t>
            </a:r>
            <a:endParaRPr lang="en-US" sz="1600" dirty="0" smtClean="0"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Sharp decrease past </a:t>
            </a:r>
            <a:r>
              <a:rPr lang="en-US" sz="1600" baseline="30000" dirty="0" smtClean="0">
                <a:latin typeface="Myriad pro"/>
                <a:cs typeface="Myriad pro"/>
              </a:rPr>
              <a:t>52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Unambiguous closed-shell </a:t>
            </a:r>
            <a:r>
              <a:rPr lang="en-US" sz="1600" baseline="30000" dirty="0" smtClean="0">
                <a:latin typeface="Myriad pro"/>
                <a:cs typeface="Myriad pro"/>
              </a:rPr>
              <a:t>52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Test predictions of various models</a:t>
            </a:r>
          </a:p>
          <a:p>
            <a:pPr>
              <a:buSzPct val="70000"/>
            </a:pPr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from NN+3N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  Excellent agreement with new data</a:t>
            </a:r>
          </a:p>
          <a:p>
            <a:r>
              <a:rPr lang="en-US" sz="1600" dirty="0" smtClean="0">
                <a:latin typeface="Myriad pro"/>
                <a:cs typeface="Myriad pro"/>
              </a:rPr>
              <a:t>  Reproduces closed-shell </a:t>
            </a:r>
            <a:r>
              <a:rPr lang="en-US" sz="1600" baseline="30000" dirty="0" smtClean="0">
                <a:latin typeface="Myriad pro"/>
                <a:cs typeface="Myriad pro"/>
              </a:rPr>
              <a:t>48,52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</a:p>
          <a:p>
            <a:r>
              <a:rPr lang="en-US" sz="1600" dirty="0" smtClean="0">
                <a:latin typeface="Myriad pro"/>
                <a:cs typeface="Myriad pro"/>
              </a:rPr>
              <a:t>  Weak closed sell signature past </a:t>
            </a:r>
            <a:r>
              <a:rPr lang="en-US" sz="1600" baseline="30000" dirty="0" smtClean="0">
                <a:latin typeface="Myriad pro"/>
                <a:cs typeface="Myriad pro"/>
              </a:rPr>
              <a:t>54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660066"/>
                </a:solidFill>
                <a:latin typeface="Myriad pro"/>
                <a:cs typeface="Myriad pro"/>
              </a:rPr>
              <a:t>DFT</a:t>
            </a:r>
          </a:p>
          <a:p>
            <a:r>
              <a:rPr lang="en-US" sz="1600" dirty="0">
                <a:latin typeface="Myriad pro"/>
                <a:cs typeface="Myriad pro"/>
              </a:rPr>
              <a:t> </a:t>
            </a:r>
            <a:r>
              <a:rPr lang="en-US" sz="1600" dirty="0" smtClean="0">
                <a:latin typeface="Myriad pro"/>
                <a:cs typeface="Myriad pro"/>
              </a:rPr>
              <a:t> No reproduction of S</a:t>
            </a:r>
            <a:r>
              <a:rPr lang="en-US" sz="1600" baseline="-25000" dirty="0" smtClean="0">
                <a:latin typeface="Myriad pro"/>
                <a:cs typeface="Myriad pro"/>
              </a:rPr>
              <a:t>2n</a:t>
            </a:r>
            <a:r>
              <a:rPr lang="en-US" sz="1600" dirty="0" smtClean="0">
                <a:latin typeface="Myriad pro"/>
                <a:cs typeface="Myriad pro"/>
              </a:rPr>
              <a:t> structure</a:t>
            </a:r>
          </a:p>
        </p:txBody>
      </p:sp>
      <p:pic>
        <p:nvPicPr>
          <p:cNvPr id="8" name="Picture 7" descr="Nature.pdf"/>
          <p:cNvPicPr>
            <a:picLocks noChangeAspect="1"/>
          </p:cNvPicPr>
          <p:nvPr/>
        </p:nvPicPr>
        <p:blipFill rotWithShape="1">
          <a:blip r:embed="rId3"/>
          <a:srcRect l="25883" t="37422" r="24985" b="26256"/>
          <a:stretch/>
        </p:blipFill>
        <p:spPr>
          <a:xfrm>
            <a:off x="72000" y="1440000"/>
            <a:ext cx="3742560" cy="3334567"/>
          </a:xfrm>
          <a:prstGeom prst="rect">
            <a:avLst/>
          </a:prstGeom>
        </p:spPr>
      </p:pic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6904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Series of mass measurements ideal example of theory/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exp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overlap</a:t>
            </a:r>
            <a:endParaRPr lang="en-US" sz="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Addition of 3N forces predicted shell closure in </a:t>
            </a:r>
            <a:r>
              <a:rPr lang="en-US" sz="1600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48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Ca</a:t>
            </a:r>
            <a:endParaRPr lang="en-US" sz="1600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720" y="4776352"/>
            <a:ext cx="2695680" cy="302320"/>
          </a:xfrm>
          <a:prstGeom prst="rect">
            <a:avLst/>
          </a:prstGeom>
          <a:noFill/>
        </p:spPr>
        <p:txBody>
          <a:bodyPr wrap="square" lIns="74057" tIns="37029" rIns="74057" bIns="37029" rtlCol="0">
            <a:spAutoFit/>
          </a:bodyPr>
          <a:lstStyle/>
          <a:p>
            <a:pPr algn="ctr"/>
            <a:r>
              <a:rPr lang="it-IT" sz="1300" dirty="0" err="1">
                <a:solidFill>
                  <a:srgbClr val="FF0000"/>
                </a:solidFill>
                <a:latin typeface="Arial"/>
              </a:rPr>
              <a:t>Wienholtz</a:t>
            </a:r>
            <a:r>
              <a:rPr lang="it-IT" sz="130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300" dirty="0" err="1">
                <a:solidFill>
                  <a:srgbClr val="FF0000"/>
                </a:solidFill>
                <a:latin typeface="Arial"/>
              </a:rPr>
              <a:t>et</a:t>
            </a:r>
            <a:r>
              <a:rPr lang="it-IT" sz="1300" dirty="0">
                <a:solidFill>
                  <a:srgbClr val="FF0000"/>
                </a:solidFill>
                <a:latin typeface="Arial"/>
              </a:rPr>
              <a:t> al., Nature (2013)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000" y="1351885"/>
            <a:ext cx="141360" cy="415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5"/>
    </mc:Choice>
    <mc:Fallback xmlns="">
      <p:transition xmlns:p14="http://schemas.microsoft.com/office/powerpoint/2010/main" spd="slow" advTm="204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Shell </a:t>
            </a:r>
            <a:r>
              <a:rPr lang="en-US" sz="1600" dirty="0">
                <a:latin typeface="Myriad pro"/>
                <a:cs typeface="Myriad pro"/>
              </a:rPr>
              <a:t>M</a:t>
            </a:r>
            <a:r>
              <a:rPr lang="en-US" sz="1600" dirty="0" smtClean="0">
                <a:latin typeface="Myriad pro"/>
                <a:cs typeface="Myriad pro"/>
              </a:rPr>
              <a:t>odel: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valence-space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wavefunctions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based on NN+3N forces from chiral EFT</a:t>
            </a: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>
              <a:buClr>
                <a:schemeClr val="tx1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lvl="1">
              <a:buClr>
                <a:schemeClr val="tx1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1351228" y="2083900"/>
            <a:ext cx="399963" cy="435504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4181988" y="2083900"/>
            <a:ext cx="370336" cy="403245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3"/>
    </mc:Choice>
    <mc:Fallback xmlns="">
      <p:transition xmlns:p14="http://schemas.microsoft.com/office/powerpoint/2010/main" spd="slow" advTm="114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787644" y="4732308"/>
            <a:ext cx="30297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58568" y="4372268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700696" y="4516284"/>
            <a:ext cx="50405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65922" y="4012228"/>
            <a:ext cx="7667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27585" y="3868212"/>
            <a:ext cx="8434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26800" y="3766324"/>
            <a:ext cx="8640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79812" y="3508172"/>
            <a:ext cx="95050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26514" y="3379096"/>
            <a:ext cx="104555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11574" y="3220140"/>
            <a:ext cx="108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11574" y="3292148"/>
            <a:ext cx="108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Freeform 80"/>
          <p:cNvSpPr/>
          <p:nvPr/>
        </p:nvSpPr>
        <p:spPr>
          <a:xfrm rot="10800000">
            <a:off x="268648" y="2500060"/>
            <a:ext cx="1368152" cy="2448272"/>
          </a:xfrm>
          <a:custGeom>
            <a:avLst/>
            <a:gdLst>
              <a:gd name="connsiteX0" fmla="*/ 0 w 1792775"/>
              <a:gd name="connsiteY0" fmla="*/ 1284846 h 1284846"/>
              <a:gd name="connsiteX1" fmla="*/ 926267 w 1792775"/>
              <a:gd name="connsiteY1" fmla="*/ 0 h 1284846"/>
              <a:gd name="connsiteX2" fmla="*/ 1792775 w 1792775"/>
              <a:gd name="connsiteY2" fmla="*/ 1284846 h 1284846"/>
              <a:gd name="connsiteX3" fmla="*/ 1792775 w 1792775"/>
              <a:gd name="connsiteY3" fmla="*/ 1284846 h 1284846"/>
              <a:gd name="connsiteX4" fmla="*/ 1792775 w 1792775"/>
              <a:gd name="connsiteY4" fmla="*/ 1284846 h 128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2775" h="1284846">
                <a:moveTo>
                  <a:pt x="0" y="1284846"/>
                </a:moveTo>
                <a:cubicBezTo>
                  <a:pt x="313735" y="642423"/>
                  <a:pt x="627471" y="0"/>
                  <a:pt x="926267" y="0"/>
                </a:cubicBezTo>
                <a:cubicBezTo>
                  <a:pt x="1225063" y="0"/>
                  <a:pt x="1792775" y="1284846"/>
                  <a:pt x="1792775" y="1284846"/>
                </a:cubicBezTo>
                <a:lnTo>
                  <a:pt x="1792775" y="1284846"/>
                </a:lnTo>
                <a:lnTo>
                  <a:pt x="1792775" y="1284846"/>
                </a:lnTo>
              </a:path>
            </a:pathLst>
          </a:cu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367761" y="3033996"/>
            <a:ext cx="115011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54482" y="2932108"/>
            <a:ext cx="1206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25716" y="2845160"/>
            <a:ext cx="126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13468" y="2716084"/>
            <a:ext cx="129614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298528" y="2758212"/>
            <a:ext cx="129614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>
            <a:spLocks noChangeAspect="1"/>
          </p:cNvSpPr>
          <p:nvPr/>
        </p:nvSpPr>
        <p:spPr>
          <a:xfrm>
            <a:off x="827484" y="46782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964944" y="46782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808720" y="44622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978752" y="44622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700696" y="43182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832464" y="43182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963812" y="43182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1096752" y="43182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808720" y="3816979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952736" y="3816979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628688" y="3960979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781088" y="3960979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982592" y="3960979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1147684" y="3960979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-1" y="2520000"/>
            <a:ext cx="9143999" cy="1130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In-Medium SRG</a:t>
            </a:r>
          </a:p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Coupled Cluster</a:t>
            </a:r>
          </a:p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Green’s Function</a:t>
            </a:r>
          </a:p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Perturbation Theory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446301" y="3190270"/>
            <a:ext cx="2109699" cy="1576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Limited range: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 Closed shell </a:t>
            </a:r>
            <a:r>
              <a:rPr lang="en-CA" sz="1400" dirty="0">
                <a:solidFill>
                  <a:prstClr val="black"/>
                </a:solidFill>
                <a:latin typeface="Myriad Pro"/>
                <a:cs typeface="Myriad Pro"/>
              </a:rPr>
              <a:t>±1</a:t>
            </a:r>
            <a:endParaRPr lang="en-US" sz="1400" dirty="0" smtClean="0">
              <a:solidFill>
                <a:prstClr val="black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 Even-even (spherical)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prstClr val="black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Limited properties: 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solidFill>
                  <a:prstClr val="black"/>
                </a:solidFill>
                <a:latin typeface="Myriad Pro"/>
                <a:cs typeface="Myriad Pro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Ground states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 Some excited states</a:t>
            </a:r>
          </a:p>
        </p:txBody>
      </p:sp>
      <p:cxnSp>
        <p:nvCxnSpPr>
          <p:cNvPr id="104" name="Straight Connector 103"/>
          <p:cNvCxnSpPr/>
          <p:nvPr/>
        </p:nvCxnSpPr>
        <p:spPr>
          <a:xfrm>
            <a:off x="6969288" y="4739108"/>
            <a:ext cx="30297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840212" y="4379068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6882340" y="4523084"/>
            <a:ext cx="50405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6747566" y="4019028"/>
            <a:ext cx="7667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6709229" y="3875012"/>
            <a:ext cx="8434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6708444" y="3773124"/>
            <a:ext cx="8640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61456" y="3514972"/>
            <a:ext cx="95050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608158" y="3385896"/>
            <a:ext cx="104555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6593218" y="3226940"/>
            <a:ext cx="108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6593218" y="3298948"/>
            <a:ext cx="108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Freeform 113"/>
          <p:cNvSpPr/>
          <p:nvPr/>
        </p:nvSpPr>
        <p:spPr>
          <a:xfrm rot="10800000">
            <a:off x="6450292" y="2506860"/>
            <a:ext cx="1368152" cy="2448272"/>
          </a:xfrm>
          <a:custGeom>
            <a:avLst/>
            <a:gdLst>
              <a:gd name="connsiteX0" fmla="*/ 0 w 1792775"/>
              <a:gd name="connsiteY0" fmla="*/ 1284846 h 1284846"/>
              <a:gd name="connsiteX1" fmla="*/ 926267 w 1792775"/>
              <a:gd name="connsiteY1" fmla="*/ 0 h 1284846"/>
              <a:gd name="connsiteX2" fmla="*/ 1792775 w 1792775"/>
              <a:gd name="connsiteY2" fmla="*/ 1284846 h 1284846"/>
              <a:gd name="connsiteX3" fmla="*/ 1792775 w 1792775"/>
              <a:gd name="connsiteY3" fmla="*/ 1284846 h 1284846"/>
              <a:gd name="connsiteX4" fmla="*/ 1792775 w 1792775"/>
              <a:gd name="connsiteY4" fmla="*/ 1284846 h 128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2775" h="1284846">
                <a:moveTo>
                  <a:pt x="0" y="1284846"/>
                </a:moveTo>
                <a:cubicBezTo>
                  <a:pt x="313735" y="642423"/>
                  <a:pt x="627471" y="0"/>
                  <a:pt x="926267" y="0"/>
                </a:cubicBezTo>
                <a:cubicBezTo>
                  <a:pt x="1225063" y="0"/>
                  <a:pt x="1792775" y="1284846"/>
                  <a:pt x="1792775" y="1284846"/>
                </a:cubicBezTo>
                <a:lnTo>
                  <a:pt x="1792775" y="1284846"/>
                </a:lnTo>
                <a:lnTo>
                  <a:pt x="1792775" y="1284846"/>
                </a:lnTo>
              </a:path>
            </a:pathLst>
          </a:cu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>
            <a:off x="6549405" y="3040796"/>
            <a:ext cx="115011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536126" y="2938908"/>
            <a:ext cx="1206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6507360" y="2851960"/>
            <a:ext cx="126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6495112" y="2722884"/>
            <a:ext cx="129614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6480172" y="2765012"/>
            <a:ext cx="129614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>
            <a:spLocks noChangeAspect="1"/>
          </p:cNvSpPr>
          <p:nvPr/>
        </p:nvSpPr>
        <p:spPr>
          <a:xfrm>
            <a:off x="7009128" y="468508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146588" y="468508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6990364" y="446908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7160396" y="446908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6882340" y="432508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7014108" y="432508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7145456" y="432508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7278396" y="432508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 descr="Parabolafill.png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1"/>
          <a:stretch/>
        </p:blipFill>
        <p:spPr>
          <a:xfrm>
            <a:off x="6446843" y="4177984"/>
            <a:ext cx="1371600" cy="772366"/>
          </a:xfrm>
          <a:prstGeom prst="rect">
            <a:avLst/>
          </a:prstGeom>
        </p:spPr>
      </p:pic>
      <p:pic>
        <p:nvPicPr>
          <p:cNvPr id="129" name="Picture 128" descr="Parabolafill.png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b="54729"/>
          <a:stretch/>
        </p:blipFill>
        <p:spPr>
          <a:xfrm>
            <a:off x="6446843" y="2500262"/>
            <a:ext cx="1371600" cy="1105565"/>
          </a:xfrm>
          <a:prstGeom prst="rect">
            <a:avLst/>
          </a:prstGeom>
        </p:spPr>
      </p:pic>
      <p:sp>
        <p:nvSpPr>
          <p:cNvPr id="131" name="Oval 130"/>
          <p:cNvSpPr>
            <a:spLocks noChangeAspect="1"/>
          </p:cNvSpPr>
          <p:nvPr/>
        </p:nvSpPr>
        <p:spPr>
          <a:xfrm>
            <a:off x="6831407" y="39650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6983807" y="39650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185311" y="39650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7350403" y="39650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6990363" y="38210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134379" y="3821087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7668015" y="3179634"/>
            <a:ext cx="1437885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prstClr val="black"/>
                </a:solidFill>
                <a:latin typeface="Myriad Pro"/>
                <a:cs typeface="Myriad Pro"/>
              </a:rPr>
              <a:t>All</a:t>
            </a: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nuclei near 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closed shells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prstClr val="black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prstClr val="black"/>
                </a:solidFill>
                <a:latin typeface="Myriad Pro"/>
                <a:cs typeface="Myriad Pro"/>
              </a:rPr>
              <a:t>All</a:t>
            </a: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properties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solidFill>
                  <a:prstClr val="black"/>
                </a:solidFill>
                <a:latin typeface="Myriad Pro"/>
                <a:cs typeface="Myriad Pro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Ground states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 Excited states  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 Transitions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solidFill>
                  <a:prstClr val="black"/>
                </a:solidFill>
                <a:latin typeface="Myriad Pro"/>
                <a:cs typeface="Myriad Pro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Myriad Pro"/>
                <a:cs typeface="Myriad Pro"/>
              </a:rPr>
              <a:t> Deformation</a:t>
            </a:r>
          </a:p>
        </p:txBody>
      </p:sp>
      <p:sp>
        <p:nvSpPr>
          <p:cNvPr id="14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41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>
                <a:latin typeface="Myriad pro"/>
                <a:cs typeface="Myriad pro"/>
              </a:rPr>
              <a:t>Nucleus strongly interacting many-body system </a:t>
            </a:r>
            <a:r>
              <a:rPr lang="en-CA" sz="1600" dirty="0" smtClean="0">
                <a:latin typeface="Myriad pro"/>
                <a:cs typeface="Myriad pro"/>
              </a:rPr>
              <a:t>– full </a:t>
            </a:r>
            <a:r>
              <a:rPr lang="en-CA" sz="2000" i="1" dirty="0">
                <a:latin typeface="Times New Roman"/>
                <a:cs typeface="Times New Roman"/>
              </a:rPr>
              <a:t>A</a:t>
            </a:r>
            <a:r>
              <a:rPr lang="en-CA" sz="1600" dirty="0">
                <a:latin typeface="Myriad pro"/>
                <a:cs typeface="Myriad pro"/>
              </a:rPr>
              <a:t>-body problem impossible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Large </a:t>
            </a:r>
            <a:r>
              <a:rPr lang="en-CA" sz="1600" b="1" dirty="0">
                <a:solidFill>
                  <a:srgbClr val="FF0000"/>
                </a:solidFill>
                <a:latin typeface="Myriad pro"/>
                <a:cs typeface="Myriad pro"/>
              </a:rPr>
              <a:t>space</a:t>
            </a:r>
            <a:r>
              <a:rPr lang="en-CA" sz="1600" dirty="0">
                <a:latin typeface="Myriad pro"/>
                <a:cs typeface="Myriad pro"/>
              </a:rPr>
              <a:t>: controlled approximations to full Schrödinger Equation 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CA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Valence space</a:t>
            </a:r>
            <a:r>
              <a:rPr lang="en-CA" sz="1600" dirty="0" smtClean="0">
                <a:latin typeface="Myriad pro"/>
                <a:cs typeface="Myriad pro"/>
              </a:rPr>
              <a:t>: </a:t>
            </a:r>
            <a:r>
              <a:rPr lang="en-CA" sz="1600" dirty="0" err="1" smtClean="0">
                <a:latin typeface="Myriad pro"/>
                <a:cs typeface="Myriad pro"/>
              </a:rPr>
              <a:t>diagonalize</a:t>
            </a:r>
            <a:r>
              <a:rPr lang="en-CA" sz="1600" dirty="0" smtClean="0">
                <a:latin typeface="Myriad pro"/>
                <a:cs typeface="Myriad pro"/>
              </a:rPr>
              <a:t> </a:t>
            </a:r>
            <a:r>
              <a:rPr lang="en-CA" sz="1600" i="1" dirty="0" smtClean="0">
                <a:latin typeface="Myriad pro"/>
                <a:cs typeface="Myriad pro"/>
              </a:rPr>
              <a:t>effective valence-space Hamiltonian</a:t>
            </a:r>
            <a:endParaRPr lang="en-CA" sz="1600" i="1" dirty="0">
              <a:latin typeface="Myriad pro"/>
              <a:cs typeface="Myriad pro"/>
            </a:endParaRPr>
          </a:p>
        </p:txBody>
      </p:sp>
      <p:pic>
        <p:nvPicPr>
          <p:cNvPr id="140" name="Picture 13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60" y="974514"/>
            <a:ext cx="1628370" cy="269598"/>
          </a:xfrm>
          <a:prstGeom prst="rect">
            <a:avLst/>
          </a:prstGeom>
        </p:spPr>
      </p:pic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The Nuclear Many-Body Problem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" y="2453357"/>
            <a:ext cx="1602740" cy="404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420286" y="2475169"/>
            <a:ext cx="1602740" cy="404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26"/>
          <p:cNvSpPr txBox="1">
            <a:spLocks noChangeArrowheads="1"/>
          </p:cNvSpPr>
          <p:nvPr/>
        </p:nvSpPr>
        <p:spPr bwMode="auto">
          <a:xfrm>
            <a:off x="38852" y="2520000"/>
            <a:ext cx="1967748" cy="29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400" dirty="0" smtClean="0">
                <a:solidFill>
                  <a:srgbClr val="FF0000"/>
                </a:solidFill>
                <a:latin typeface="Myriad pro"/>
                <a:cs typeface="Myriad pro"/>
              </a:rPr>
              <a:t>Large-space approach</a:t>
            </a:r>
          </a:p>
        </p:txBody>
      </p:sp>
      <p:sp>
        <p:nvSpPr>
          <p:cNvPr id="73" name="TextBox 26"/>
          <p:cNvSpPr txBox="1">
            <a:spLocks noChangeArrowheads="1"/>
          </p:cNvSpPr>
          <p:nvPr/>
        </p:nvSpPr>
        <p:spPr bwMode="auto">
          <a:xfrm>
            <a:off x="6100797" y="2520000"/>
            <a:ext cx="2159820" cy="29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400" dirty="0" smtClean="0">
                <a:solidFill>
                  <a:srgbClr val="000090"/>
                </a:solidFill>
                <a:latin typeface="Myriad pro"/>
                <a:cs typeface="Myriad pro"/>
              </a:rPr>
              <a:t>Valence-space approach</a:t>
            </a:r>
          </a:p>
        </p:txBody>
      </p:sp>
    </p:spTree>
    <p:extLst>
      <p:ext uri="{BB962C8B-B14F-4D97-AF65-F5344CB8AC3E}">
        <p14:creationId xmlns:p14="http://schemas.microsoft.com/office/powerpoint/2010/main" val="33308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32"/>
    </mc:Choice>
    <mc:Fallback xmlns="">
      <p:transition xmlns:p14="http://schemas.microsoft.com/office/powerpoint/2010/main" spd="slow" advTm="1062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1392" y="34445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Normal Ordering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6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Normal order NN+3N Hamiltonian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wrt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some reference state (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eg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, uncorrelated HF)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Naïve first attempt: Take NO reference to be inert core (3N only between core/valence)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One valence-space Hamiltonian for, </a:t>
            </a:r>
            <a:r>
              <a:rPr lang="en-US" sz="1600" dirty="0" err="1" smtClean="0">
                <a:solidFill>
                  <a:srgbClr val="0000FF"/>
                </a:solidFill>
                <a:latin typeface="Myriad pro"/>
                <a:cs typeface="Myriad pro"/>
              </a:rPr>
              <a:t>eg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, entire </a:t>
            </a:r>
            <a:r>
              <a:rPr lang="en-US" sz="1600" dirty="0" err="1" smtClean="0">
                <a:solidFill>
                  <a:srgbClr val="0000FF"/>
                </a:solidFill>
                <a:latin typeface="Myriad pro"/>
                <a:cs typeface="Myriad pro"/>
              </a:rPr>
              <a:t>sd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-shell</a:t>
            </a: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16" name="Picture 15" descr="ShellsIllustrationO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907700"/>
            <a:ext cx="2747010" cy="242316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1" y="1002148"/>
            <a:ext cx="8764352" cy="59715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02" y="1661321"/>
            <a:ext cx="2238375" cy="2952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19700" y="1653700"/>
            <a:ext cx="368300" cy="23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26"/>
    </mc:Choice>
    <mc:Fallback xmlns="">
      <p:transition xmlns:p14="http://schemas.microsoft.com/office/powerpoint/2010/main" spd="slow" advTm="478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0127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 States: Oxygen Isotopes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2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Large/valence-space methods with 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same SRG-evolved NN+3N-full forces</a:t>
            </a:r>
          </a:p>
          <a:p>
            <a:endParaRPr lang="en-US" sz="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Agreement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between all methods with same input forces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Discrepancy between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valence/large-space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3309" y="3942662"/>
            <a:ext cx="375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Hebeler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Menéndez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ARNPS 2015</a:t>
            </a:r>
          </a:p>
        </p:txBody>
      </p:sp>
      <p:pic>
        <p:nvPicPr>
          <p:cNvPr id="10" name="Picture 9" descr="gs_ox_ls_arn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22" y="1080000"/>
            <a:ext cx="3771900" cy="2806700"/>
          </a:xfrm>
          <a:prstGeom prst="rect">
            <a:avLst/>
          </a:prstGeom>
        </p:spPr>
      </p:pic>
      <p:pic>
        <p:nvPicPr>
          <p:cNvPr id="14" name="Picture 13" descr="imsrg_spe_gs_targeted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3"/>
          <a:stretch/>
        </p:blipFill>
        <p:spPr>
          <a:xfrm>
            <a:off x="167300" y="1007100"/>
            <a:ext cx="3704932" cy="2857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10000" y="1404000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NN+3N-full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8409" y="3640263"/>
            <a:ext cx="1959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Bogner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PRL 2014</a:t>
            </a:r>
          </a:p>
        </p:txBody>
      </p:sp>
    </p:spTree>
    <p:extLst>
      <p:ext uri="{BB962C8B-B14F-4D97-AF65-F5344CB8AC3E}">
        <p14:creationId xmlns:p14="http://schemas.microsoft.com/office/powerpoint/2010/main" val="37434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36"/>
    </mc:Choice>
    <mc:Fallback xmlns="">
      <p:transition xmlns:p14="http://schemas.microsoft.com/office/powerpoint/2010/main" spd="slow" advTm="719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1392" y="34445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Targeted Normal Ordering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4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Targeted Normal Ordering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take nearest closed shell as reference slater determinant</a:t>
            </a:r>
          </a:p>
          <a:p>
            <a:endParaRPr lang="en-US" sz="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Still decouple </a:t>
            </a:r>
            <a:r>
              <a:rPr lang="en-US" sz="1600" i="1" dirty="0" err="1">
                <a:solidFill>
                  <a:srgbClr val="0000FF"/>
                </a:solidFill>
                <a:latin typeface="Times New Roman"/>
                <a:cs typeface="Times New Roman"/>
              </a:rPr>
              <a:t>sd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 valence space in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IMSRG: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several VS Hamiltonians</a:t>
            </a:r>
          </a:p>
        </p:txBody>
      </p:sp>
      <p:pic>
        <p:nvPicPr>
          <p:cNvPr id="16" name="Picture 15" descr="ShellsIllustrationO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907700"/>
            <a:ext cx="2747010" cy="242316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1" y="1002148"/>
            <a:ext cx="8764352" cy="59715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02" y="1661321"/>
            <a:ext cx="2238375" cy="295275"/>
          </a:xfrm>
          <a:prstGeom prst="rect">
            <a:avLst/>
          </a:prstGeom>
        </p:spPr>
      </p:pic>
      <p:pic>
        <p:nvPicPr>
          <p:cNvPr id="9" name="Picture 8" descr="ShellsIllustrationboth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076056" y="1677938"/>
            <a:ext cx="2748915" cy="263652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511694" y="2717800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19700" y="1653700"/>
            <a:ext cx="368300" cy="23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79"/>
    </mc:Choice>
    <mc:Fallback xmlns="">
      <p:transition xmlns:p14="http://schemas.microsoft.com/office/powerpoint/2010/main" spd="slow" advTm="348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0127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/>
              <a:t>Ground States: Oxygen Isotopes</a:t>
            </a:r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2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Large/valence-space methods with 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same SRG-evolved NN+3N-full forces</a:t>
            </a:r>
          </a:p>
          <a:p>
            <a:endParaRPr lang="en-US" sz="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Agreement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between all methods with same input forces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Discrepancy between 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valence/large-space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8709" y="3942662"/>
            <a:ext cx="364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Hebeler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Menéndez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ARNPS 2015</a:t>
            </a:r>
          </a:p>
        </p:txBody>
      </p:sp>
      <p:pic>
        <p:nvPicPr>
          <p:cNvPr id="10" name="Picture 9" descr="gs_ox_ls_arn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22" y="1080000"/>
            <a:ext cx="3771900" cy="2806700"/>
          </a:xfrm>
          <a:prstGeom prst="rect">
            <a:avLst/>
          </a:prstGeom>
        </p:spPr>
      </p:pic>
      <p:pic>
        <p:nvPicPr>
          <p:cNvPr id="14" name="Picture 13" descr="imsrg_spe_gs_targeted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3"/>
          <a:stretch/>
        </p:blipFill>
        <p:spPr>
          <a:xfrm>
            <a:off x="167300" y="1007100"/>
            <a:ext cx="3704932" cy="2857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10000" y="1404000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NN+3N-full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8409" y="3640263"/>
            <a:ext cx="1959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Bogner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PRL 2014</a:t>
            </a:r>
          </a:p>
        </p:txBody>
      </p:sp>
    </p:spTree>
    <p:extLst>
      <p:ext uri="{BB962C8B-B14F-4D97-AF65-F5344CB8AC3E}">
        <p14:creationId xmlns:p14="http://schemas.microsoft.com/office/powerpoint/2010/main" val="2599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"/>
    </mc:Choice>
    <mc:Fallback xmlns="">
      <p:transition xmlns:p14="http://schemas.microsoft.com/office/powerpoint/2010/main" spd="slow" advTm="13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0127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 States: Oxygen Isotopes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7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Large/valence-space methods with same SRG-evolved NN+3N-full forces</a:t>
            </a:r>
          </a:p>
          <a:p>
            <a:endParaRPr lang="en-US" sz="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Agreement between all methods with same input forces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Capture 3N forces between valence nucleons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“Targeted normal ordering” results agree well with large-space methods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1800" y="1437729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NN+3N-full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15" name="Picture 14" descr="imsrg_spe_gs_targeted_fu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7"/>
          <a:stretch/>
        </p:blipFill>
        <p:spPr>
          <a:xfrm>
            <a:off x="180000" y="1008000"/>
            <a:ext cx="3693282" cy="2857500"/>
          </a:xfrm>
          <a:prstGeom prst="rect">
            <a:avLst/>
          </a:prstGeom>
        </p:spPr>
      </p:pic>
      <p:pic>
        <p:nvPicPr>
          <p:cNvPr id="16" name="Picture 15" descr="gs_ox_ls_tn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080000"/>
            <a:ext cx="3771900" cy="2806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10000" y="1404000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NN+3N-full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8709" y="3942662"/>
            <a:ext cx="364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Hebeler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Menéndez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Schwenk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ARNPS 2015</a:t>
            </a:r>
          </a:p>
        </p:txBody>
      </p:sp>
    </p:spTree>
    <p:extLst>
      <p:ext uri="{BB962C8B-B14F-4D97-AF65-F5344CB8AC3E}">
        <p14:creationId xmlns:p14="http://schemas.microsoft.com/office/powerpoint/2010/main" val="1523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2"/>
    </mc:Choice>
    <mc:Fallback xmlns="">
      <p:transition xmlns:p14="http://schemas.microsoft.com/office/powerpoint/2010/main" spd="slow" advTm="224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Conventional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bare 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from chiral NN+3N forces +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consistent effective operator</a:t>
            </a: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</a:t>
            </a:r>
            <a:r>
              <a:rPr lang="en-US" sz="1600" dirty="0">
                <a:latin typeface="Myriad pro"/>
                <a:cs typeface="Myriad pro"/>
              </a:rPr>
              <a:t>decay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 (analogous to Hamiltonian)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1658013" y="2035462"/>
            <a:ext cx="2617138" cy="508502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M</a:t>
            </a:r>
            <a:r>
              <a:rPr lang="en-US" sz="2800" b="1" baseline="-250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eff</a:t>
            </a:r>
            <a:endParaRPr lang="en-US" sz="2800" b="1" baseline="-25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51691" y="399781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pic>
        <p:nvPicPr>
          <p:cNvPr id="22" name="Picture 21" descr="xbox.pdf"/>
          <p:cNvPicPr>
            <a:picLocks noChangeAspect="1"/>
          </p:cNvPicPr>
          <p:nvPr/>
        </p:nvPicPr>
        <p:blipFill rotWithShape="1">
          <a:blip r:embed="rId7"/>
          <a:srcRect l="9666" r="62056" b="64849"/>
          <a:stretch/>
        </p:blipFill>
        <p:spPr>
          <a:xfrm>
            <a:off x="6162933" y="3736471"/>
            <a:ext cx="908708" cy="10071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39133" y="3997811"/>
            <a:ext cx="807108" cy="341338"/>
          </a:xfrm>
          <a:prstGeom prst="rect">
            <a:avLst/>
          </a:prstGeom>
          <a:solidFill>
            <a:srgbClr val="3366FF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sz="2000" i="1" dirty="0" err="1">
                <a:latin typeface="Times New Roman"/>
              </a:rPr>
              <a:t>M</a:t>
            </a:r>
            <a:r>
              <a:rPr lang="en-US" sz="2000" baseline="-25000" dirty="0" err="1">
                <a:latin typeface="Times New Roman"/>
              </a:rPr>
              <a:t>eff</a:t>
            </a:r>
            <a:r>
              <a:rPr lang="en-US" sz="2000" baseline="-25000" dirty="0">
                <a:latin typeface="Times New Roman"/>
              </a:rPr>
              <a:t>    </a:t>
            </a:r>
          </a:p>
        </p:txBody>
      </p:sp>
      <p:pic>
        <p:nvPicPr>
          <p:cNvPr id="25" name="Picture 24" descr="qbox.pdf"/>
          <p:cNvPicPr>
            <a:picLocks noChangeAspect="1"/>
          </p:cNvPicPr>
          <p:nvPr/>
        </p:nvPicPr>
        <p:blipFill>
          <a:blip r:embed="rId8"/>
          <a:srcRect l="31304" t="36706" r="45753" b="36706"/>
          <a:stretch>
            <a:fillRect/>
          </a:stretch>
        </p:blipFill>
        <p:spPr>
          <a:xfrm>
            <a:off x="1302241" y="3750464"/>
            <a:ext cx="829405" cy="819730"/>
          </a:xfrm>
          <a:prstGeom prst="rect">
            <a:avLst/>
          </a:prstGeom>
        </p:spPr>
      </p:pic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313647"/>
              </p:ext>
            </p:extLst>
          </p:nvPr>
        </p:nvGraphicFramePr>
        <p:xfrm>
          <a:off x="1628004" y="4227335"/>
          <a:ext cx="217871" cy="23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9" imgW="152400" imgH="165100" progId="Equation.3">
                  <p:embed/>
                </p:oleObj>
              </mc:Choice>
              <mc:Fallback>
                <p:oleObj name="Equation" r:id="rId9" imgW="152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004" y="4227335"/>
                        <a:ext cx="217871" cy="2340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 descr="qbox.pdf"/>
          <p:cNvPicPr>
            <a:picLocks noChangeAspect="1"/>
          </p:cNvPicPr>
          <p:nvPr/>
        </p:nvPicPr>
        <p:blipFill>
          <a:blip r:embed="rId8"/>
          <a:srcRect l="31304" t="36706" r="45753" b="36706"/>
          <a:stretch>
            <a:fillRect/>
          </a:stretch>
        </p:blipFill>
        <p:spPr>
          <a:xfrm>
            <a:off x="2834428" y="3748520"/>
            <a:ext cx="818522" cy="808974"/>
          </a:xfrm>
          <a:prstGeom prst="rect">
            <a:avLst/>
          </a:prstGeom>
        </p:spPr>
      </p:pic>
      <p:sp>
        <p:nvSpPr>
          <p:cNvPr id="29" name="Up Arrow 28"/>
          <p:cNvSpPr>
            <a:spLocks noChangeAspect="1"/>
          </p:cNvSpPr>
          <p:nvPr/>
        </p:nvSpPr>
        <p:spPr>
          <a:xfrm rot="5400000">
            <a:off x="2310134" y="3838400"/>
            <a:ext cx="219456" cy="614477"/>
          </a:xfrm>
          <a:prstGeom prst="upArrow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941286" y="3987053"/>
            <a:ext cx="610398" cy="334672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latin typeface="Times New Roman"/>
              </a:rPr>
              <a:t>V</a:t>
            </a:r>
            <a:r>
              <a:rPr lang="en-US" sz="2000" baseline="-25000" dirty="0" err="1" smtClean="0">
                <a:latin typeface="Times New Roman"/>
              </a:rPr>
              <a:t>eff</a:t>
            </a:r>
            <a:endParaRPr lang="en-US" sz="2000" baseline="-25000" dirty="0">
              <a:latin typeface="Times New Roman"/>
            </a:endParaRPr>
          </a:p>
        </p:txBody>
      </p:sp>
      <p:pic>
        <p:nvPicPr>
          <p:cNvPr id="31" name="Picture 30" descr="xbox.pdf"/>
          <p:cNvPicPr>
            <a:picLocks noChangeAspect="1"/>
          </p:cNvPicPr>
          <p:nvPr/>
        </p:nvPicPr>
        <p:blipFill rotWithShape="1">
          <a:blip r:embed="rId7"/>
          <a:srcRect l="42422" r="31494" b="64849"/>
          <a:stretch/>
        </p:blipFill>
        <p:spPr>
          <a:xfrm>
            <a:off x="4590391" y="3723771"/>
            <a:ext cx="838201" cy="1007128"/>
          </a:xfrm>
          <a:prstGeom prst="rect">
            <a:avLst/>
          </a:prstGeom>
        </p:spPr>
      </p:pic>
      <p:sp>
        <p:nvSpPr>
          <p:cNvPr id="32" name="Up Arrow 31"/>
          <p:cNvSpPr>
            <a:spLocks noChangeAspect="1"/>
          </p:cNvSpPr>
          <p:nvPr/>
        </p:nvSpPr>
        <p:spPr>
          <a:xfrm rot="5400000">
            <a:off x="5626103" y="3851101"/>
            <a:ext cx="219456" cy="614477"/>
          </a:xfrm>
          <a:prstGeom prst="upArrow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930900" y="4819799"/>
            <a:ext cx="3213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Payne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Stroberg, Engel, JDH,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4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52"/>
    </mc:Choice>
    <mc:Fallback xmlns="">
      <p:transition xmlns:p14="http://schemas.microsoft.com/office/powerpoint/2010/main" spd="slow" advTm="621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err="1">
                <a:solidFill>
                  <a:srgbClr val="FF0000"/>
                </a:solidFill>
                <a:latin typeface="Myriad pro"/>
                <a:cs typeface="Myriad pro"/>
              </a:rPr>
              <a:t>Hebeler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/</a:t>
            </a:r>
            <a:r>
              <a:rPr lang="en-US" sz="1600" b="1" dirty="0" err="1">
                <a:solidFill>
                  <a:srgbClr val="FF0000"/>
                </a:solidFill>
                <a:latin typeface="Myriad pro"/>
                <a:cs typeface="Myriad pro"/>
              </a:rPr>
              <a:t>Simonis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 NN+3N forces with reasonable saturation properties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1.8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/2.0 (EM) reproduces closed shells through </a:t>
            </a:r>
            <a:r>
              <a:rPr lang="en-US" sz="1600" baseline="30000" dirty="0">
                <a:solidFill>
                  <a:srgbClr val="0000FF"/>
                </a:solidFill>
                <a:latin typeface="Myriad Pro"/>
                <a:cs typeface="Myriad Pro"/>
              </a:rPr>
              <a:t>78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Ni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Only </a:t>
            </a:r>
            <a:r>
              <a:rPr lang="en-US" sz="1600" dirty="0" err="1" smtClean="0">
                <a:latin typeface="Myriad Pro"/>
                <a:cs typeface="Myriad Pro"/>
              </a:rPr>
              <a:t>underbound</a:t>
            </a:r>
            <a:r>
              <a:rPr lang="en-US" sz="1600" dirty="0" smtClean="0">
                <a:latin typeface="Myriad Pro"/>
                <a:cs typeface="Myriad Pro"/>
              </a:rPr>
              <a:t> for neutron-rich oxygen</a:t>
            </a:r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39900" y="0"/>
            <a:ext cx="7264400" cy="469901"/>
          </a:xfrm>
        </p:spPr>
        <p:txBody>
          <a:bodyPr/>
          <a:lstStyle/>
          <a:p>
            <a:r>
              <a:rPr lang="en-CA" dirty="0"/>
              <a:t>Connection to Infinite Matter: Saturation as a </a:t>
            </a:r>
            <a:r>
              <a:rPr lang="en-CA" dirty="0" smtClean="0"/>
              <a:t>Guide for Nuclei</a:t>
            </a:r>
            <a:endParaRPr lang="en-CA" dirty="0"/>
          </a:p>
        </p:txBody>
      </p:sp>
      <p:pic>
        <p:nvPicPr>
          <p:cNvPr id="5" name="Picture 4" descr="IMSRG_3N_convergence_EgsdivA_pap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0" y="1008000"/>
            <a:ext cx="4375150" cy="32194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9401" y="3350567"/>
            <a:ext cx="2374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Simonis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PRC (2017)</a:t>
            </a:r>
          </a:p>
        </p:txBody>
      </p:sp>
      <p:pic>
        <p:nvPicPr>
          <p:cNvPr id="2" name="Picture 1" descr="PastedGraphic-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039708"/>
            <a:ext cx="4419600" cy="2994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4211" y="3073568"/>
            <a:ext cx="1286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Arial"/>
              </a:rPr>
              <a:t>From G. Hagen</a:t>
            </a:r>
          </a:p>
        </p:txBody>
      </p:sp>
    </p:spTree>
    <p:extLst>
      <p:ext uri="{BB962C8B-B14F-4D97-AF65-F5344CB8AC3E}">
        <p14:creationId xmlns:p14="http://schemas.microsoft.com/office/powerpoint/2010/main" val="26185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52"/>
    </mc:Choice>
    <mc:Fallback xmlns="">
      <p:transition xmlns:p14="http://schemas.microsoft.com/office/powerpoint/2010/main" spd="slow" advTm="581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7112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Effective Operator from Perturbation Theory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9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First attempts to quantify physics of effective operator from MBPT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Nonperturbative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method necessary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8" name="Picture 7" descr="xbox.pdf"/>
          <p:cNvPicPr>
            <a:picLocks noChangeAspect="1"/>
          </p:cNvPicPr>
          <p:nvPr/>
        </p:nvPicPr>
        <p:blipFill>
          <a:blip r:embed="rId3"/>
          <a:srcRect r="2517"/>
          <a:stretch>
            <a:fillRect/>
          </a:stretch>
        </p:blipFill>
        <p:spPr>
          <a:xfrm>
            <a:off x="296416" y="1094704"/>
            <a:ext cx="3132583" cy="28651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7700" y="1371599"/>
            <a:ext cx="805827" cy="352095"/>
          </a:xfrm>
          <a:prstGeom prst="rect">
            <a:avLst/>
          </a:prstGeom>
          <a:solidFill>
            <a:srgbClr val="3366FF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sz="2200" i="1" dirty="0" err="1">
                <a:latin typeface="Times New Roman"/>
              </a:rPr>
              <a:t>M</a:t>
            </a:r>
            <a:r>
              <a:rPr lang="en-US" sz="2200" baseline="-25000" dirty="0" err="1">
                <a:latin typeface="Times New Roman"/>
              </a:rPr>
              <a:t>eff</a:t>
            </a:r>
            <a:r>
              <a:rPr lang="en-US" sz="2200" baseline="-25000" dirty="0">
                <a:latin typeface="Times New Roman"/>
              </a:rPr>
              <a:t>   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141243"/>
              </p:ext>
            </p:extLst>
          </p:nvPr>
        </p:nvGraphicFramePr>
        <p:xfrm>
          <a:off x="6047906" y="2030679"/>
          <a:ext cx="2736000" cy="79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36000"/>
                <a:gridCol w="1216000"/>
                <a:gridCol w="684000"/>
              </a:tblGrid>
              <a:tr h="420409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76</a:t>
                      </a:r>
                      <a:r>
                        <a:rPr lang="en-US" sz="1600" baseline="0" dirty="0" smtClean="0"/>
                        <a:t>Ge</a:t>
                      </a:r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/>
                        <a:t>Bare</a:t>
                      </a:r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3.12</a:t>
                      </a:r>
                      <a:endParaRPr lang="en-US" sz="1600" b="1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</a:tr>
              <a:tr h="371591">
                <a:tc>
                  <a:txBody>
                    <a:bodyPr/>
                    <a:lstStyle/>
                    <a:p>
                      <a:pPr algn="ctr"/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/>
                        <a:t>Effective</a:t>
                      </a:r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3.77</a:t>
                      </a:r>
                      <a:endParaRPr lang="en-US" sz="1600" b="1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332374"/>
              </p:ext>
            </p:extLst>
          </p:nvPr>
        </p:nvGraphicFramePr>
        <p:xfrm>
          <a:off x="6047905" y="2939202"/>
          <a:ext cx="2736000" cy="79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35495"/>
                <a:gridCol w="1219200"/>
                <a:gridCol w="681305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82</a:t>
                      </a:r>
                      <a:r>
                        <a:rPr lang="en-US" sz="1600" baseline="0" dirty="0" smtClean="0"/>
                        <a:t>Se</a:t>
                      </a:r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/>
                        <a:t>Bare</a:t>
                      </a:r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2.73</a:t>
                      </a:r>
                      <a:endParaRPr lang="en-US" sz="1600" b="1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/>
                        <a:t>Effective</a:t>
                      </a:r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3.62</a:t>
                      </a:r>
                      <a:endParaRPr lang="en-US" sz="1600" b="1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696959"/>
              </p:ext>
            </p:extLst>
          </p:nvPr>
        </p:nvGraphicFramePr>
        <p:xfrm>
          <a:off x="6047906" y="1105680"/>
          <a:ext cx="2735999" cy="79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35494"/>
                <a:gridCol w="1216505"/>
                <a:gridCol w="684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48</a:t>
                      </a:r>
                      <a:r>
                        <a:rPr lang="en-US" sz="1600" baseline="0" dirty="0" smtClean="0"/>
                        <a:t>Ca</a:t>
                      </a:r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/>
                        <a:t>Bare</a:t>
                      </a:r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0.77</a:t>
                      </a:r>
                      <a:endParaRPr lang="en-US" sz="1600" b="1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/>
                        <a:t>Effective</a:t>
                      </a:r>
                      <a:endParaRPr lang="en-US" sz="1600" b="0" i="0" baseline="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1.30</a:t>
                      </a:r>
                      <a:endParaRPr lang="en-US" sz="1600" b="1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019800" y="3909002"/>
            <a:ext cx="2578100" cy="83098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Lincoln </a:t>
            </a:r>
            <a:r>
              <a:rPr lang="it-IT" sz="1200" dirty="0">
                <a:solidFill>
                  <a:srgbClr val="FF0000"/>
                </a:solidFill>
                <a:latin typeface="Arial"/>
              </a:rPr>
              <a:t>et al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., </a:t>
            </a:r>
            <a:r>
              <a:rPr lang="it-IT" sz="1200" dirty="0">
                <a:solidFill>
                  <a:srgbClr val="FF0000"/>
                </a:solidFill>
                <a:latin typeface="Arial"/>
              </a:rPr>
              <a:t>PRL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2013</a:t>
            </a:r>
            <a:endParaRPr lang="it-IT" sz="1200" dirty="0">
              <a:solidFill>
                <a:srgbClr val="FF0000"/>
              </a:solidFill>
              <a:latin typeface="Arial"/>
            </a:endParaRPr>
          </a:p>
          <a:p>
            <a:endParaRPr lang="it-IT" sz="600" dirty="0">
              <a:solidFill>
                <a:srgbClr val="FF0000"/>
              </a:solidFill>
              <a:latin typeface="Arial"/>
            </a:endParaRPr>
          </a:p>
          <a:p>
            <a:r>
              <a:rPr lang="it-IT" sz="1200" dirty="0">
                <a:solidFill>
                  <a:srgbClr val="FF0000"/>
                </a:solidFill>
                <a:latin typeface="Arial"/>
              </a:rPr>
              <a:t>JDH and Engel, PRC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2013</a:t>
            </a:r>
            <a:endParaRPr lang="it-IT" sz="1200" dirty="0">
              <a:solidFill>
                <a:srgbClr val="FF0000"/>
              </a:solidFill>
              <a:latin typeface="Arial"/>
            </a:endParaRPr>
          </a:p>
          <a:p>
            <a:endParaRPr lang="it-IT" sz="600" dirty="0">
              <a:solidFill>
                <a:srgbClr val="FF0000"/>
              </a:solidFill>
              <a:latin typeface="Arial"/>
            </a:endParaRPr>
          </a:p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Kwiatkowski</a:t>
            </a:r>
            <a:r>
              <a:rPr lang="it-IT" sz="120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et al., PRC 2014</a:t>
            </a:r>
            <a:endParaRPr lang="it-IT" sz="12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137160" y="4167011"/>
            <a:ext cx="5383832" cy="338546"/>
          </a:xfrm>
          <a:prstGeom prst="rect">
            <a:avLst/>
          </a:prstGeom>
          <a:solidFill>
            <a:srgbClr val="E7E7F9"/>
          </a:solidFill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pPr defTabSz="457152"/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Overall ~25-30% increase for </a:t>
            </a:r>
            <a:r>
              <a:rPr lang="en-US" sz="1600" b="1" baseline="30000" dirty="0">
                <a:solidFill>
                  <a:srgbClr val="00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Ge, </a:t>
            </a:r>
            <a:r>
              <a:rPr lang="en-US" sz="1600" b="1" baseline="30000" dirty="0">
                <a:solidFill>
                  <a:srgbClr val="000000"/>
                </a:solidFill>
                <a:latin typeface="Myriad pro"/>
                <a:cs typeface="Myriad pro"/>
              </a:rPr>
              <a:t>82</a:t>
            </a:r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Se; 75% for </a:t>
            </a:r>
            <a:r>
              <a:rPr lang="en-US" sz="1600" b="1" baseline="30000" dirty="0">
                <a:solidFill>
                  <a:srgbClr val="000000"/>
                </a:solidFill>
                <a:latin typeface="Myriad pro"/>
                <a:cs typeface="Myriad pro"/>
              </a:rPr>
              <a:t>48</a:t>
            </a:r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32329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01"/>
    </mc:Choice>
    <mc:Fallback xmlns="">
      <p:transition xmlns:p14="http://schemas.microsoft.com/office/powerpoint/2010/main" spd="slow" advTm="734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/>
          <p:cNvSpPr txBox="1"/>
          <p:nvPr/>
        </p:nvSpPr>
        <p:spPr>
          <a:xfrm>
            <a:off x="-1" y="2621600"/>
            <a:ext cx="9143999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</a:t>
            </a:r>
            <a:r>
              <a:rPr lang="en-US" sz="1600" b="1" dirty="0">
                <a:solidFill>
                  <a:srgbClr val="000090"/>
                </a:solidFill>
                <a:latin typeface="Myriad pro"/>
                <a:cs typeface="Myriad pro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Step 1: Decouple core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Step 2: Decouple valence space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Step 3: Decouple additional operators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90"/>
              </a:solidFill>
              <a:latin typeface="Myriad pro"/>
              <a:cs typeface="Myriad pro"/>
            </a:endParaRPr>
          </a:p>
        </p:txBody>
      </p: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397760" y="0"/>
            <a:ext cx="6366593" cy="469901"/>
          </a:xfrm>
        </p:spPr>
        <p:txBody>
          <a:bodyPr/>
          <a:lstStyle/>
          <a:p>
            <a:r>
              <a:rPr lang="en-CA" dirty="0" smtClean="0"/>
              <a:t>Valence-Space In-Medium SRG </a:t>
            </a:r>
            <a:r>
              <a:rPr lang="en-CA" dirty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Operator 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hellsIllustrationO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" y="2790000"/>
            <a:ext cx="2563876" cy="2261616"/>
          </a:xfrm>
          <a:prstGeom prst="rect">
            <a:avLst/>
          </a:prstGeom>
        </p:spPr>
      </p:pic>
      <p:pic>
        <p:nvPicPr>
          <p:cNvPr id="8" name="Picture 7" descr="Decouplin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6748780" y="2700000"/>
            <a:ext cx="2315078" cy="2338284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73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Explicitly construct unitary transformation from sequence of rotations</a:t>
            </a: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459528"/>
            <a:ext cx="5941412" cy="595332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45352"/>
            <a:ext cx="2603500" cy="3048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" y="2010203"/>
            <a:ext cx="7124700" cy="571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1" y="4376420"/>
            <a:ext cx="3443605" cy="28067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61" y="3921760"/>
            <a:ext cx="3166110" cy="29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29"/>
    </mc:Choice>
    <mc:Fallback xmlns="">
      <p:transition xmlns:p14="http://schemas.microsoft.com/office/powerpoint/2010/main" spd="slow" advTm="5482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GT Transitions from Valence-Space IMSRG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General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one-body tensor operators </a:t>
            </a:r>
            <a:r>
              <a:rPr lang="en-US" sz="1600" dirty="0" smtClean="0">
                <a:latin typeface="Myriad Pro"/>
                <a:cs typeface="Myriad Pro"/>
              </a:rPr>
              <a:t>developed for valence-space IMSRG: Gamow-Teller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First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valence-space calculations of GT transition rates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Small renormalization effect, but (mostly) reasonable agreement with experiment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2" name="Picture 1" descr="BGT_ratio_ex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387474"/>
            <a:ext cx="3657600" cy="2743200"/>
          </a:xfrm>
          <a:prstGeom prst="rect">
            <a:avLst/>
          </a:prstGeom>
        </p:spPr>
      </p:pic>
      <p:pic>
        <p:nvPicPr>
          <p:cNvPr id="4" name="Picture 3" descr="BGT_S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387474"/>
            <a:ext cx="3657600" cy="2743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47285" y="3893185"/>
            <a:ext cx="1829768" cy="27699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endParaRPr lang="it-IT" sz="12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1" y="965595"/>
            <a:ext cx="5030470" cy="3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9"/>
    </mc:Choice>
    <mc:Fallback xmlns="">
      <p:transition xmlns:p14="http://schemas.microsoft.com/office/powerpoint/2010/main" spd="slow" advTm="148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Results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59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8"/>
    </mc:Choice>
    <mc:Fallback xmlns="">
      <p:transition xmlns:p14="http://schemas.microsoft.com/office/powerpoint/2010/main" spd="slow" advTm="3727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eMax</a:t>
            </a:r>
            <a:r>
              <a:rPr lang="en-CA" dirty="0" smtClean="0"/>
              <a:t> convergence in </a:t>
            </a:r>
            <a:r>
              <a:rPr lang="en-CA" dirty="0" err="1" smtClean="0"/>
              <a:t>Ca</a:t>
            </a:r>
            <a:r>
              <a:rPr lang="en-CA" dirty="0" smtClean="0"/>
              <a:t> (Z=20)</a:t>
            </a:r>
            <a:endParaRPr lang="en-CA" dirty="0"/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Ca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47770"/>
          </a:xfrm>
          <a:prstGeom prst="rect">
            <a:avLst/>
          </a:prstGeom>
        </p:spPr>
      </p:pic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17322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"/>
    </mc:Choice>
    <mc:Fallback xmlns="">
      <p:transition xmlns:p14="http://schemas.microsoft.com/office/powerpoint/2010/main" spd="slow" advTm="17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eMax</a:t>
            </a:r>
            <a:r>
              <a:rPr lang="en-CA" dirty="0" smtClean="0"/>
              <a:t> convergence in </a:t>
            </a:r>
            <a:r>
              <a:rPr lang="en-CA" dirty="0" err="1" smtClean="0"/>
              <a:t>Ca</a:t>
            </a:r>
            <a:r>
              <a:rPr lang="en-CA" dirty="0" smtClean="0"/>
              <a:t> (Z=20)</a:t>
            </a:r>
            <a:endParaRPr lang="en-CA" dirty="0"/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2" name="Picture 1" descr="Ca_gs121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47770"/>
          </a:xfrm>
          <a:prstGeom prst="rect">
            <a:avLst/>
          </a:prstGeom>
        </p:spPr>
      </p:pic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16719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"/>
    </mc:Choice>
    <mc:Fallback xmlns="">
      <p:transition xmlns:p14="http://schemas.microsoft.com/office/powerpoint/2010/main" spd="slow" advTm="10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Puzzle: High 2+  Energies in Doubly Magic Nuclei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07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High first excited states in </a:t>
            </a:r>
            <a:r>
              <a:rPr lang="en-US" sz="1600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48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Ca, </a:t>
            </a:r>
            <a:r>
              <a:rPr lang="en-US" sz="1600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56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Ni, </a:t>
            </a:r>
            <a:r>
              <a:rPr lang="en-US" sz="1600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100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Sn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Clue: CC 2p2h gives very similar results – significant improvement from 3p3h 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7" name="Picture 6" descr="Ca_2+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" y="1350000"/>
            <a:ext cx="2771775" cy="2162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5625" y="1447800"/>
            <a:ext cx="384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Ca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8" name="Picture 7" descr="Sn2plu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10" y="1308100"/>
            <a:ext cx="3652291" cy="2191375"/>
          </a:xfrm>
          <a:prstGeom prst="rect">
            <a:avLst/>
          </a:prstGeom>
        </p:spPr>
      </p:pic>
      <p:pic>
        <p:nvPicPr>
          <p:cNvPr id="2" name="Picture 1" descr="Ni_2+_sa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25" y="1350000"/>
            <a:ext cx="27717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4"/>
    </mc:Choice>
    <mc:Fallback xmlns="">
      <p:transition xmlns:p14="http://schemas.microsoft.com/office/powerpoint/2010/main" spd="slow" advTm="361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51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Diagonalization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impossible for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sdg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valence space: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Importance-Truncated Shell Model</a:t>
            </a:r>
            <a:endParaRPr lang="en-US" sz="1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Ground and first excited states nearly degenerate (as in experiment) </a:t>
            </a:r>
            <a:endParaRPr lang="en-US" sz="1600" dirty="0"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baseline="30000" dirty="0" smtClean="0"/>
              <a:t>100</a:t>
            </a:r>
            <a:r>
              <a:rPr lang="en-CA" dirty="0" smtClean="0"/>
              <a:t>Sn: “A Nucleus of Superlatives” </a:t>
            </a:r>
            <a:r>
              <a:rPr lang="en-CA" baseline="-25000" dirty="0" smtClean="0"/>
              <a:t>– G. Hagen</a:t>
            </a:r>
            <a:endParaRPr lang="en-CA" baseline="-25000" dirty="0"/>
          </a:p>
        </p:txBody>
      </p:sp>
      <p:pic>
        <p:nvPicPr>
          <p:cNvPr id="3" name="Picture 2" descr="Sn_spectr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16218" r="18237" b="71055"/>
          <a:stretch/>
        </p:blipFill>
        <p:spPr>
          <a:xfrm>
            <a:off x="258517" y="1244600"/>
            <a:ext cx="6943960" cy="1955800"/>
          </a:xfrm>
          <a:prstGeom prst="rect">
            <a:avLst/>
          </a:prstGeom>
        </p:spPr>
      </p:pic>
      <p:pic>
        <p:nvPicPr>
          <p:cNvPr id="22" name="Picture 21" descr="Sn_spectr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75325" r="24471" b="22774"/>
          <a:stretch/>
        </p:blipFill>
        <p:spPr>
          <a:xfrm>
            <a:off x="990600" y="3200400"/>
            <a:ext cx="5549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3"/>
    </mc:Choice>
    <mc:Fallback xmlns="">
      <p:transition xmlns:p14="http://schemas.microsoft.com/office/powerpoint/2010/main" spd="slow" advTm="121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00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Diagonalization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impossible for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sdg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valence space: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Importance-Truncated Shell Model</a:t>
            </a:r>
            <a:endParaRPr lang="en-US" sz="1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Ground and first excited states nearly degenerate (as in experiment) 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Ground-state flip in </a:t>
            </a:r>
            <a:r>
              <a:rPr lang="en-US" sz="1600" baseline="30000" dirty="0" smtClean="0">
                <a:latin typeface="Myriad Pro"/>
                <a:cs typeface="Myriad Pro"/>
              </a:rPr>
              <a:t>103</a:t>
            </a:r>
            <a:r>
              <a:rPr lang="en-US" sz="1600" dirty="0" smtClean="0">
                <a:latin typeface="Myriad Pro"/>
                <a:cs typeface="Myriad Pro"/>
              </a:rPr>
              <a:t>Sn</a:t>
            </a:r>
            <a:endParaRPr lang="en-US" sz="1600" dirty="0"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baseline="30000" dirty="0" smtClean="0"/>
              <a:t>100</a:t>
            </a:r>
            <a:r>
              <a:rPr lang="en-CA" dirty="0" smtClean="0"/>
              <a:t>Sn: “A Nucleus of Superlatives” </a:t>
            </a:r>
            <a:r>
              <a:rPr lang="en-CA" baseline="-25000" dirty="0" smtClean="0"/>
              <a:t>– G. Hagen</a:t>
            </a:r>
            <a:endParaRPr lang="en-CA" baseline="-25000" dirty="0"/>
          </a:p>
        </p:txBody>
      </p:sp>
      <p:pic>
        <p:nvPicPr>
          <p:cNvPr id="3" name="Picture 2" descr="Sn_spectr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27953" r="18046" b="59320"/>
          <a:stretch/>
        </p:blipFill>
        <p:spPr>
          <a:xfrm>
            <a:off x="258517" y="1244600"/>
            <a:ext cx="6943960" cy="1955800"/>
          </a:xfrm>
          <a:prstGeom prst="rect">
            <a:avLst/>
          </a:prstGeom>
        </p:spPr>
      </p:pic>
      <p:pic>
        <p:nvPicPr>
          <p:cNvPr id="22" name="Picture 21" descr="Sn_spectr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75325" r="24471" b="22774"/>
          <a:stretch/>
        </p:blipFill>
        <p:spPr>
          <a:xfrm>
            <a:off x="990600" y="3200400"/>
            <a:ext cx="5549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3"/>
    </mc:Choice>
    <mc:Fallback xmlns="">
      <p:transition xmlns:p14="http://schemas.microsoft.com/office/powerpoint/2010/main" spd="slow" advTm="121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5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Diagonalization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impossible for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sdg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valence space: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Importance-Truncated Shell Model</a:t>
            </a:r>
            <a:endParaRPr lang="en-US" sz="1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Preliminary calculations expect 105Te ground state to be 5/2+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Subtle normal-ordering change flips ground state</a:t>
            </a:r>
          </a:p>
          <a:p>
            <a:endParaRPr lang="en-US" sz="1600" dirty="0"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baseline="30000" dirty="0" smtClean="0"/>
              <a:t>100</a:t>
            </a:r>
            <a:r>
              <a:rPr lang="en-CA" dirty="0" smtClean="0"/>
              <a:t>Sn: “A Nucleus of Superlatives” </a:t>
            </a:r>
            <a:r>
              <a:rPr lang="en-CA" baseline="-25000" dirty="0" smtClean="0"/>
              <a:t>– G. Hagen</a:t>
            </a:r>
            <a:endParaRPr lang="en-CA" baseline="-25000" dirty="0"/>
          </a:p>
        </p:txBody>
      </p:sp>
      <p:pic>
        <p:nvPicPr>
          <p:cNvPr id="2" name="Picture 1" descr="Te_spectru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t="37723" r="18936" b="46210"/>
          <a:stretch/>
        </p:blipFill>
        <p:spPr>
          <a:xfrm>
            <a:off x="495300" y="1092201"/>
            <a:ext cx="6727510" cy="24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3"/>
    </mc:Choice>
    <mc:Fallback xmlns="">
      <p:transition xmlns:p14="http://schemas.microsoft.com/office/powerpoint/2010/main" spd="slow" advTm="121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err="1">
                <a:solidFill>
                  <a:srgbClr val="FF0000"/>
                </a:solidFill>
                <a:latin typeface="Myriad pro"/>
                <a:cs typeface="Myriad pro"/>
              </a:rPr>
              <a:t>Hebeler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/</a:t>
            </a:r>
            <a:r>
              <a:rPr lang="en-US" sz="1600" b="1" dirty="0" err="1">
                <a:solidFill>
                  <a:srgbClr val="FF0000"/>
                </a:solidFill>
                <a:latin typeface="Myriad pro"/>
                <a:cs typeface="Myriad pro"/>
              </a:rPr>
              <a:t>Simonis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 NN+3N forces with reasonable saturation properties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1.8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/2.0 (EM) reproduces closed shells through </a:t>
            </a:r>
            <a:r>
              <a:rPr lang="en-US" sz="1600" baseline="30000" dirty="0">
                <a:solidFill>
                  <a:srgbClr val="0000FF"/>
                </a:solidFill>
                <a:latin typeface="Myriad Pro"/>
                <a:cs typeface="Myriad Pro"/>
              </a:rPr>
              <a:t>78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Ni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Only </a:t>
            </a:r>
            <a:r>
              <a:rPr lang="en-US" sz="1600" dirty="0" err="1" smtClean="0">
                <a:latin typeface="Myriad Pro"/>
                <a:cs typeface="Myriad Pro"/>
              </a:rPr>
              <a:t>underbound</a:t>
            </a:r>
            <a:r>
              <a:rPr lang="en-US" sz="1600" dirty="0" smtClean="0">
                <a:latin typeface="Myriad Pro"/>
                <a:cs typeface="Myriad Pro"/>
              </a:rPr>
              <a:t> for neutron-rich oxygen</a:t>
            </a:r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39900" y="0"/>
            <a:ext cx="7264400" cy="469901"/>
          </a:xfrm>
        </p:spPr>
        <p:txBody>
          <a:bodyPr/>
          <a:lstStyle/>
          <a:p>
            <a:r>
              <a:rPr lang="en-CA" dirty="0"/>
              <a:t>Connection to Infinite Matter: Saturation as a </a:t>
            </a:r>
            <a:r>
              <a:rPr lang="en-CA" dirty="0" smtClean="0"/>
              <a:t>Guide for Nuclei</a:t>
            </a:r>
            <a:endParaRPr lang="en-CA" dirty="0"/>
          </a:p>
        </p:txBody>
      </p:sp>
      <p:pic>
        <p:nvPicPr>
          <p:cNvPr id="5" name="Picture 4" descr="IMSRG_3N_convergence_EgsdivA_pap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0" y="1008000"/>
            <a:ext cx="4375150" cy="32194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9401" y="3350567"/>
            <a:ext cx="2374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Simonis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PRC (2017)</a:t>
            </a:r>
          </a:p>
        </p:txBody>
      </p:sp>
      <p:pic>
        <p:nvPicPr>
          <p:cNvPr id="2" name="Picture 1" descr="PastedGraphic-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039708"/>
            <a:ext cx="4419600" cy="299470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30371" y="2976880"/>
            <a:ext cx="233680" cy="2540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630160" y="2641600"/>
            <a:ext cx="447040" cy="568960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74211" y="3073568"/>
            <a:ext cx="1286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Arial"/>
              </a:rPr>
              <a:t>From G. Hagen</a:t>
            </a:r>
          </a:p>
        </p:txBody>
      </p:sp>
    </p:spTree>
    <p:extLst>
      <p:ext uri="{BB962C8B-B14F-4D97-AF65-F5344CB8AC3E}">
        <p14:creationId xmlns:p14="http://schemas.microsoft.com/office/powerpoint/2010/main" val="423246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"/>
    </mc:Choice>
    <mc:Fallback xmlns="">
      <p:transition xmlns:p14="http://schemas.microsoft.com/office/powerpoint/2010/main" spd="slow" advTm="39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5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Puzzle in first excited state in 100Sn</a:t>
            </a:r>
            <a:endParaRPr lang="en-US" sz="1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IT-SM calculations break down past 115Sn</a:t>
            </a:r>
          </a:p>
          <a:p>
            <a:r>
              <a:rPr lang="en-US" sz="1600" dirty="0" smtClean="0">
                <a:latin typeface="Myriad Pro"/>
                <a:cs typeface="Myriad Pro"/>
              </a:rPr>
              <a:t>Reasonable agreement for 2+ energies</a:t>
            </a:r>
          </a:p>
        </p:txBody>
      </p:sp>
      <p:pic>
        <p:nvPicPr>
          <p:cNvPr id="3" name="Picture 2" descr="Sn2plu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9" y="878840"/>
            <a:ext cx="5372100" cy="32232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aseline="30000" dirty="0"/>
              <a:t>100</a:t>
            </a:r>
            <a:r>
              <a:rPr lang="en-CA" dirty="0"/>
              <a:t>Sn: “A Nucleus of Superlatives” </a:t>
            </a:r>
            <a:r>
              <a:rPr lang="en-CA" baseline="-25000" dirty="0"/>
              <a:t>– G. Hagen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0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3"/>
    </mc:Choice>
    <mc:Fallback xmlns="">
      <p:transition xmlns:p14="http://schemas.microsoft.com/office/powerpoint/2010/main" spd="slow" advTm="121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5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Puzzle in first excited state in 100Sn</a:t>
            </a:r>
            <a:endParaRPr lang="en-US" sz="1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IT-SM calculations break down past 115Sn</a:t>
            </a:r>
          </a:p>
          <a:p>
            <a:r>
              <a:rPr lang="en-US" sz="1600" dirty="0" smtClean="0">
                <a:latin typeface="Myriad Pro"/>
                <a:cs typeface="Myriad Pro"/>
              </a:rPr>
              <a:t>Reasonable agreement for 2+ energies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baseline="30000" dirty="0" smtClean="0"/>
              <a:t>100</a:t>
            </a:r>
            <a:r>
              <a:rPr lang="en-CA" dirty="0" smtClean="0"/>
              <a:t>Sn: “A Nucleus of Expletives” </a:t>
            </a:r>
            <a:r>
              <a:rPr lang="en-CA" baseline="-25000" dirty="0" smtClean="0"/>
              <a:t>– J. Holt</a:t>
            </a:r>
            <a:endParaRPr lang="en-CA" baseline="-25000" dirty="0"/>
          </a:p>
        </p:txBody>
      </p:sp>
      <p:pic>
        <p:nvPicPr>
          <p:cNvPr id="3" name="Picture 2" descr="Sn2plu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9" y="878840"/>
            <a:ext cx="537210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3"/>
    </mc:Choice>
    <mc:Fallback xmlns="">
      <p:transition xmlns:p14="http://schemas.microsoft.com/office/powerpoint/2010/main" spd="slow" advTm="121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Magnus Expansion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7160" y="470871"/>
            <a:ext cx="8397240" cy="422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Magnus expansion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b="1" i="1" dirty="0" smtClean="0">
                <a:solidFill>
                  <a:srgbClr val="000000"/>
                </a:solidFill>
                <a:latin typeface="Myriad pro"/>
                <a:cs typeface="Myriad pro"/>
              </a:rPr>
              <a:t>explicitly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construct unitary transformation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Solve flow equation for: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Leads to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commutator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expression for evolved Hamiltonian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Nested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commutator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series – in practice truncate numerically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All calculations truncated at normal-ordered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two-body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level IMSRG(2)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3" y="3294037"/>
            <a:ext cx="7210425" cy="51435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205037"/>
            <a:ext cx="6248400" cy="533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3" y="1093813"/>
            <a:ext cx="1704975" cy="25717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86" y="2195471"/>
            <a:ext cx="1609725" cy="514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60631" b="10733"/>
          <a:stretch/>
        </p:blipFill>
        <p:spPr>
          <a:xfrm>
            <a:off x="2999129" y="846367"/>
            <a:ext cx="1172968" cy="1152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9989" b="10733"/>
          <a:stretch/>
        </p:blipFill>
        <p:spPr>
          <a:xfrm>
            <a:off x="5668400" y="846367"/>
            <a:ext cx="1192096" cy="1152964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96" y="1566838"/>
            <a:ext cx="1809750" cy="295275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97" y="1136651"/>
            <a:ext cx="1343025" cy="21907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4426094" y="1468413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516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7112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Deformation in </a:t>
            </a:r>
            <a:r>
              <a:rPr lang="en-CA" dirty="0" err="1" smtClean="0"/>
              <a:t>Ab</a:t>
            </a:r>
            <a:r>
              <a:rPr lang="en-CA" dirty="0" smtClean="0"/>
              <a:t> Initio Framework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Prediction of ground-state and gamma bands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Compare with phenomenology in </a:t>
            </a:r>
            <a:r>
              <a:rPr lang="en-US" i="1" dirty="0" err="1" smtClean="0">
                <a:latin typeface="Times New Roman"/>
                <a:cs typeface="Times New Roman"/>
              </a:rPr>
              <a:t>sd</a:t>
            </a:r>
            <a:r>
              <a:rPr lang="en-US" sz="1600" dirty="0" smtClean="0">
                <a:latin typeface="Myriad Pro"/>
                <a:cs typeface="Myriad Pro"/>
              </a:rPr>
              <a:t>-shell nuclei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8385" y="4790540"/>
            <a:ext cx="1829768" cy="27699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endParaRPr lang="it-IT" sz="12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Picture 1" descr="deform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20956" r="6887" b="11029"/>
          <a:stretch/>
        </p:blipFill>
        <p:spPr>
          <a:xfrm>
            <a:off x="431800" y="1374442"/>
            <a:ext cx="5816600" cy="34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"/>
    </mc:Choice>
    <mc:Fallback xmlns="">
      <p:transition xmlns:p14="http://schemas.microsoft.com/office/powerpoint/2010/main" spd="slow" advTm="19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Forces with good saturation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12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Isotopic chains: dramatic improvement with respect to experimental data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8" name="Picture 7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50000" r="32950" b="484"/>
          <a:stretch/>
        </p:blipFill>
        <p:spPr>
          <a:xfrm>
            <a:off x="108000" y="1224000"/>
            <a:ext cx="4263535" cy="224123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464194" y="2044700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a_gs_sa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64"/>
          <a:stretch/>
        </p:blipFill>
        <p:spPr>
          <a:xfrm>
            <a:off x="5400000" y="1116000"/>
            <a:ext cx="3547110" cy="269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9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9"/>
    </mc:Choice>
    <mc:Fallback xmlns="">
      <p:transition xmlns:p14="http://schemas.microsoft.com/office/powerpoint/2010/main" spd="slow" advTm="91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Approach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83320" cy="8930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theory: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</a:t>
            </a:r>
            <a:r>
              <a:rPr lang="en-US" sz="1400" dirty="0" smtClean="0">
                <a:latin typeface="Myriad pro"/>
                <a:cs typeface="Myriad pro"/>
              </a:rPr>
              <a:t> 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Myriad pro"/>
                <a:cs typeface="Myriad pro"/>
              </a:rPr>
              <a:t>   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124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5"/>
    </mc:Choice>
    <mc:Fallback xmlns="">
      <p:transition xmlns:p14="http://schemas.microsoft.com/office/powerpoint/2010/main" spd="slow" advTm="167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Forces with good saturation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70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Isotopic chains: dramatic improvement with respect to experimental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How well does it work across broad regions of nuclei?</a:t>
            </a:r>
          </a:p>
        </p:txBody>
      </p:sp>
      <p:pic>
        <p:nvPicPr>
          <p:cNvPr id="7" name="Picture 6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3" t="49599" r="-367" b="-1852"/>
          <a:stretch/>
        </p:blipFill>
        <p:spPr>
          <a:xfrm>
            <a:off x="108000" y="1224000"/>
            <a:ext cx="4316884" cy="2365117"/>
          </a:xfrm>
          <a:prstGeom prst="rect">
            <a:avLst/>
          </a:prstGeom>
        </p:spPr>
      </p:pic>
      <p:pic>
        <p:nvPicPr>
          <p:cNvPr id="9" name="Picture 8" descr="Ni_gs_sa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77"/>
          <a:stretch/>
        </p:blipFill>
        <p:spPr>
          <a:xfrm>
            <a:off x="5400000" y="1116000"/>
            <a:ext cx="3547110" cy="276968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464194" y="2044700"/>
            <a:ext cx="844405" cy="368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"/>
    </mc:Choice>
    <mc:Fallback xmlns="">
      <p:transition xmlns:p14="http://schemas.microsoft.com/office/powerpoint/2010/main" spd="slow" advTm="19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F (Z=9)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6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9" name="Picture 8" descr="Na_g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r="51218"/>
          <a:stretch/>
        </p:blipFill>
        <p:spPr>
          <a:xfrm>
            <a:off x="6030000" y="1350000"/>
            <a:ext cx="2843649" cy="2132759"/>
          </a:xfrm>
          <a:prstGeom prst="rect">
            <a:avLst/>
          </a:prstGeom>
        </p:spPr>
      </p:pic>
      <p:pic>
        <p:nvPicPr>
          <p:cNvPr id="2" name="Picture 1" descr="F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0"/>
    </mc:Choice>
    <mc:Fallback xmlns="">
      <p:transition xmlns:p14="http://schemas.microsoft.com/office/powerpoint/2010/main" spd="slow" advTm="328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Ne (Z=10)</a:t>
            </a:r>
            <a:endParaRPr lang="en-CA" dirty="0"/>
          </a:p>
        </p:txBody>
      </p:sp>
      <p:pic>
        <p:nvPicPr>
          <p:cNvPr id="3" name="Picture 2" descr="Ne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80790"/>
          </a:xfrm>
          <a:prstGeom prst="rect">
            <a:avLst/>
          </a:prstGeom>
        </p:spPr>
      </p:pic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39773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"/>
    </mc:Choice>
    <mc:Fallback xmlns="">
      <p:transition xmlns:p14="http://schemas.microsoft.com/office/powerpoint/2010/main" spd="slow" advTm="22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Na (Z=11)</a:t>
            </a:r>
            <a:endParaRPr lang="en-CA" dirty="0"/>
          </a:p>
        </p:txBody>
      </p:sp>
      <p:pic>
        <p:nvPicPr>
          <p:cNvPr id="4" name="Picture 3" descr="Na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13" name="Picture 12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103333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"/>
    </mc:Choice>
    <mc:Fallback xmlns="">
      <p:transition xmlns:p14="http://schemas.microsoft.com/office/powerpoint/2010/main" spd="slow" advTm="3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Mg (Z=12)</a:t>
            </a:r>
            <a:endParaRPr lang="en-CA" dirty="0"/>
          </a:p>
        </p:txBody>
      </p:sp>
      <p:pic>
        <p:nvPicPr>
          <p:cNvPr id="2" name="Picture 1" descr="Mg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37416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"/>
    </mc:Choice>
    <mc:Fallback xmlns="">
      <p:transition xmlns:p14="http://schemas.microsoft.com/office/powerpoint/2010/main" spd="slow" advTm="4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Al (Z=13)</a:t>
            </a:r>
            <a:endParaRPr lang="en-CA" dirty="0"/>
          </a:p>
        </p:txBody>
      </p:sp>
      <p:pic>
        <p:nvPicPr>
          <p:cNvPr id="2" name="Picture 1" descr="Al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35094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"/>
    </mc:Choice>
    <mc:Fallback xmlns="">
      <p:transition xmlns:p14="http://schemas.microsoft.com/office/powerpoint/2010/main" spd="slow" advTm="45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Si (Z=14)</a:t>
            </a:r>
            <a:endParaRPr lang="en-CA" dirty="0"/>
          </a:p>
        </p:txBody>
      </p:sp>
      <p:pic>
        <p:nvPicPr>
          <p:cNvPr id="5" name="Picture 4" descr="Si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3065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"/>
    </mc:Choice>
    <mc:Fallback xmlns="">
      <p:transition xmlns:p14="http://schemas.microsoft.com/office/powerpoint/2010/main" spd="slow" advTm="16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P (Z=15)</a:t>
            </a:r>
            <a:endParaRPr lang="en-CA" dirty="0"/>
          </a:p>
        </p:txBody>
      </p:sp>
      <p:pic>
        <p:nvPicPr>
          <p:cNvPr id="6" name="Picture 5" descr="P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80790"/>
          </a:xfrm>
          <a:prstGeom prst="rect">
            <a:avLst/>
          </a:prstGeom>
        </p:spPr>
      </p:pic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13705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"/>
    </mc:Choice>
    <mc:Fallback xmlns="">
      <p:transition xmlns:p14="http://schemas.microsoft.com/office/powerpoint/2010/main" spd="slow" advTm="85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S (Z=16)</a:t>
            </a:r>
            <a:endParaRPr lang="en-CA" dirty="0"/>
          </a:p>
        </p:txBody>
      </p:sp>
      <p:pic>
        <p:nvPicPr>
          <p:cNvPr id="5" name="Picture 4" descr="S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52410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82"/>
    </mc:Choice>
    <mc:Fallback xmlns="">
      <p:transition xmlns:p14="http://schemas.microsoft.com/office/powerpoint/2010/main" spd="slow" advTm="3458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</a:t>
            </a:r>
            <a:r>
              <a:rPr lang="en-CA" dirty="0" err="1" smtClean="0"/>
              <a:t>Cl</a:t>
            </a:r>
            <a:r>
              <a:rPr lang="en-CA" dirty="0" smtClean="0"/>
              <a:t> (Z=17)</a:t>
            </a:r>
            <a:endParaRPr lang="en-CA" dirty="0"/>
          </a:p>
        </p:txBody>
      </p:sp>
      <p:pic>
        <p:nvPicPr>
          <p:cNvPr id="2" name="Picture 1" descr="Cl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34683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"/>
    </mc:Choice>
    <mc:Fallback xmlns="">
      <p:transition xmlns:p14="http://schemas.microsoft.com/office/powerpoint/2010/main" spd="slow" advTm="24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Approach: Interactions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83320" cy="9925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theory: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</a:t>
            </a:r>
            <a:r>
              <a:rPr lang="en-US" sz="1400" dirty="0" smtClean="0">
                <a:latin typeface="Myriad pro"/>
                <a:cs typeface="Myriad pro"/>
              </a:rPr>
              <a:t> - Nuclear forces (low-energy QCD)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3848025" y="954194"/>
            <a:ext cx="266775" cy="26959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160" y="1534706"/>
            <a:ext cx="8884920" cy="584776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Myriad pro"/>
                <a:ea typeface="ＭＳ Ｐゴシック" charset="-128"/>
                <a:cs typeface="Myriad pro"/>
              </a:rPr>
              <a:t>“The </a:t>
            </a:r>
            <a:r>
              <a:rPr lang="en-GB" sz="1600" dirty="0">
                <a:latin typeface="Myriad pro"/>
                <a:ea typeface="ＭＳ Ｐゴシック" charset="-128"/>
                <a:cs typeface="Myriad pro"/>
              </a:rPr>
              <a:t>first, the basic approach, is to study the elementary particles, their properties and mutual interaction.  </a:t>
            </a:r>
            <a:r>
              <a:rPr lang="en-GB" sz="1600" dirty="0">
                <a:solidFill>
                  <a:srgbClr val="FF0000"/>
                </a:solidFill>
                <a:latin typeface="Myriad pro"/>
                <a:ea typeface="ＭＳ Ｐゴシック" charset="-128"/>
                <a:cs typeface="Myriad pro"/>
              </a:rPr>
              <a:t>Thus one hopes to obtain knowledge of the nuclear forces</a:t>
            </a:r>
            <a:r>
              <a:rPr lang="en-GB" sz="1600" dirty="0" smtClean="0">
                <a:solidFill>
                  <a:srgbClr val="FF0000"/>
                </a:solidFill>
                <a:latin typeface="Myriad pro"/>
                <a:ea typeface="ＭＳ Ｐゴシック" charset="-128"/>
                <a:cs typeface="Myriad pro"/>
              </a:rPr>
              <a:t>.</a:t>
            </a:r>
            <a:r>
              <a:rPr lang="en-GB" sz="1600" dirty="0" smtClean="0">
                <a:latin typeface="Myriad pro"/>
                <a:ea typeface="ＭＳ Ｐゴシック" charset="-128"/>
                <a:cs typeface="Myriad pro"/>
              </a:rPr>
              <a:t>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92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1"/>
    </mc:Choice>
    <mc:Fallback xmlns="">
      <p:transition xmlns:p14="http://schemas.microsoft.com/office/powerpoint/2010/main" spd="slow" advTm="104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</a:t>
            </a:r>
            <a:r>
              <a:rPr lang="en-CA" dirty="0" err="1" smtClean="0"/>
              <a:t>Ar</a:t>
            </a:r>
            <a:r>
              <a:rPr lang="en-CA" dirty="0" smtClean="0"/>
              <a:t> (Z=18)</a:t>
            </a:r>
            <a:endParaRPr lang="en-CA" dirty="0"/>
          </a:p>
        </p:txBody>
      </p:sp>
      <p:pic>
        <p:nvPicPr>
          <p:cNvPr id="2" name="Picture 1" descr="Ar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12914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"/>
    </mc:Choice>
    <mc:Fallback xmlns="">
      <p:transition xmlns:p14="http://schemas.microsoft.com/office/powerpoint/2010/main" spd="slow" advTm="4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sd</a:t>
            </a:r>
            <a:r>
              <a:rPr lang="en-CA" dirty="0" smtClean="0"/>
              <a:t>-Shell: K (Z=19)</a:t>
            </a:r>
            <a:endParaRPr lang="en-CA" dirty="0"/>
          </a:p>
        </p:txBody>
      </p:sp>
      <p:pic>
        <p:nvPicPr>
          <p:cNvPr id="2" name="Picture 1" descr="K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pic>
        <p:nvPicPr>
          <p:cNvPr id="6" name="Picture 5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N=20 gap</a:t>
            </a:r>
          </a:p>
        </p:txBody>
      </p:sp>
    </p:spTree>
    <p:extLst>
      <p:ext uri="{BB962C8B-B14F-4D97-AF65-F5344CB8AC3E}">
        <p14:creationId xmlns:p14="http://schemas.microsoft.com/office/powerpoint/2010/main" val="34330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"/>
    </mc:Choice>
    <mc:Fallback xmlns="">
      <p:transition xmlns:p14="http://schemas.microsoft.com/office/powerpoint/2010/main" spd="slow" advTm="5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</a:t>
            </a:r>
            <a:r>
              <a:rPr lang="en-CA" dirty="0" err="1" smtClean="0"/>
              <a:t>Ca</a:t>
            </a:r>
            <a:r>
              <a:rPr lang="en-CA" dirty="0" smtClean="0"/>
              <a:t> (Z=20)</a:t>
            </a:r>
            <a:endParaRPr lang="en-CA" dirty="0"/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Ca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47770"/>
          </a:xfrm>
          <a:prstGeom prst="rect">
            <a:avLst/>
          </a:prstGeom>
        </p:spPr>
      </p:pic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4834673" y="1714219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5"/>
          <p:cNvSpPr>
            <a:spLocks noChangeAspect="1" noChangeArrowheads="1"/>
          </p:cNvSpPr>
          <p:nvPr/>
        </p:nvSpPr>
        <p:spPr bwMode="auto">
          <a:xfrm>
            <a:off x="7455953" y="1284029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5"/>
          <p:cNvSpPr>
            <a:spLocks noChangeAspect="1" noChangeArrowheads="1"/>
          </p:cNvSpPr>
          <p:nvPr/>
        </p:nvSpPr>
        <p:spPr bwMode="auto">
          <a:xfrm>
            <a:off x="7821713" y="3040099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5"/>
          <p:cNvSpPr>
            <a:spLocks noChangeAspect="1" noChangeArrowheads="1"/>
          </p:cNvSpPr>
          <p:nvPr/>
        </p:nvSpPr>
        <p:spPr bwMode="auto">
          <a:xfrm>
            <a:off x="4824513" y="3102964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"/>
    </mc:Choice>
    <mc:Fallback xmlns="">
      <p:transition xmlns:p14="http://schemas.microsoft.com/office/powerpoint/2010/main" spd="slow" advTm="241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</a:t>
            </a:r>
            <a:r>
              <a:rPr lang="en-CA" dirty="0" err="1" smtClean="0"/>
              <a:t>Sc</a:t>
            </a:r>
            <a:r>
              <a:rPr lang="en-CA" dirty="0" smtClean="0"/>
              <a:t> (Z=21)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9894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91074" y="19029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c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5"/>
    </mc:Choice>
    <mc:Fallback xmlns="">
      <p:transition xmlns:p14="http://schemas.microsoft.com/office/powerpoint/2010/main" spd="slow" advTm="22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Ti (Z=22)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1116474" y="18394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91074" y="19029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Ti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sp>
        <p:nvSpPr>
          <p:cNvPr id="30" name="Oval 15"/>
          <p:cNvSpPr>
            <a:spLocks noChangeAspect="1" noChangeArrowheads="1"/>
          </p:cNvSpPr>
          <p:nvPr/>
        </p:nvSpPr>
        <p:spPr bwMode="auto">
          <a:xfrm>
            <a:off x="4763553" y="1643904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5"/>
          <p:cNvSpPr>
            <a:spLocks noChangeAspect="1" noChangeArrowheads="1"/>
          </p:cNvSpPr>
          <p:nvPr/>
        </p:nvSpPr>
        <p:spPr bwMode="auto">
          <a:xfrm>
            <a:off x="4769903" y="3320478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5"/>
          <p:cNvSpPr>
            <a:spLocks noChangeAspect="1" noChangeArrowheads="1"/>
          </p:cNvSpPr>
          <p:nvPr/>
        </p:nvSpPr>
        <p:spPr bwMode="auto">
          <a:xfrm>
            <a:off x="7394993" y="1367214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5"/>
          <p:cNvSpPr>
            <a:spLocks noChangeAspect="1" noChangeArrowheads="1"/>
          </p:cNvSpPr>
          <p:nvPr/>
        </p:nvSpPr>
        <p:spPr bwMode="auto">
          <a:xfrm>
            <a:off x="7394993" y="3585412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6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5"/>
    </mc:Choice>
    <mc:Fallback xmlns="">
      <p:transition xmlns:p14="http://schemas.microsoft.com/office/powerpoint/2010/main" spd="slow" advTm="1887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i_driplin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2319" r="1321" b="3203"/>
          <a:stretch/>
        </p:blipFill>
        <p:spPr>
          <a:xfrm>
            <a:off x="137161" y="520702"/>
            <a:ext cx="8189838" cy="3951732"/>
          </a:xfrm>
          <a:prstGeom prst="rect">
            <a:avLst/>
          </a:prstGeom>
        </p:spPr>
      </p:pic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1" y="554037"/>
            <a:ext cx="8321040" cy="489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     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initio prediction of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      limits of nuclei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General agreement with model predictions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ignificant differences arise for heavy nuclei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</a:t>
            </a:r>
            <a:r>
              <a:rPr lang="en-US" dirty="0" smtClean="0"/>
              <a:t> Initio </a:t>
            </a:r>
            <a:r>
              <a:rPr lang="en-US" dirty="0" err="1" smtClean="0"/>
              <a:t>Dripline</a:t>
            </a:r>
            <a:r>
              <a:rPr lang="en-US" dirty="0" smtClean="0"/>
              <a:t> Prediction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68680" y="113497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Holt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Stroberg, et al.,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04060" y="3594100"/>
            <a:ext cx="3848100" cy="58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p</a:t>
            </a:r>
            <a:r>
              <a:rPr lang="en-US" sz="1600" dirty="0" smtClean="0">
                <a:solidFill>
                  <a:schemeClr val="bg1"/>
                </a:solidFill>
                <a:latin typeface="Myriad pro"/>
                <a:cs typeface="Myriad pro"/>
              </a:rPr>
              <a:t>-shell </a:t>
            </a:r>
            <a:r>
              <a:rPr lang="en-US" sz="1600" dirty="0" err="1" smtClean="0">
                <a:solidFill>
                  <a:schemeClr val="bg1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chemeClr val="bg1"/>
                </a:solidFill>
                <a:latin typeface="Myriad pro"/>
                <a:cs typeface="Myriad pro"/>
              </a:rPr>
              <a:t> well predicted: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i</a:t>
            </a:r>
            <a:r>
              <a:rPr lang="en-US" sz="1600" dirty="0" smtClean="0">
                <a:solidFill>
                  <a:schemeClr val="bg1"/>
                </a:solidFill>
                <a:latin typeface="Myriad pro"/>
                <a:cs typeface="Myriad pro"/>
              </a:rPr>
              <a:t>ncorrect for well-known halo structures</a:t>
            </a:r>
            <a:endParaRPr lang="en-US" sz="16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55856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22"/>
    </mc:Choice>
    <mc:Fallback xmlns="">
      <p:transition xmlns:p14="http://schemas.microsoft.com/office/powerpoint/2010/main" spd="slow" advTm="826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P_driplin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2567" r="1340" b="2990"/>
          <a:stretch/>
        </p:blipFill>
        <p:spPr>
          <a:xfrm>
            <a:off x="144000" y="522000"/>
            <a:ext cx="8234680" cy="3972560"/>
          </a:xfrm>
          <a:prstGeom prst="rect">
            <a:avLst/>
          </a:prstGeom>
        </p:spPr>
      </p:pic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1" y="554037"/>
            <a:ext cx="8321040" cy="489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     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initio prediction of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      limits of nuclei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General agreement with model predictions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Proton </a:t>
            </a:r>
            <a:r>
              <a:rPr lang="en-US" sz="1600" dirty="0" err="1" smtClean="0">
                <a:solidFill>
                  <a:srgbClr val="0000FF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: very good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</a:t>
            </a:r>
            <a:r>
              <a:rPr lang="en-US" dirty="0" smtClean="0"/>
              <a:t> Initio </a:t>
            </a:r>
            <a:r>
              <a:rPr lang="en-US" dirty="0" err="1" smtClean="0"/>
              <a:t>Dripline</a:t>
            </a:r>
            <a:r>
              <a:rPr lang="en-US" dirty="0" smtClean="0"/>
              <a:t> Prediction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68680" y="113497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Holt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Stroberg, et al.,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04060" y="3594100"/>
            <a:ext cx="3848100" cy="58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p</a:t>
            </a:r>
            <a:r>
              <a:rPr lang="en-US" sz="1600" dirty="0" smtClean="0">
                <a:solidFill>
                  <a:schemeClr val="bg1"/>
                </a:solidFill>
                <a:latin typeface="Myriad pro"/>
                <a:cs typeface="Myriad pro"/>
              </a:rPr>
              <a:t>-shell </a:t>
            </a:r>
            <a:r>
              <a:rPr lang="en-US" sz="1600" dirty="0" err="1" smtClean="0">
                <a:solidFill>
                  <a:schemeClr val="bg1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chemeClr val="bg1"/>
                </a:solidFill>
                <a:latin typeface="Myriad pro"/>
                <a:cs typeface="Myriad pro"/>
              </a:rPr>
              <a:t> well predicted: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i</a:t>
            </a:r>
            <a:r>
              <a:rPr lang="en-US" sz="1600" dirty="0" smtClean="0">
                <a:solidFill>
                  <a:schemeClr val="bg1"/>
                </a:solidFill>
                <a:latin typeface="Myriad pro"/>
                <a:cs typeface="Myriad pro"/>
              </a:rPr>
              <a:t>ncorrect for well-known halo structures</a:t>
            </a:r>
            <a:endParaRPr lang="en-US" sz="16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2836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2"/>
    </mc:Choice>
    <mc:Fallback xmlns="">
      <p:transition xmlns:p14="http://schemas.microsoft.com/office/powerpoint/2010/main" spd="slow" advTm="258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</a:t>
            </a:r>
            <a:r>
              <a:rPr lang="en-CA" dirty="0"/>
              <a:t>V</a:t>
            </a:r>
            <a:r>
              <a:rPr lang="en-CA" dirty="0" smtClean="0"/>
              <a:t> (Z=23)</a:t>
            </a:r>
            <a:endParaRPr lang="en-CA" dirty="0"/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16474" y="18394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91074" y="19029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258714" y="176582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V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sp>
        <p:nvSpPr>
          <p:cNvPr id="3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</p:spTree>
    <p:extLst>
      <p:ext uri="{BB962C8B-B14F-4D97-AF65-F5344CB8AC3E}">
        <p14:creationId xmlns:p14="http://schemas.microsoft.com/office/powerpoint/2010/main" val="8862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"/>
    </mc:Choice>
    <mc:Fallback xmlns="">
      <p:transition xmlns:p14="http://schemas.microsoft.com/office/powerpoint/2010/main" spd="slow" advTm="22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Cr (Z=24)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5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Generally deformed, new data from ISOLTRAP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319674" y="16743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Cr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052060" cy="37807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16474" y="18394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91074" y="19029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258714" y="176582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"/>
    </mc:Choice>
    <mc:Fallback xmlns="">
      <p:transition xmlns:p14="http://schemas.microsoft.com/office/powerpoint/2010/main" spd="slow" advTm="4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</a:t>
            </a:r>
            <a:r>
              <a:rPr lang="en-CA" dirty="0" err="1" smtClean="0"/>
              <a:t>Mn</a:t>
            </a:r>
            <a:r>
              <a:rPr lang="en-CA" dirty="0" smtClean="0"/>
              <a:t> (Z=25)</a:t>
            </a:r>
            <a:endParaRPr lang="en-CA" dirty="0"/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319674" y="16743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16474" y="18394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91074" y="19029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258714" y="176582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1380634" y="1603264"/>
            <a:ext cx="1921366" cy="7112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n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"/>
    </mc:Choice>
    <mc:Fallback xmlns="">
      <p:transition xmlns:p14="http://schemas.microsoft.com/office/powerpoint/2010/main" spd="slow" advTm="28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Effective Theory of Nuclear Forces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83320" cy="417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Chiral effective field theory</a:t>
            </a:r>
            <a:r>
              <a:rPr lang="en-US" sz="1600" dirty="0" smtClean="0">
                <a:latin typeface="Myriad pro"/>
                <a:cs typeface="Myriad pro"/>
              </a:rPr>
              <a:t>: systematic expansion of nuclear interactions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								Nucleons interact via contact and pion exchanges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								Undetermined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low-energy constants </a:t>
            </a:r>
            <a:r>
              <a:rPr lang="en-US" sz="1600" dirty="0" smtClean="0">
                <a:latin typeface="Myriad pro"/>
                <a:cs typeface="Myriad pro"/>
              </a:rPr>
              <a:t>fit to 2,3,4-body data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								Consistent treatment of NN, 3N, 4N</a:t>
            </a:r>
            <a:r>
              <a:rPr lang="mr-IN" sz="1600" dirty="0" smtClean="0">
                <a:latin typeface="Myriad pro"/>
                <a:cs typeface="Myriad pro"/>
              </a:rPr>
              <a:t>…</a:t>
            </a:r>
            <a:r>
              <a:rPr lang="en-US" sz="1600" dirty="0" smtClean="0">
                <a:latin typeface="Myriad pro"/>
                <a:cs typeface="Myriad pro"/>
              </a:rPr>
              <a:t> forces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								Quantitative estimation of neglected orders possible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												 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Consistent EW interactions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												  Quantifiable uncertainties possible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	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											  Best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fitting strategy for ~30 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                 									  undetermined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couplings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debated</a:t>
            </a:r>
            <a:endParaRPr lang="en-US" sz="14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	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					</a:t>
            </a:r>
            <a:endParaRPr lang="en-US" sz="1400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3848025" y="954194"/>
            <a:ext cx="266775" cy="26959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creen Shot 2015-03-13 at 0.07.1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4" t="25218" r="27677" b="22139"/>
          <a:stretch/>
        </p:blipFill>
        <p:spPr>
          <a:xfrm>
            <a:off x="3346314" y="2990929"/>
            <a:ext cx="1734941" cy="2093283"/>
          </a:xfrm>
          <a:prstGeom prst="rect">
            <a:avLst/>
          </a:prstGeom>
        </p:spPr>
      </p:pic>
      <p:pic>
        <p:nvPicPr>
          <p:cNvPr id="28" name="Picture 27" descr="chiralEF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0772" r="49408" b="5975"/>
          <a:stretch/>
        </p:blipFill>
        <p:spPr>
          <a:xfrm>
            <a:off x="25400" y="1004994"/>
            <a:ext cx="2910840" cy="3740331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 flipV="1">
            <a:off x="1321204" y="3213497"/>
            <a:ext cx="458766" cy="173950"/>
          </a:xfrm>
          <a:prstGeom prst="straightConnector1">
            <a:avLst/>
          </a:prstGeom>
          <a:ln w="31750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15"/>
          <p:cNvSpPr>
            <a:spLocks noChangeAspect="1" noChangeArrowheads="1"/>
          </p:cNvSpPr>
          <p:nvPr/>
        </p:nvSpPr>
        <p:spPr bwMode="auto">
          <a:xfrm>
            <a:off x="1804888" y="3099953"/>
            <a:ext cx="146050" cy="14605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30"/>
          <p:cNvSpPr>
            <a:spLocks noChangeAspect="1" noChangeArrowheads="1"/>
          </p:cNvSpPr>
          <p:nvPr/>
        </p:nvSpPr>
        <p:spPr bwMode="auto">
          <a:xfrm>
            <a:off x="1157472" y="3342536"/>
            <a:ext cx="146050" cy="14605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5"/>
          <p:cNvSpPr>
            <a:spLocks noChangeAspect="1" noChangeArrowheads="1"/>
          </p:cNvSpPr>
          <p:nvPr/>
        </p:nvSpPr>
        <p:spPr bwMode="auto">
          <a:xfrm>
            <a:off x="957030" y="1524896"/>
            <a:ext cx="146050" cy="14605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5"/>
          <p:cNvSpPr>
            <a:spLocks noChangeAspect="1" noChangeArrowheads="1"/>
          </p:cNvSpPr>
          <p:nvPr/>
        </p:nvSpPr>
        <p:spPr bwMode="auto">
          <a:xfrm>
            <a:off x="900866" y="2094113"/>
            <a:ext cx="146050" cy="14605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15"/>
          <p:cNvSpPr>
            <a:spLocks noChangeAspect="1" noChangeArrowheads="1"/>
          </p:cNvSpPr>
          <p:nvPr/>
        </p:nvSpPr>
        <p:spPr bwMode="auto">
          <a:xfrm>
            <a:off x="899046" y="4140083"/>
            <a:ext cx="146050" cy="14605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15"/>
          <p:cNvSpPr>
            <a:spLocks noChangeAspect="1" noChangeArrowheads="1"/>
          </p:cNvSpPr>
          <p:nvPr/>
        </p:nvSpPr>
        <p:spPr bwMode="auto">
          <a:xfrm>
            <a:off x="1965761" y="3541000"/>
            <a:ext cx="146050" cy="14605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15"/>
          <p:cNvSpPr>
            <a:spLocks noChangeAspect="1" noChangeArrowheads="1"/>
          </p:cNvSpPr>
          <p:nvPr/>
        </p:nvSpPr>
        <p:spPr bwMode="auto">
          <a:xfrm>
            <a:off x="1701383" y="3558262"/>
            <a:ext cx="146050" cy="14605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3422283" y="3147784"/>
            <a:ext cx="692517" cy="933109"/>
          </a:xfrm>
          <a:prstGeom prst="rect">
            <a:avLst/>
          </a:prstGeom>
        </p:spPr>
      </p:pic>
      <p:pic>
        <p:nvPicPr>
          <p:cNvPr id="19" name="Picture 18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3441287" y="4249696"/>
            <a:ext cx="1773746" cy="834516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1867753" y="3697210"/>
            <a:ext cx="1850807" cy="912454"/>
          </a:xfrm>
          <a:prstGeom prst="straightConnector1">
            <a:avLst/>
          </a:prstGeom>
          <a:ln w="31750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15"/>
          <p:cNvSpPr>
            <a:spLocks noChangeAspect="1" noChangeArrowheads="1"/>
          </p:cNvSpPr>
          <p:nvPr/>
        </p:nvSpPr>
        <p:spPr bwMode="auto">
          <a:xfrm>
            <a:off x="3764840" y="4589344"/>
            <a:ext cx="146050" cy="14605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38"/>
    </mc:Choice>
    <mc:Fallback xmlns="">
      <p:transition xmlns:p14="http://schemas.microsoft.com/office/powerpoint/2010/main" spd="slow" advTm="651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Fe (Z=26)</a:t>
            </a:r>
            <a:endParaRPr lang="en-CA" dirty="0"/>
          </a:p>
        </p:txBody>
      </p:sp>
      <p:pic>
        <p:nvPicPr>
          <p:cNvPr id="7" name="Picture 6" descr="abinitio_to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319674" y="16743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77000" y="48027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16474" y="18394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91074" y="19029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258714" y="176582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1380634" y="1603264"/>
            <a:ext cx="1921366" cy="7112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1461914" y="1532144"/>
            <a:ext cx="1921366" cy="7112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Fe_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"/>
    </mc:Choice>
    <mc:Fallback xmlns="">
      <p:transition xmlns:p14="http://schemas.microsoft.com/office/powerpoint/2010/main" spd="slow" advTm="4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Ground-State Properties in </a:t>
            </a:r>
            <a:r>
              <a:rPr lang="en-CA" dirty="0" err="1" smtClean="0"/>
              <a:t>pf</a:t>
            </a:r>
            <a:r>
              <a:rPr lang="en-CA" dirty="0" smtClean="0"/>
              <a:t>-Shell: Ni (Z=28)</a:t>
            </a:r>
            <a:endParaRPr lang="en-CA" dirty="0"/>
          </a:p>
        </p:txBody>
      </p:sp>
      <p:pic>
        <p:nvPicPr>
          <p:cNvPr id="3" name="Picture 2" descr="Ni_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00000"/>
            <a:ext cx="5101590" cy="378079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77000" y="4815435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1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Explore ground-state properties throughout medium-mass region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Remarkable agreement with experiment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Probe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dripline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and beyond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Artifacts at neutron N=40 gap</a:t>
            </a:r>
          </a:p>
        </p:txBody>
      </p:sp>
      <p:pic>
        <p:nvPicPr>
          <p:cNvPr id="33" name="Picture 32" descr="abinitio_to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2546" r="52358" b="11760"/>
          <a:stretch/>
        </p:blipFill>
        <p:spPr>
          <a:xfrm>
            <a:off x="86643" y="1159500"/>
            <a:ext cx="3816534" cy="262605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00574" y="2169684"/>
            <a:ext cx="165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887874" y="2258584"/>
            <a:ext cx="151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786274" y="2347484"/>
            <a:ext cx="144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773574" y="2436384"/>
            <a:ext cx="133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309774" y="30332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385974" y="2957084"/>
            <a:ext cx="97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449474" y="2880884"/>
            <a:ext cx="1008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487574" y="2791984"/>
            <a:ext cx="104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487574" y="27030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652674" y="2614184"/>
            <a:ext cx="1152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678074" y="2525284"/>
            <a:ext cx="1260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989474" y="20807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1002174" y="199188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1319674" y="166422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1116474" y="183948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555564" y="336111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55564" y="2853118"/>
            <a:ext cx="41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509041" y="1837118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Z=20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01212" y="1173400"/>
            <a:ext cx="49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Z=28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091074" y="1913144"/>
            <a:ext cx="1764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54" name="Rounded Rectangle 53"/>
          <p:cNvSpPr/>
          <p:nvPr/>
        </p:nvSpPr>
        <p:spPr>
          <a:xfrm>
            <a:off x="1258714" y="1755664"/>
            <a:ext cx="1836000" cy="9000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1380634" y="1593104"/>
            <a:ext cx="1921366" cy="7112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1461914" y="1521984"/>
            <a:ext cx="1921366" cy="7112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579748" y="1356943"/>
            <a:ext cx="1921366" cy="71120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"/>
    </mc:Choice>
    <mc:Fallback xmlns="">
      <p:transition xmlns:p14="http://schemas.microsoft.com/office/powerpoint/2010/main" spd="slow" advTm="4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Structure of </a:t>
            </a:r>
            <a:r>
              <a:rPr lang="en-CA" dirty="0"/>
              <a:t>L</a:t>
            </a:r>
            <a:r>
              <a:rPr lang="en-CA" dirty="0" smtClean="0"/>
              <a:t>ightest Tin Isotopes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60961" y="516056"/>
            <a:ext cx="8950960" cy="438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Extend </a:t>
            </a:r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initio to heavy-mass region: </a:t>
            </a:r>
            <a:r>
              <a:rPr lang="en-US" sz="1600" dirty="0" err="1">
                <a:latin typeface="Myriad pro"/>
                <a:cs typeface="Myriad pro"/>
              </a:rPr>
              <a:t>m</a:t>
            </a:r>
            <a:r>
              <a:rPr lang="en-US" sz="1600" dirty="0" err="1" smtClean="0">
                <a:latin typeface="Myriad pro"/>
                <a:cs typeface="Myriad pro"/>
              </a:rPr>
              <a:t>agicity</a:t>
            </a:r>
            <a:r>
              <a:rPr lang="en-US" sz="1600" dirty="0" smtClean="0">
                <a:latin typeface="Myriad pro"/>
                <a:cs typeface="Myriad pro"/>
              </a:rPr>
              <a:t> of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Sn, controversial level ordering in </a:t>
            </a:r>
            <a:r>
              <a:rPr lang="en-US" sz="1600" baseline="30000" dirty="0" smtClean="0">
                <a:latin typeface="Myriad pro"/>
                <a:cs typeface="Myriad pro"/>
              </a:rPr>
              <a:t>101</a:t>
            </a:r>
            <a:r>
              <a:rPr lang="en-US" sz="1600" dirty="0" smtClean="0">
                <a:latin typeface="Myriad pro"/>
                <a:cs typeface="Myriad pro"/>
              </a:rPr>
              <a:t>Sn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Predicts doubly magic nature from 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2</a:t>
            </a:r>
            <a:r>
              <a:rPr lang="en-US" sz="1600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+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energies and B(E2) systematics			     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Both calculations predict 5/2+ ground state</a:t>
            </a:r>
          </a:p>
        </p:txBody>
      </p:sp>
      <p:pic>
        <p:nvPicPr>
          <p:cNvPr id="5" name="Picture 4" descr="Sn101_111_gap_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32" y="1223126"/>
            <a:ext cx="4761447" cy="2678314"/>
          </a:xfrm>
          <a:prstGeom prst="rect">
            <a:avLst/>
          </a:prstGeom>
        </p:spPr>
      </p:pic>
      <p:pic>
        <p:nvPicPr>
          <p:cNvPr id="9" name="Picture 8" descr="Ti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8" t="14024" b="27902"/>
          <a:stretch/>
        </p:blipFill>
        <p:spPr>
          <a:xfrm>
            <a:off x="208280" y="1060566"/>
            <a:ext cx="3438114" cy="2987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0720" y="922066"/>
            <a:ext cx="1902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Morris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PRL (2018)</a:t>
            </a:r>
          </a:p>
        </p:txBody>
      </p:sp>
    </p:spTree>
    <p:extLst>
      <p:ext uri="{BB962C8B-B14F-4D97-AF65-F5344CB8AC3E}">
        <p14:creationId xmlns:p14="http://schemas.microsoft.com/office/powerpoint/2010/main" val="779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04"/>
    </mc:Choice>
    <mc:Fallback xmlns="">
      <p:transition xmlns:p14="http://schemas.microsoft.com/office/powerpoint/2010/main" spd="slow" advTm="762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75840" y="0"/>
            <a:ext cx="6488513" cy="469901"/>
          </a:xfrm>
        </p:spPr>
        <p:txBody>
          <a:bodyPr/>
          <a:lstStyle/>
          <a:p>
            <a:r>
              <a:rPr lang="en-CA" dirty="0" smtClean="0"/>
              <a:t>Evolution of N=28,32,34 Magic Numbers: Spectroscopy</a:t>
            </a:r>
            <a:endParaRPr lang="en-CA"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493077"/>
            <a:ext cx="9006839" cy="3158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Predictions of evolution throughout from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pf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to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sd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shell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2" name="Picture 1" descr="Ti_2+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079500"/>
            <a:ext cx="2586990" cy="2018030"/>
          </a:xfrm>
          <a:prstGeom prst="rect">
            <a:avLst/>
          </a:prstGeom>
        </p:spPr>
      </p:pic>
      <p:pic>
        <p:nvPicPr>
          <p:cNvPr id="3" name="Picture 2" descr="Ca_2+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3096000"/>
            <a:ext cx="2586990" cy="2018030"/>
          </a:xfrm>
          <a:prstGeom prst="rect">
            <a:avLst/>
          </a:prstGeom>
        </p:spPr>
      </p:pic>
      <p:pic>
        <p:nvPicPr>
          <p:cNvPr id="4" name="Picture 3" descr="Ar_2+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080000"/>
            <a:ext cx="2586990" cy="2018030"/>
          </a:xfrm>
          <a:prstGeom prst="rect">
            <a:avLst/>
          </a:prstGeom>
        </p:spPr>
      </p:pic>
      <p:pic>
        <p:nvPicPr>
          <p:cNvPr id="9" name="Picture 8" descr="S_2+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3097530"/>
            <a:ext cx="2586990" cy="2018030"/>
          </a:xfrm>
          <a:prstGeom prst="rect">
            <a:avLst/>
          </a:prstGeom>
        </p:spPr>
      </p:pic>
      <p:pic>
        <p:nvPicPr>
          <p:cNvPr id="10" name="Picture 9" descr="Si_2+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080000"/>
            <a:ext cx="2586990" cy="2018030"/>
          </a:xfrm>
          <a:prstGeom prst="rect">
            <a:avLst/>
          </a:prstGeom>
        </p:spPr>
      </p:pic>
      <p:pic>
        <p:nvPicPr>
          <p:cNvPr id="12" name="Picture 11" descr="Mg_2+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3096000"/>
            <a:ext cx="2586990" cy="20180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63640" y="802501"/>
            <a:ext cx="261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JDH, Stroberg,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preparation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5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86"/>
    </mc:Choice>
    <mc:Fallback xmlns="">
      <p:transition xmlns:p14="http://schemas.microsoft.com/office/powerpoint/2010/main" spd="slow" advTm="1385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Evolution of N=28,32,34 Magic Numbers: Masses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3218179" y="1423005"/>
            <a:ext cx="5925819" cy="150809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>
              <a:buSzPct val="70000"/>
            </a:pP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New TITAN Measurements of Ti</a:t>
            </a:r>
          </a:p>
          <a:p>
            <a:pPr>
              <a:buSzPct val="70000"/>
            </a:pPr>
            <a:r>
              <a:rPr lang="en-US" sz="1600" dirty="0" smtClean="0">
                <a:latin typeface="Myriad pro"/>
                <a:cs typeface="Myriad pro"/>
              </a:rPr>
              <a:t>  Probe “dawning” of N=32 magic number </a:t>
            </a:r>
            <a:endParaRPr lang="en-US" sz="1600" dirty="0">
              <a:latin typeface="Myriad pro"/>
              <a:cs typeface="Myriad pro"/>
            </a:endParaRPr>
          </a:p>
          <a:p>
            <a:pPr>
              <a:buSzPct val="70000"/>
            </a:pPr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from NN+3N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  Generally good agreement, but predicts appearance too early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Future: Evolution to be measured in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Ar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Cl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at NSCL</a:t>
            </a: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6904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Series of mass measurements ideal example of theory/experiment overlap</a:t>
            </a:r>
            <a:endParaRPr lang="en-US" sz="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Current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picture 2017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2" name="Picture 1" descr="Copy of Graph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40"/>
            <a:ext cx="3218180" cy="413766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357120" y="1412845"/>
            <a:ext cx="0" cy="307787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57120" y="4795381"/>
            <a:ext cx="2773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Leistenschneider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PRL (2018)</a:t>
            </a:r>
          </a:p>
        </p:txBody>
      </p:sp>
    </p:spTree>
    <p:extLst>
      <p:ext uri="{BB962C8B-B14F-4D97-AF65-F5344CB8AC3E}">
        <p14:creationId xmlns:p14="http://schemas.microsoft.com/office/powerpoint/2010/main" val="16545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"/>
    </mc:Choice>
    <mc:Fallback xmlns="">
      <p:transition xmlns:p14="http://schemas.microsoft.com/office/powerpoint/2010/main" spd="slow" advTm="14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Towards big questions: </a:t>
            </a:r>
            <a:r>
              <a:rPr lang="en-US" dirty="0" smtClean="0">
                <a:latin typeface="Times New Roman"/>
                <a:cs typeface="Times New Roman"/>
              </a:rPr>
              <a:t>0ν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 smtClean="0"/>
              <a:t>-decay</a:t>
            </a:r>
            <a:endParaRPr lang="en-CA" dirty="0">
              <a:latin typeface="Myriad pro semi"/>
              <a:cs typeface="Myriad pro semi"/>
            </a:endParaRPr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Se;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130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Te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17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"/>
    </mc:Choice>
    <mc:Fallback xmlns="">
      <p:transition xmlns:p14="http://schemas.microsoft.com/office/powerpoint/2010/main" spd="slow" advTm="49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/>
          <p:cNvSpPr txBox="1"/>
          <p:nvPr/>
        </p:nvSpPr>
        <p:spPr>
          <a:xfrm>
            <a:off x="-1" y="2621600"/>
            <a:ext cx="9143999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</a:t>
            </a:r>
            <a:r>
              <a:rPr lang="en-US" sz="1600" b="1" dirty="0">
                <a:solidFill>
                  <a:srgbClr val="000090"/>
                </a:solidFill>
                <a:latin typeface="Myriad pro"/>
                <a:cs typeface="Myriad pro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Step 1: Decouple core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Step 2: Decouple valence space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Step 3: Decouple additional operators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90"/>
              </a:solidFill>
              <a:latin typeface="Myriad pro"/>
              <a:cs typeface="Myriad pro"/>
            </a:endParaRPr>
          </a:p>
        </p:txBody>
      </p: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397760" y="0"/>
            <a:ext cx="6366593" cy="469901"/>
          </a:xfrm>
        </p:spPr>
        <p:txBody>
          <a:bodyPr/>
          <a:lstStyle/>
          <a:p>
            <a:r>
              <a:rPr lang="en-CA" dirty="0" smtClean="0"/>
              <a:t>Effective Valence-Space In-Medium SRG Operators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hellsIllustrationO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" y="2790000"/>
            <a:ext cx="2563876" cy="2261616"/>
          </a:xfrm>
          <a:prstGeom prst="rect">
            <a:avLst/>
          </a:prstGeom>
        </p:spPr>
      </p:pic>
      <p:pic>
        <p:nvPicPr>
          <p:cNvPr id="8" name="Picture 7" descr="Decouplin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6748780" y="2700000"/>
            <a:ext cx="2315078" cy="2338284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73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Explicitly construct unitary transformation from sequence of rotations</a:t>
            </a: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459528"/>
            <a:ext cx="5941412" cy="595332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45352"/>
            <a:ext cx="2603500" cy="304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1" y="4376420"/>
            <a:ext cx="3443605" cy="28067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61" y="3921760"/>
            <a:ext cx="3166110" cy="29718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112010"/>
            <a:ext cx="5676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6"/>
    </mc:Choice>
    <mc:Fallback xmlns="">
      <p:transition xmlns:p14="http://schemas.microsoft.com/office/powerpoint/2010/main" spd="slow" advTm="2390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Study charge radii across same isotopic chains: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2.0/2.0 (PWA) “best” results: </a:t>
            </a:r>
            <a:r>
              <a:rPr lang="en-US" sz="1600" dirty="0" err="1" smtClean="0">
                <a:latin typeface="Myriad Pro"/>
                <a:cs typeface="Myriad Pro"/>
              </a:rPr>
              <a:t>overpredicts</a:t>
            </a:r>
            <a:r>
              <a:rPr lang="en-US" sz="1600" dirty="0" smtClean="0">
                <a:latin typeface="Myriad Pro"/>
                <a:cs typeface="Myriad Pro"/>
              </a:rPr>
              <a:t> experiment, less pronounced trends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Clear discrepancy at </a:t>
            </a:r>
            <a:r>
              <a:rPr lang="en-US" sz="1600" baseline="30000" dirty="0" smtClean="0">
                <a:latin typeface="Myriad Pro"/>
                <a:cs typeface="Myriad Pro"/>
              </a:rPr>
              <a:t>68</a:t>
            </a:r>
            <a:r>
              <a:rPr lang="en-US" sz="1600" dirty="0" smtClean="0">
                <a:latin typeface="Myriad Pro"/>
                <a:cs typeface="Myriad Pro"/>
              </a:rPr>
              <a:t>Ni: benchmark against CC and GGF in progress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Properties of Medium-Mass Nuclei: Radii</a:t>
            </a:r>
            <a:endParaRPr lang="en-CA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65" y="541803"/>
            <a:ext cx="4084888" cy="399337"/>
          </a:xfrm>
          <a:prstGeom prst="rect">
            <a:avLst/>
          </a:prstGeom>
        </p:spPr>
      </p:pic>
      <p:pic>
        <p:nvPicPr>
          <p:cNvPr id="3" name="Picture 2" descr="Ni_rad_0h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6"/>
          <a:stretch/>
        </p:blipFill>
        <p:spPr>
          <a:xfrm>
            <a:off x="3024000" y="1530000"/>
            <a:ext cx="3031360" cy="2265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0472" y="2230398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444" y="1712099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Mn_ra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530000"/>
            <a:ext cx="2946400" cy="230632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" y="1027422"/>
            <a:ext cx="5030470" cy="3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9"/>
    </mc:Choice>
    <mc:Fallback xmlns="">
      <p:transition xmlns:p14="http://schemas.microsoft.com/office/powerpoint/2010/main" spd="slow" advTm="4228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Study charge radii across same isotopic chains: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2.0/2.0 (PWA) “best” results: </a:t>
            </a:r>
            <a:r>
              <a:rPr lang="en-US" sz="1600" dirty="0" err="1" smtClean="0">
                <a:latin typeface="Myriad Pro"/>
                <a:cs typeface="Myriad Pro"/>
              </a:rPr>
              <a:t>overpredicts</a:t>
            </a:r>
            <a:r>
              <a:rPr lang="en-US" sz="1600" dirty="0" smtClean="0">
                <a:latin typeface="Myriad Pro"/>
                <a:cs typeface="Myriad Pro"/>
              </a:rPr>
              <a:t> experiment, less pronounced trends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Clear discrepancy at </a:t>
            </a:r>
            <a:r>
              <a:rPr lang="en-US" sz="1600" baseline="30000" dirty="0" smtClean="0">
                <a:latin typeface="Myriad Pro"/>
                <a:cs typeface="Myriad Pro"/>
              </a:rPr>
              <a:t>68</a:t>
            </a:r>
            <a:r>
              <a:rPr lang="en-US" sz="1600" dirty="0" smtClean="0">
                <a:latin typeface="Myriad Pro"/>
                <a:cs typeface="Myriad Pro"/>
              </a:rPr>
              <a:t>Ni: benchmark against CC and GGF in progress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Properties of Medium-Mass Nuclei: Radii</a:t>
            </a:r>
            <a:endParaRPr lang="en-CA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65" y="541803"/>
            <a:ext cx="4084888" cy="399337"/>
          </a:xfrm>
          <a:prstGeom prst="rect">
            <a:avLst/>
          </a:prstGeom>
        </p:spPr>
      </p:pic>
      <p:pic>
        <p:nvPicPr>
          <p:cNvPr id="3" name="Picture 2" descr="Ni_rad_0h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6"/>
          <a:stretch/>
        </p:blipFill>
        <p:spPr>
          <a:xfrm>
            <a:off x="3024000" y="1530000"/>
            <a:ext cx="3031360" cy="2265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0472" y="2230398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444" y="1712099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Mn_ra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530000"/>
            <a:ext cx="2946400" cy="230632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" y="1027422"/>
            <a:ext cx="5030470" cy="313055"/>
          </a:xfrm>
          <a:prstGeom prst="rect">
            <a:avLst/>
          </a:prstGeom>
        </p:spPr>
      </p:pic>
      <p:pic>
        <p:nvPicPr>
          <p:cNvPr id="13" name="Picture 12" descr="Ni_rad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3"/>
          <a:stretch/>
        </p:blipFill>
        <p:spPr>
          <a:xfrm>
            <a:off x="6055360" y="1519840"/>
            <a:ext cx="3011985" cy="22758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9289" y="2362867"/>
            <a:ext cx="7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4804" y="1850598"/>
            <a:ext cx="802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sdg</a:t>
            </a:r>
            <a:r>
              <a:rPr lang="en-US" sz="12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1804" y="1718296"/>
            <a:ext cx="903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66FF"/>
                </a:solidFill>
                <a:latin typeface="Times New Roman"/>
                <a:cs typeface="Times New Roman"/>
              </a:rPr>
              <a:t>pf</a:t>
            </a:r>
            <a:r>
              <a:rPr lang="en-US" sz="1200" b="1" i="1" baseline="-25000" dirty="0" smtClean="0">
                <a:solidFill>
                  <a:srgbClr val="FF66FF"/>
                </a:solidFill>
                <a:latin typeface="Times New Roman"/>
                <a:cs typeface="Times New Roman"/>
              </a:rPr>
              <a:t>5</a:t>
            </a:r>
            <a:r>
              <a:rPr lang="en-US" sz="1200" b="1" i="1" dirty="0" smtClean="0">
                <a:solidFill>
                  <a:srgbClr val="FF66FF"/>
                </a:solidFill>
                <a:latin typeface="Times New Roman"/>
                <a:cs typeface="Times New Roman"/>
              </a:rPr>
              <a:t>g</a:t>
            </a:r>
            <a:r>
              <a:rPr lang="en-US" sz="1200" b="1" i="1" baseline="-25000" dirty="0" smtClean="0">
                <a:solidFill>
                  <a:srgbClr val="FF66FF"/>
                </a:solidFill>
                <a:latin typeface="Times New Roman"/>
                <a:cs typeface="Times New Roman"/>
              </a:rPr>
              <a:t>9</a:t>
            </a:r>
            <a:r>
              <a:rPr lang="en-US" sz="1200" b="1" i="1" dirty="0" smtClean="0">
                <a:solidFill>
                  <a:srgbClr val="FF66FF"/>
                </a:solidFill>
                <a:latin typeface="Times New Roman"/>
                <a:cs typeface="Times New Roman"/>
              </a:rPr>
              <a:t>-shell</a:t>
            </a:r>
            <a:endParaRPr lang="en-US" sz="1200" b="1" i="1" dirty="0">
              <a:solidFill>
                <a:srgbClr val="FF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91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9"/>
    </mc:Choice>
    <mc:Fallback xmlns="">
      <p:transition xmlns:p14="http://schemas.microsoft.com/office/powerpoint/2010/main" spd="slow" advTm="4228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“Quenching” of </a:t>
            </a:r>
            <a:r>
              <a:rPr lang="en-CA" dirty="0" err="1" smtClean="0"/>
              <a:t>g</a:t>
            </a:r>
            <a:r>
              <a:rPr lang="en-CA" baseline="-25000" dirty="0" err="1" smtClean="0"/>
              <a:t>A</a:t>
            </a:r>
            <a:r>
              <a:rPr lang="en-CA" dirty="0" smtClean="0"/>
              <a:t> in Gamow-Teller Decays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6" name="Picture 5" descr="M_mathrm_GT_=_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9" y="1047160"/>
            <a:ext cx="2159000" cy="292100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0579" y="2600960"/>
            <a:ext cx="2106861" cy="2164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3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3"/>
    </mc:Choice>
    <mc:Fallback xmlns="">
      <p:transition xmlns:p14="http://schemas.microsoft.com/office/powerpoint/2010/main" spd="slow" advTm="471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Approach: Interactions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83320" cy="9925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theory: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</a:t>
            </a:r>
            <a:r>
              <a:rPr lang="en-US" sz="1400" dirty="0" smtClean="0">
                <a:latin typeface="Myriad pro"/>
                <a:cs typeface="Myriad pro"/>
              </a:rPr>
              <a:t> - Nuclear forces (low-energy QCD)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3848025" y="954194"/>
            <a:ext cx="266775" cy="26959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9"/>
    </mc:Choice>
    <mc:Fallback xmlns="">
      <p:transition xmlns:p14="http://schemas.microsoft.com/office/powerpoint/2010/main" spd="slow" advTm="608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“Quenching” of </a:t>
            </a:r>
            <a:r>
              <a:rPr lang="en-CA" dirty="0" err="1" smtClean="0"/>
              <a:t>g</a:t>
            </a:r>
            <a:r>
              <a:rPr lang="en-CA" baseline="-25000" dirty="0" err="1" smtClean="0"/>
              <a:t>A</a:t>
            </a:r>
            <a:r>
              <a:rPr lang="en-CA" dirty="0" smtClean="0"/>
              <a:t> in Gamow-Teller Decays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6" name="Picture 5" descr="M_mathrm_GT_=_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9" y="1047160"/>
            <a:ext cx="2159000" cy="292100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0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3"/>
    </mc:Choice>
    <mc:Fallback xmlns="">
      <p:transition xmlns:p14="http://schemas.microsoft.com/office/powerpoint/2010/main" spd="slow" advTm="2711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“Quenching” of </a:t>
            </a:r>
            <a:r>
              <a:rPr lang="en-CA" dirty="0" err="1" smtClean="0"/>
              <a:t>g</a:t>
            </a:r>
            <a:r>
              <a:rPr lang="en-CA" baseline="-25000" dirty="0" err="1" smtClean="0"/>
              <a:t>A</a:t>
            </a:r>
            <a:r>
              <a:rPr lang="en-CA" dirty="0" smtClean="0"/>
              <a:t> in Gamow-Teller Decays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6" name="Picture 5" descr="M_mathrm_GT_=_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9" y="1047160"/>
            <a:ext cx="2159000" cy="292100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Missing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wavefunction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correlations</a:t>
            </a: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83704" y="985414"/>
            <a:ext cx="399963" cy="435504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276165" y="996738"/>
            <a:ext cx="370336" cy="403245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5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"/>
    </mc:Choice>
    <mc:Fallback xmlns="">
      <p:transition xmlns:p14="http://schemas.microsoft.com/office/powerpoint/2010/main" spd="slow" advTm="125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“Quenching” of </a:t>
            </a:r>
            <a:r>
              <a:rPr lang="en-CA" dirty="0" err="1" smtClean="0"/>
              <a:t>g</a:t>
            </a:r>
            <a:r>
              <a:rPr lang="en-CA" baseline="-25000" dirty="0" err="1" smtClean="0"/>
              <a:t>A</a:t>
            </a:r>
            <a:r>
              <a:rPr lang="en-CA" dirty="0" smtClean="0"/>
              <a:t> in Gamow-Teller Decays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6" name="Picture 5" descr="M_mathrm_GT_=_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9" y="1047160"/>
            <a:ext cx="2159000" cy="292100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Missing </a:t>
            </a:r>
            <a:r>
              <a:rPr lang="en-US" sz="1600" dirty="0" err="1" smtClean="0">
                <a:latin typeface="Myriad Pro"/>
                <a:cs typeface="Myriad Pro"/>
              </a:rPr>
              <a:t>wavefunction</a:t>
            </a:r>
            <a:r>
              <a:rPr lang="en-US" sz="1600" dirty="0" smtClean="0">
                <a:latin typeface="Myriad Pro"/>
                <a:cs typeface="Myriad Pro"/>
              </a:rPr>
              <a:t> correlations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Renormalized VS operator?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635760" y="1026840"/>
            <a:ext cx="792480" cy="345942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O</a:t>
            </a:r>
            <a:r>
              <a:rPr lang="en-US" sz="2000" b="1" baseline="-250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</a:rPr>
              <a:t>eff</a:t>
            </a:r>
            <a:endParaRPr lang="en-US" sz="2000" b="1" baseline="-25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61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0"/>
    </mc:Choice>
    <mc:Fallback xmlns="">
      <p:transition xmlns:p14="http://schemas.microsoft.com/office/powerpoint/2010/main" spd="slow" advTm="119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“Quenching” of </a:t>
            </a:r>
            <a:r>
              <a:rPr lang="en-CA" dirty="0" err="1" smtClean="0"/>
              <a:t>g</a:t>
            </a:r>
            <a:r>
              <a:rPr lang="en-CA" baseline="-25000" dirty="0" err="1" smtClean="0"/>
              <a:t>A</a:t>
            </a:r>
            <a:r>
              <a:rPr lang="en-CA" dirty="0" smtClean="0"/>
              <a:t> in Gamow-Teller Decays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6" name="Picture 5" descr="M_mathrm_GT_=_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9" y="1047160"/>
            <a:ext cx="2159000" cy="292100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Missing </a:t>
            </a:r>
            <a:r>
              <a:rPr lang="en-US" sz="1600" dirty="0" err="1" smtClean="0">
                <a:latin typeface="Myriad Pro"/>
                <a:cs typeface="Myriad Pro"/>
              </a:rPr>
              <a:t>wavefunction</a:t>
            </a:r>
            <a:r>
              <a:rPr lang="en-US" sz="1600" dirty="0" smtClean="0">
                <a:latin typeface="Myriad Pro"/>
                <a:cs typeface="Myriad Pro"/>
              </a:rPr>
              <a:t> correlations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Renormalized VS operator?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Neglected two-body currents?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2bc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5702190" y="1182086"/>
            <a:ext cx="2466449" cy="116042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525519" y="905297"/>
            <a:ext cx="778001" cy="557744"/>
          </a:xfrm>
          <a:prstGeom prst="ellipse">
            <a:avLst/>
          </a:prstGeom>
          <a:solidFill>
            <a:srgbClr val="008000">
              <a:alpha val="14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6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7"/>
    </mc:Choice>
    <mc:Fallback xmlns="">
      <p:transition xmlns:p14="http://schemas.microsoft.com/office/powerpoint/2010/main" spd="slow" advTm="119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“Quenching” of </a:t>
            </a:r>
            <a:r>
              <a:rPr lang="en-CA" dirty="0" err="1" smtClean="0"/>
              <a:t>g</a:t>
            </a:r>
            <a:r>
              <a:rPr lang="en-CA" baseline="-25000" dirty="0" err="1" smtClean="0"/>
              <a:t>A</a:t>
            </a:r>
            <a:r>
              <a:rPr lang="en-CA" dirty="0" smtClean="0"/>
              <a:t> in Gamow-Teller Decays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problem in weak decays: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experimental values systematically smaller than theory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Using                                 agrees with data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2342506"/>
            <a:ext cx="4699000" cy="262601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9" y="1590162"/>
            <a:ext cx="1697990" cy="272054"/>
          </a:xfrm>
          <a:prstGeom prst="rect">
            <a:avLst/>
          </a:prstGeom>
        </p:spPr>
      </p:pic>
      <p:pic>
        <p:nvPicPr>
          <p:cNvPr id="6" name="Picture 5" descr="M_mathrm_GT_=_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9" y="1047160"/>
            <a:ext cx="2159000" cy="292100"/>
          </a:xfrm>
          <a:prstGeom prst="rect">
            <a:avLst/>
          </a:prstGeom>
        </p:spPr>
      </p:pic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9" y="1006520"/>
            <a:ext cx="24384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7920" y="2651760"/>
            <a:ext cx="4165600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Should </a:t>
            </a:r>
            <a:r>
              <a:rPr lang="en-US" sz="1600" dirty="0" err="1" smtClean="0">
                <a:latin typeface="Myriad Pro"/>
                <a:cs typeface="Myriad Pro"/>
              </a:rPr>
              <a:t>g</a:t>
            </a:r>
            <a:r>
              <a:rPr lang="en-US" sz="1600" baseline="-25000" dirty="0" err="1" smtClean="0">
                <a:latin typeface="Myriad Pro"/>
                <a:cs typeface="Myriad Pro"/>
              </a:rPr>
              <a:t>A</a:t>
            </a:r>
            <a:r>
              <a:rPr lang="en-US" sz="1600" dirty="0" smtClean="0">
                <a:latin typeface="Myriad Pro"/>
                <a:cs typeface="Myriad Pro"/>
              </a:rPr>
              <a:t> be quenched in medium?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Missing </a:t>
            </a:r>
            <a:r>
              <a:rPr lang="en-US" sz="1600" dirty="0" err="1" smtClean="0">
                <a:latin typeface="Myriad Pro"/>
                <a:cs typeface="Myriad Pro"/>
              </a:rPr>
              <a:t>wavefunction</a:t>
            </a:r>
            <a:r>
              <a:rPr lang="en-US" sz="1600" dirty="0" smtClean="0">
                <a:latin typeface="Myriad Pro"/>
                <a:cs typeface="Myriad Pro"/>
              </a:rPr>
              <a:t> correlations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Renormalized VS operator?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Neglected two-body currents?</a:t>
            </a:r>
          </a:p>
          <a:p>
            <a:endParaRPr lang="en-US" sz="600" b="1" dirty="0" smtClean="0">
              <a:solidFill>
                <a:srgbClr val="008000"/>
              </a:solidFill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Myriad Pro"/>
                <a:cs typeface="Myriad Pro"/>
              </a:rPr>
              <a:t>Model</a:t>
            </a:r>
            <a:r>
              <a:rPr lang="en-US" sz="1600" dirty="0">
                <a:latin typeface="Myriad Pro"/>
                <a:cs typeface="Myriad Pro"/>
              </a:rPr>
              <a:t>-space truncations</a:t>
            </a:r>
            <a:r>
              <a:rPr lang="en-US" sz="1600" dirty="0" smtClean="0">
                <a:latin typeface="Myriad Pro"/>
                <a:cs typeface="Myriad Pro"/>
              </a:rPr>
              <a:t>?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    Explore in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framework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2bc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5702190" y="1182086"/>
            <a:ext cx="2466449" cy="11604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779" y="4830025"/>
            <a:ext cx="192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Brown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Wildenthal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(1985)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9601" y="4061889"/>
            <a:ext cx="101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Large M</a:t>
            </a:r>
            <a:r>
              <a:rPr lang="it-IT" sz="1200" b="1" baseline="-25000" dirty="0" smtClean="0">
                <a:solidFill>
                  <a:srgbClr val="0000FF"/>
                </a:solidFill>
                <a:latin typeface="Arial"/>
              </a:rPr>
              <a:t>GT</a:t>
            </a:r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r>
              <a:rPr lang="it-IT" sz="1200" b="1" dirty="0" smtClean="0">
                <a:solidFill>
                  <a:srgbClr val="0000FF"/>
                </a:solidFill>
                <a:latin typeface="Arial"/>
              </a:rPr>
              <a:t>in 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sd</a:t>
            </a:r>
            <a:r>
              <a:rPr lang="it-IT" sz="1200" b="1" dirty="0" err="1">
                <a:solidFill>
                  <a:srgbClr val="0000FF"/>
                </a:solidFill>
                <a:latin typeface="Arial"/>
              </a:rPr>
              <a:t>-</a:t>
            </a:r>
            <a:r>
              <a:rPr lang="it-IT" sz="1200" b="1" dirty="0" err="1" smtClean="0">
                <a:solidFill>
                  <a:srgbClr val="0000FF"/>
                </a:solidFill>
                <a:latin typeface="Arial"/>
              </a:rPr>
              <a:t>shell</a:t>
            </a:r>
            <a:endParaRPr lang="it-IT" sz="1200" b="1" dirty="0" smtClean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1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0"/>
    </mc:Choice>
    <mc:Fallback xmlns="">
      <p:transition xmlns:p14="http://schemas.microsoft.com/office/powerpoint/2010/main" spd="slow" advTm="149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Two-body Currents in Light Nuclei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Chiral Effective Field Theory </a:t>
            </a:r>
            <a:r>
              <a:rPr lang="mr-IN" sz="1600" dirty="0" smtClean="0">
                <a:latin typeface="Myriad Pro"/>
                <a:cs typeface="Myriad Pro"/>
              </a:rPr>
              <a:t>–</a:t>
            </a:r>
            <a:r>
              <a:rPr lang="en-US" sz="1600" dirty="0" smtClean="0">
                <a:latin typeface="Myriad Pro"/>
                <a:cs typeface="Myriad Pro"/>
              </a:rPr>
              <a:t> electroweak currents consistent with nuclear forces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I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nconsistent forces/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currents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: 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e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ffect 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small, but clear increase from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GFMC  </a:t>
            </a:r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4" name="Picture 3" descr="currents_diagram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6" t="15605" r="3333" b="68790"/>
          <a:stretch/>
        </p:blipFill>
        <p:spPr>
          <a:xfrm>
            <a:off x="365760" y="948449"/>
            <a:ext cx="4196080" cy="974972"/>
          </a:xfrm>
          <a:prstGeom prst="rect">
            <a:avLst/>
          </a:prstGeom>
        </p:spPr>
      </p:pic>
      <p:pic>
        <p:nvPicPr>
          <p:cNvPr id="7" name="Picture 6" descr="GFMC_2b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14617" r="16004" b="14074"/>
          <a:stretch/>
        </p:blipFill>
        <p:spPr>
          <a:xfrm>
            <a:off x="355599" y="1959889"/>
            <a:ext cx="3901441" cy="26776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6961" y="3508215"/>
            <a:ext cx="2072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Pastore et al., PRC (2018)</a:t>
            </a:r>
          </a:p>
        </p:txBody>
      </p:sp>
    </p:spTree>
    <p:extLst>
      <p:ext uri="{BB962C8B-B14F-4D97-AF65-F5344CB8AC3E}">
        <p14:creationId xmlns:p14="http://schemas.microsoft.com/office/powerpoint/2010/main" val="33452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"/>
    </mc:Choice>
    <mc:Fallback xmlns="">
      <p:transition xmlns:p14="http://schemas.microsoft.com/office/powerpoint/2010/main" spd="slow" advTm="210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Two-body Currents in Light Nuclei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Chiral Effective Field Theory </a:t>
            </a:r>
            <a:r>
              <a:rPr lang="mr-IN" sz="1600" dirty="0" smtClean="0">
                <a:latin typeface="Myriad Pro"/>
                <a:cs typeface="Myriad Pro"/>
              </a:rPr>
              <a:t>–</a:t>
            </a:r>
            <a:r>
              <a:rPr lang="en-US" sz="1600" dirty="0" smtClean="0">
                <a:latin typeface="Myriad Pro"/>
                <a:cs typeface="Myriad Pro"/>
              </a:rPr>
              <a:t> electroweak currents consistent with nuclear forces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C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onsistent forces/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currents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: 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e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ffect also small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, but clear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quenching in NCSM</a:t>
            </a:r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4" name="Picture 3" descr="currents_diagram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6" t="15605" r="3333" b="68790"/>
          <a:stretch/>
        </p:blipFill>
        <p:spPr>
          <a:xfrm>
            <a:off x="365760" y="948449"/>
            <a:ext cx="4196080" cy="974972"/>
          </a:xfrm>
          <a:prstGeom prst="rect">
            <a:avLst/>
          </a:prstGeom>
        </p:spPr>
      </p:pic>
      <p:pic>
        <p:nvPicPr>
          <p:cNvPr id="3" name="Picture 2" descr="GFMC_2b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14617" r="16004" b="14074"/>
          <a:stretch/>
        </p:blipFill>
        <p:spPr>
          <a:xfrm>
            <a:off x="355599" y="1959889"/>
            <a:ext cx="3901441" cy="2677604"/>
          </a:xfrm>
          <a:prstGeom prst="rect">
            <a:avLst/>
          </a:prstGeom>
        </p:spPr>
      </p:pic>
      <p:pic>
        <p:nvPicPr>
          <p:cNvPr id="6" name="Picture 5" descr="NCSM_GT_NN-N4LO_3N-LNL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5113" r="4020" b="4069"/>
          <a:stretch/>
        </p:blipFill>
        <p:spPr>
          <a:xfrm>
            <a:off x="4744719" y="1388724"/>
            <a:ext cx="4019633" cy="3340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2480" y="1723530"/>
            <a:ext cx="1767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961" y="3508215"/>
            <a:ext cx="2072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Pastore et al., PRC (2018)</a:t>
            </a:r>
          </a:p>
        </p:txBody>
      </p:sp>
    </p:spTree>
    <p:extLst>
      <p:ext uri="{BB962C8B-B14F-4D97-AF65-F5344CB8AC3E}">
        <p14:creationId xmlns:p14="http://schemas.microsoft.com/office/powerpoint/2010/main" val="12621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3"/>
    </mc:Choice>
    <mc:Fallback xmlns="">
      <p:transition xmlns:p14="http://schemas.microsoft.com/office/powerpoint/2010/main" spd="slow" advTm="3071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Superallowed</a:t>
            </a:r>
            <a:r>
              <a:rPr lang="en-CA" dirty="0" smtClean="0"/>
              <a:t> GT Transition in </a:t>
            </a:r>
            <a:r>
              <a:rPr lang="en-CA" baseline="30000" dirty="0" smtClean="0"/>
              <a:t>100</a:t>
            </a:r>
            <a:r>
              <a:rPr lang="en-CA" dirty="0" smtClean="0"/>
              <a:t>Sn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Coupled cluster calculations of GT transition in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from many chiral Hamiltonians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Converged in relatively small spaces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(See talk of G. Hagen, Friday)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5" name="Picture 4" descr="Sn100_G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13" y="934720"/>
            <a:ext cx="4191000" cy="360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42480" y="4264521"/>
            <a:ext cx="187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submitted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8" name="Picture 7" descr="Sn100_Mgt_con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158239"/>
            <a:ext cx="3761078" cy="26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4"/>
    </mc:Choice>
    <mc:Fallback xmlns="">
      <p:transition xmlns:p14="http://schemas.microsoft.com/office/powerpoint/2010/main" spd="slow" advTm="549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Superallowed</a:t>
            </a:r>
            <a:r>
              <a:rPr lang="en-CA" dirty="0" smtClean="0"/>
              <a:t> GT Transition in </a:t>
            </a:r>
            <a:r>
              <a:rPr lang="en-CA" baseline="30000" dirty="0" smtClean="0"/>
              <a:t>100</a:t>
            </a:r>
            <a:r>
              <a:rPr lang="en-CA" dirty="0" smtClean="0"/>
              <a:t>Sn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Coupled cluster calculations of GT transition in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from many chiral Hamiltonians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Large quenching effect from correlations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Without currents, large spread in results</a:t>
            </a:r>
          </a:p>
        </p:txBody>
      </p:sp>
      <p:pic>
        <p:nvPicPr>
          <p:cNvPr id="5" name="Picture 4" descr="Sn100_G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13" y="934720"/>
            <a:ext cx="4191000" cy="3606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10480" y="934720"/>
            <a:ext cx="1076960" cy="1767840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42480" y="4264521"/>
            <a:ext cx="187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submitted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Picture 9" descr="Sn100_Mgt_con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158239"/>
            <a:ext cx="3761078" cy="26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6"/>
    </mc:Choice>
    <mc:Fallback xmlns="">
      <p:transition xmlns:p14="http://schemas.microsoft.com/office/powerpoint/2010/main" spd="slow" advTm="259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Superallowed</a:t>
            </a:r>
            <a:r>
              <a:rPr lang="en-CA" dirty="0" smtClean="0"/>
              <a:t> GT Transition in </a:t>
            </a:r>
            <a:r>
              <a:rPr lang="en-CA" baseline="30000" dirty="0" smtClean="0"/>
              <a:t>100</a:t>
            </a:r>
            <a:r>
              <a:rPr lang="en-CA" dirty="0" smtClean="0"/>
              <a:t>Sn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Coupled cluster calculations of GT transition in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from many chiral Hamiltonians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Large quenching effect from correlations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Without currents, large spread in results</a:t>
            </a:r>
          </a:p>
          <a:p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Addition of 2BC further quenches and reduces spread in results</a:t>
            </a:r>
          </a:p>
        </p:txBody>
      </p:sp>
      <p:pic>
        <p:nvPicPr>
          <p:cNvPr id="5" name="Picture 4" descr="Sn100_G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13" y="934720"/>
            <a:ext cx="4191000" cy="3606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704080" y="1036320"/>
            <a:ext cx="568960" cy="1686560"/>
          </a:xfrm>
          <a:prstGeom prst="ellipse">
            <a:avLst/>
          </a:prstGeom>
          <a:solidFill>
            <a:srgbClr val="0000FF">
              <a:alpha val="14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2480" y="4264521"/>
            <a:ext cx="187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submitted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Picture 9" descr="Sn100_Mgt_con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158239"/>
            <a:ext cx="3761078" cy="26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57"/>
    </mc:Choice>
    <mc:Fallback xmlns="">
      <p:transition xmlns:p14="http://schemas.microsoft.com/office/powerpoint/2010/main" spd="slow" advTm="192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binitio_t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Approach: Many-Body Methods</a:t>
            </a:r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858519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Nuclear many-body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problem</a:t>
            </a:r>
            <a:endParaRPr lang="en-US" sz="1400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85" y="974514"/>
            <a:ext cx="1628370" cy="26959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0" y="1704275"/>
            <a:ext cx="8995680" cy="568989"/>
          </a:xfrm>
          <a:prstGeom prst="roundRect">
            <a:avLst>
              <a:gd name="adj" fmla="val 56"/>
            </a:avLst>
          </a:prstGeom>
          <a:solidFill>
            <a:schemeClr val="bg1">
              <a:alpha val="90000"/>
            </a:schemeClr>
          </a:solidFill>
          <a:ln w="9525">
            <a:noFill/>
            <a:round/>
            <a:headEnd/>
            <a:tailEnd/>
          </a:ln>
        </p:spPr>
        <p:txBody>
          <a:bodyPr wrap="square" lIns="72891" tIns="37903" rIns="72891" bIns="37903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0" algn="l"/>
                <a:tab pos="740573" algn="l"/>
                <a:tab pos="1481145" algn="l"/>
                <a:tab pos="2221718" algn="l"/>
                <a:tab pos="2962290" algn="l"/>
                <a:tab pos="3702863" algn="l"/>
                <a:tab pos="4443435" algn="l"/>
                <a:tab pos="5184008" algn="l"/>
                <a:tab pos="5924580" algn="l"/>
                <a:tab pos="6665153" algn="l"/>
                <a:tab pos="7405726" algn="l"/>
                <a:tab pos="8146298" algn="l"/>
              </a:tabLst>
            </a:pPr>
            <a:r>
              <a:rPr lang="en-GB" sz="1600" dirty="0" smtClean="0">
                <a:latin typeface="Myriad pro"/>
                <a:ea typeface="ＭＳ Ｐゴシック" charset="-128"/>
                <a:cs typeface="Myriad pro"/>
              </a:rPr>
              <a:t>“</a:t>
            </a:r>
            <a:r>
              <a:rPr lang="en-GB" sz="1600" dirty="0" smtClean="0">
                <a:solidFill>
                  <a:srgbClr val="000000"/>
                </a:solidFill>
                <a:latin typeface="Myriad pro"/>
                <a:ea typeface="ＭＳ Ｐゴシック" charset="-128"/>
                <a:cs typeface="Myriad pro"/>
              </a:rPr>
              <a:t>If </a:t>
            </a:r>
            <a:r>
              <a:rPr lang="en-GB" sz="1600" dirty="0">
                <a:solidFill>
                  <a:srgbClr val="000000"/>
                </a:solidFill>
                <a:latin typeface="Myriad pro"/>
                <a:ea typeface="ＭＳ Ｐゴシック" charset="-128"/>
                <a:cs typeface="Myriad pro"/>
              </a:rPr>
              <a:t>the forces are known, one should, </a:t>
            </a:r>
            <a:r>
              <a:rPr lang="en-GB" sz="1600" dirty="0" smtClean="0">
                <a:solidFill>
                  <a:srgbClr val="000000"/>
                </a:solidFill>
                <a:latin typeface="Myriad pro"/>
                <a:ea typeface="ＭＳ Ｐゴシック" charset="-128"/>
                <a:cs typeface="Myriad pro"/>
              </a:rPr>
              <a:t>in </a:t>
            </a:r>
            <a:r>
              <a:rPr lang="en-GB" sz="1600" dirty="0">
                <a:solidFill>
                  <a:srgbClr val="000000"/>
                </a:solidFill>
                <a:latin typeface="Myriad pro"/>
                <a:ea typeface="ＭＳ Ｐゴシック" charset="-128"/>
                <a:cs typeface="Myriad pro"/>
              </a:rPr>
              <a:t>principle, be able </a:t>
            </a:r>
            <a:r>
              <a:rPr lang="en-GB" sz="1600" dirty="0">
                <a:solidFill>
                  <a:srgbClr val="FF0000"/>
                </a:solidFill>
                <a:latin typeface="Myriad pro"/>
                <a:ea typeface="ＭＳ Ｐゴシック" charset="-128"/>
                <a:cs typeface="Myriad pro"/>
              </a:rPr>
              <a:t>to calculate deductively</a:t>
            </a:r>
            <a:r>
              <a:rPr lang="en-GB" sz="1600" dirty="0" smtClean="0">
                <a:solidFill>
                  <a:srgbClr val="FF0000"/>
                </a:solidFill>
                <a:latin typeface="Myriad pro"/>
                <a:ea typeface="ＭＳ Ｐゴシック" charset="-128"/>
                <a:cs typeface="Myriad pro"/>
              </a:rPr>
              <a:t> the </a:t>
            </a:r>
            <a:r>
              <a:rPr lang="en-GB" sz="1600" dirty="0">
                <a:solidFill>
                  <a:srgbClr val="FF0000"/>
                </a:solidFill>
                <a:latin typeface="Myriad pro"/>
                <a:ea typeface="ＭＳ Ｐゴシック" charset="-128"/>
                <a:cs typeface="Myriad pro"/>
              </a:rPr>
              <a:t>properties of individual nuclei</a:t>
            </a:r>
            <a:r>
              <a:rPr lang="en-GB" sz="1600" dirty="0" smtClean="0">
                <a:solidFill>
                  <a:srgbClr val="000000"/>
                </a:solidFill>
                <a:latin typeface="Myriad pro"/>
                <a:ea typeface="ＭＳ Ｐゴシック" charset="-128"/>
                <a:cs typeface="Myriad pro"/>
              </a:rPr>
              <a:t>.”</a:t>
            </a:r>
            <a:endParaRPr lang="en-GB" sz="1600" b="1" i="1" dirty="0" smtClean="0">
              <a:latin typeface="Myriad pro"/>
              <a:ea typeface="ＭＳ Ｐゴシック" charset="-128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047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3"/>
    </mc:Choice>
    <mc:Fallback xmlns="">
      <p:transition xmlns:p14="http://schemas.microsoft.com/office/powerpoint/2010/main" spd="slow" advTm="98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Superallowed</a:t>
            </a:r>
            <a:r>
              <a:rPr lang="en-CA" dirty="0" smtClean="0"/>
              <a:t> GT Transition in </a:t>
            </a:r>
            <a:r>
              <a:rPr lang="en-CA" baseline="30000" dirty="0" smtClean="0"/>
              <a:t>100</a:t>
            </a:r>
            <a:r>
              <a:rPr lang="en-CA" dirty="0" smtClean="0"/>
              <a:t>Sn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Coupled cluster calculations of GT transition in </a:t>
            </a:r>
            <a:r>
              <a:rPr lang="en-US" sz="1600" baseline="30000" dirty="0" smtClean="0">
                <a:latin typeface="Myriad Pro"/>
                <a:cs typeface="Myriad Pro"/>
              </a:rPr>
              <a:t>100</a:t>
            </a:r>
            <a:r>
              <a:rPr lang="en-US" sz="1600" dirty="0" smtClean="0">
                <a:latin typeface="Myriad Pro"/>
                <a:cs typeface="Myriad Pro"/>
              </a:rPr>
              <a:t>Sn from many chiral Hamiltonians</a:t>
            </a:r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Large quenching effect from correlations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Without currents, large spread in results</a:t>
            </a:r>
          </a:p>
          <a:p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Addition of 2BC further quenches and reduces spread in results</a:t>
            </a:r>
          </a:p>
        </p:txBody>
      </p:sp>
      <p:pic>
        <p:nvPicPr>
          <p:cNvPr id="5" name="Picture 4" descr="Sn100_G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13" y="934720"/>
            <a:ext cx="4191000" cy="360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2480" y="4264521"/>
            <a:ext cx="187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submitted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2640" y="2052320"/>
            <a:ext cx="3918033" cy="2032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n100_Mgt_con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158239"/>
            <a:ext cx="3761078" cy="26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3"/>
    </mc:Choice>
    <mc:Fallback xmlns="">
      <p:transition xmlns:p14="http://schemas.microsoft.com/office/powerpoint/2010/main" spd="slow" advTm="103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GT Decays in Medium-Mass Region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VS-IMSRG calculations of GT transitions in </a:t>
            </a:r>
            <a:r>
              <a:rPr lang="en-US" sz="1600" dirty="0" err="1" smtClean="0">
                <a:latin typeface="Myriad Pro"/>
                <a:cs typeface="Myriad Pro"/>
              </a:rPr>
              <a:t>sd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dirty="0" err="1" smtClean="0">
                <a:latin typeface="Myriad Pro"/>
                <a:cs typeface="Myriad Pro"/>
              </a:rPr>
              <a:t>pf</a:t>
            </a:r>
            <a:r>
              <a:rPr lang="en-US" sz="1600" dirty="0" smtClean="0">
                <a:latin typeface="Myriad Pro"/>
                <a:cs typeface="Myriad Pro"/>
              </a:rPr>
              <a:t> shells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Modest quenching from consistent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initio </a:t>
            </a:r>
            <a:r>
              <a:rPr lang="en-US" sz="1600" b="1" dirty="0" err="1" smtClean="0">
                <a:solidFill>
                  <a:srgbClr val="FF0000"/>
                </a:solidFill>
                <a:latin typeface="Myriad Pro"/>
                <a:cs typeface="Myriad Pro"/>
              </a:rPr>
              <a:t>wavefunctions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 and operators</a:t>
            </a:r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Further modest quenching from 2BC</a:t>
            </a:r>
          </a:p>
          <a:p>
            <a:endParaRPr lang="en-US" sz="1600" b="1" dirty="0">
              <a:solidFill>
                <a:srgbClr val="008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calculations across the chart explain data with free-space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g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Myriad Pro"/>
                <a:cs typeface="Myriad Pro"/>
              </a:rPr>
              <a:t>A</a:t>
            </a:r>
            <a:endParaRPr lang="en-US" sz="1600" b="1" baseline="-25000" dirty="0" smtClean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IMSRG_GT_GT_with_1bc_N4LO_LNL_keep_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 b="52935"/>
          <a:stretch/>
        </p:blipFill>
        <p:spPr>
          <a:xfrm>
            <a:off x="96520" y="1676400"/>
            <a:ext cx="4432206" cy="2560320"/>
          </a:xfrm>
          <a:prstGeom prst="rect">
            <a:avLst/>
          </a:prstGeom>
        </p:spPr>
      </p:pic>
      <p:pic>
        <p:nvPicPr>
          <p:cNvPr id="2" name="Picture 1" descr="IMSRG_GT_GT_with_1bc_N4LO_LNL_keep_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47013" b="1566"/>
          <a:stretch/>
        </p:blipFill>
        <p:spPr>
          <a:xfrm>
            <a:off x="4528726" y="1645920"/>
            <a:ext cx="4391660" cy="29012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42480" y="4264521"/>
            <a:ext cx="187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Gysbers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submitted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2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73"/>
    </mc:Choice>
    <mc:Fallback xmlns="">
      <p:transition xmlns:p14="http://schemas.microsoft.com/office/powerpoint/2010/main" spd="slow" advTm="914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/>
              <a:t>Ab</a:t>
            </a:r>
            <a:r>
              <a:rPr lang="en-CA" dirty="0"/>
              <a:t> Initio </a:t>
            </a:r>
            <a:r>
              <a:rPr lang="en-US" dirty="0">
                <a:latin typeface="Times New Roman"/>
                <a:cs typeface="Times New Roman"/>
              </a:rPr>
              <a:t>2ν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Consistent </a:t>
            </a:r>
            <a:r>
              <a:rPr lang="en-US" sz="1600" dirty="0">
                <a:latin typeface="Myriad pro"/>
                <a:cs typeface="Myriad pro"/>
              </a:rPr>
              <a:t>many-body </a:t>
            </a:r>
            <a:r>
              <a:rPr lang="en-US" sz="1600" dirty="0" err="1">
                <a:latin typeface="Myriad pro"/>
                <a:cs typeface="Myriad pro"/>
              </a:rPr>
              <a:t>wfs</a:t>
            </a:r>
            <a:r>
              <a:rPr lang="en-US" sz="1600" dirty="0">
                <a:latin typeface="Myriad pro"/>
                <a:cs typeface="Myriad pro"/>
              </a:rPr>
              <a:t>/operators from chiral NN+3N </a:t>
            </a:r>
            <a:r>
              <a:rPr lang="en-US" sz="1600" dirty="0" smtClean="0">
                <a:latin typeface="Myriad pro"/>
                <a:cs typeface="Myriad pro"/>
              </a:rPr>
              <a:t>forces (no 2b currents)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VS-IMSRG: decrease in final matrix element</a:t>
            </a: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4485" y="4307840"/>
            <a:ext cx="3009514" cy="27699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Payne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</a:t>
            </a:r>
            <a:endParaRPr lang="it-IT" sz="12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Picture 1" descr="2v2gx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1" b="2875"/>
          <a:stretch/>
        </p:blipFill>
        <p:spPr>
          <a:xfrm>
            <a:off x="137159" y="1038929"/>
            <a:ext cx="6400800" cy="3109133"/>
          </a:xfrm>
          <a:prstGeom prst="rect">
            <a:avLst/>
          </a:prstGeom>
        </p:spPr>
      </p:pic>
      <p:pic>
        <p:nvPicPr>
          <p:cNvPr id="6" name="Picture 5" descr="dbd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" r="53870"/>
          <a:stretch/>
        </p:blipFill>
        <p:spPr>
          <a:xfrm>
            <a:off x="7559041" y="660052"/>
            <a:ext cx="131064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9"/>
    </mc:Choice>
    <mc:Fallback xmlns="">
      <p:transition xmlns:p14="http://schemas.microsoft.com/office/powerpoint/2010/main" spd="slow" advTm="438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/>
              <a:t>Ab</a:t>
            </a:r>
            <a:r>
              <a:rPr lang="en-CA" dirty="0"/>
              <a:t> Initio </a:t>
            </a:r>
            <a:r>
              <a:rPr lang="en-US" dirty="0">
                <a:latin typeface="Times New Roman"/>
                <a:cs typeface="Times New Roman"/>
              </a:rPr>
              <a:t>2ν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64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Consistent </a:t>
            </a:r>
            <a:r>
              <a:rPr lang="en-US" sz="1600" dirty="0">
                <a:latin typeface="Myriad pro"/>
                <a:cs typeface="Myriad pro"/>
              </a:rPr>
              <a:t>many-body </a:t>
            </a:r>
            <a:r>
              <a:rPr lang="en-US" sz="1600" dirty="0" err="1">
                <a:latin typeface="Myriad pro"/>
                <a:cs typeface="Myriad pro"/>
              </a:rPr>
              <a:t>wfs</a:t>
            </a:r>
            <a:r>
              <a:rPr lang="en-US" sz="1600" dirty="0">
                <a:latin typeface="Myriad pro"/>
                <a:cs typeface="Myriad pro"/>
              </a:rPr>
              <a:t>/operators from chiral NN+3N </a:t>
            </a:r>
            <a:r>
              <a:rPr lang="en-US" sz="1600" dirty="0" smtClean="0">
                <a:latin typeface="Myriad pro"/>
                <a:cs typeface="Myriad pro"/>
              </a:rPr>
              <a:t>forces (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with 2b currents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VS-IMSRG: decrease in final matrix element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Potential issues: valence-space limitations for 1+ states or missing correlations</a:t>
            </a:r>
            <a:endParaRPr lang="en-US" sz="1600" dirty="0">
              <a:latin typeface="Myriad Pro"/>
              <a:cs typeface="Myriad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4485" y="4307840"/>
            <a:ext cx="3009514" cy="27699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Payne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Stroberg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JDH, et al., in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prep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</a:t>
            </a:r>
            <a:endParaRPr lang="it-IT" sz="12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 descr="result_tvbb_magi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r="17449"/>
          <a:stretch/>
        </p:blipFill>
        <p:spPr>
          <a:xfrm rot="5400000">
            <a:off x="1714655" y="-592258"/>
            <a:ext cx="3321726" cy="65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0"/>
    </mc:Choice>
    <mc:Fallback xmlns="">
      <p:transition xmlns:p14="http://schemas.microsoft.com/office/powerpoint/2010/main" spd="slow" advTm="422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 smtClean="0"/>
              <a:t>Gamow-Teller Strengths for A=48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GT strengths for 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Ca(</a:t>
            </a:r>
            <a:r>
              <a:rPr lang="en-US" sz="1600" dirty="0" err="1" smtClean="0">
                <a:latin typeface="Myriad pro"/>
                <a:cs typeface="Myriad pro"/>
              </a:rPr>
              <a:t>p,n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Sc and 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Ti(</a:t>
            </a:r>
            <a:r>
              <a:rPr lang="en-US" sz="1600" dirty="0" err="1" smtClean="0">
                <a:latin typeface="Myriad pro"/>
                <a:cs typeface="Myriad pro"/>
              </a:rPr>
              <a:t>n,p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Sc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Significant improvement with effects of 2BC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Resonances appear at too low energy</a:t>
            </a:r>
          </a:p>
        </p:txBody>
      </p:sp>
      <p:pic>
        <p:nvPicPr>
          <p:cNvPr id="2" name="Picture 1" descr="GT_ca48_imsr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400" y="360000"/>
            <a:ext cx="3200400" cy="4572000"/>
          </a:xfrm>
          <a:prstGeom prst="rect">
            <a:avLst/>
          </a:prstGeom>
        </p:spPr>
      </p:pic>
      <p:pic>
        <p:nvPicPr>
          <p:cNvPr id="3" name="Picture 2" descr="GT_ti48_imsr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4873" y="360000"/>
            <a:ext cx="3200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"/>
    </mc:Choice>
    <mc:Fallback xmlns="">
      <p:transition xmlns:p14="http://schemas.microsoft.com/office/powerpoint/2010/main" spd="slow" advTm="18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 smtClean="0"/>
              <a:t>Gamow-Teller Strengths for A=48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Running GT strengths for 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Ca(</a:t>
            </a:r>
            <a:r>
              <a:rPr lang="en-US" sz="1600" dirty="0" err="1" smtClean="0">
                <a:latin typeface="Myriad pro"/>
                <a:cs typeface="Myriad pro"/>
              </a:rPr>
              <a:t>p,n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Sc and 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Ti(</a:t>
            </a:r>
            <a:r>
              <a:rPr lang="en-US" sz="1600" dirty="0" err="1" smtClean="0">
                <a:latin typeface="Myriad pro"/>
                <a:cs typeface="Myriad pro"/>
              </a:rPr>
              <a:t>n,p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Sc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Significant improvement with effects of 2BC </a:t>
            </a:r>
            <a:r>
              <a:rPr lang="mr-IN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–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good agreement with experiment</a:t>
            </a: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4" name="Picture 3" descr="GT_ca48_runn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840" y="339725"/>
            <a:ext cx="3200400" cy="4572000"/>
          </a:xfrm>
          <a:prstGeom prst="rect">
            <a:avLst/>
          </a:prstGeom>
        </p:spPr>
      </p:pic>
      <p:pic>
        <p:nvPicPr>
          <p:cNvPr id="5" name="Picture 4" descr="GT_ti48_runnin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339725"/>
            <a:ext cx="3200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9"/>
    </mc:Choice>
    <mc:Fallback xmlns="">
      <p:transition xmlns:p14="http://schemas.microsoft.com/office/powerpoint/2010/main" spd="slow" advTm="5508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 smtClean="0"/>
              <a:t>Gamow-Teller Strengths for A=48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Running GT strengths for 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Ca(</a:t>
            </a:r>
            <a:r>
              <a:rPr lang="en-US" sz="1600" dirty="0" err="1" smtClean="0">
                <a:latin typeface="Myriad pro"/>
                <a:cs typeface="Myriad pro"/>
              </a:rPr>
              <a:t>p,n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Sc and 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Ti(</a:t>
            </a:r>
            <a:r>
              <a:rPr lang="en-US" sz="1600" dirty="0" err="1" smtClean="0">
                <a:latin typeface="Myriad pro"/>
                <a:cs typeface="Myriad pro"/>
              </a:rPr>
              <a:t>n,p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Sc</a:t>
            </a:r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Significant improvement with effects of 2BC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Very good agreement with Ikeda Sum Rule calculated with CC theory</a:t>
            </a:r>
          </a:p>
        </p:txBody>
      </p:sp>
      <p:pic>
        <p:nvPicPr>
          <p:cNvPr id="4" name="Picture 3" descr="GT_ca48_runn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840" y="339725"/>
            <a:ext cx="3200400" cy="4572000"/>
          </a:xfrm>
          <a:prstGeom prst="rect">
            <a:avLst/>
          </a:prstGeom>
        </p:spPr>
      </p:pic>
      <p:pic>
        <p:nvPicPr>
          <p:cNvPr id="5" name="Picture 4" descr="GT_ti48_runnin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339725"/>
            <a:ext cx="3200400" cy="4572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206240" y="1849120"/>
            <a:ext cx="325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38205" y="1479788"/>
            <a:ext cx="11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CC Theory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9"/>
    </mc:Choice>
    <mc:Fallback xmlns="">
      <p:transition xmlns:p14="http://schemas.microsoft.com/office/powerpoint/2010/main" spd="slow" advTm="2019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 smtClean="0"/>
              <a:t>Role of Correlations?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Role of correlations addressed in CC theory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Including triples </a:t>
            </a:r>
            <a:r>
              <a:rPr lang="en-US" sz="1600" dirty="0" err="1" smtClean="0">
                <a:solidFill>
                  <a:srgbClr val="0000FF"/>
                </a:solidFill>
                <a:latin typeface="Myriad Pro"/>
                <a:cs typeface="Myriad Pro"/>
              </a:rPr>
              <a:t>perturbatively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increases value of NME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IMSRG(2) results similar to CCSD results </a:t>
            </a:r>
            <a:r>
              <a:rPr lang="mr-IN" sz="1600" dirty="0" smtClean="0">
                <a:latin typeface="Myriad Pro"/>
                <a:cs typeface="Myriad Pro"/>
              </a:rPr>
              <a:t>–</a:t>
            </a:r>
            <a:r>
              <a:rPr lang="en-US" sz="1600" dirty="0" smtClean="0">
                <a:latin typeface="Myriad Pro"/>
                <a:cs typeface="Myriad Pro"/>
              </a:rPr>
              <a:t> missing many-body correlations </a:t>
            </a:r>
          </a:p>
        </p:txBody>
      </p:sp>
      <p:pic>
        <p:nvPicPr>
          <p:cNvPr id="4" name="Picture 3" descr="Ca48_2vbb_eomccsd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027"/>
            <a:ext cx="4680032" cy="3200317"/>
          </a:xfrm>
          <a:prstGeom prst="rect">
            <a:avLst/>
          </a:prstGeom>
        </p:spPr>
      </p:pic>
      <p:pic>
        <p:nvPicPr>
          <p:cNvPr id="7" name="Picture 6" descr="result_tvbb_magic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9" r="17448" b="52145"/>
          <a:stretch/>
        </p:blipFill>
        <p:spPr>
          <a:xfrm rot="5400000">
            <a:off x="4950366" y="812710"/>
            <a:ext cx="3435620" cy="33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96"/>
    </mc:Choice>
    <mc:Fallback xmlns="">
      <p:transition xmlns:p14="http://schemas.microsoft.com/office/powerpoint/2010/main" spd="slow" advTm="69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0080" y="0"/>
            <a:ext cx="685427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Consistent many-body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/operators from </a:t>
            </a:r>
            <a:r>
              <a:rPr lang="en-US" sz="1600" dirty="0">
                <a:latin typeface="Myriad pro"/>
                <a:cs typeface="Myriad pro"/>
              </a:rPr>
              <a:t>chiral NN+3N </a:t>
            </a:r>
            <a:r>
              <a:rPr lang="en-US" sz="1600" dirty="0" smtClean="0">
                <a:latin typeface="Myriad pro"/>
                <a:cs typeface="Myriad pro"/>
              </a:rPr>
              <a:t>forces (no 2b currents)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General cancellation between Fermi and Tensor contributions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2" name="Picture 1" descr="0v F 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6" b="2222"/>
          <a:stretch/>
        </p:blipFill>
        <p:spPr>
          <a:xfrm>
            <a:off x="132080" y="972799"/>
            <a:ext cx="6858000" cy="3419476"/>
          </a:xfrm>
          <a:prstGeom prst="rect">
            <a:avLst/>
          </a:prstGeom>
        </p:spPr>
      </p:pic>
      <p:pic>
        <p:nvPicPr>
          <p:cNvPr id="5" name="Picture 4" descr="dbd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7347618" y="751492"/>
            <a:ext cx="1416735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4"/>
    </mc:Choice>
    <mc:Fallback xmlns="">
      <p:transition xmlns:p14="http://schemas.microsoft.com/office/powerpoint/2010/main" spd="slow" advTm="299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0080" y="0"/>
            <a:ext cx="685427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Consistent many-body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/operators from </a:t>
            </a:r>
            <a:r>
              <a:rPr lang="en-US" sz="1600" dirty="0">
                <a:latin typeface="Myriad pro"/>
                <a:cs typeface="Myriad pro"/>
              </a:rPr>
              <a:t>chiral NN+3N </a:t>
            </a:r>
            <a:r>
              <a:rPr lang="en-US" sz="1600" dirty="0" smtClean="0">
                <a:latin typeface="Myriad pro"/>
                <a:cs typeface="Myriad pro"/>
              </a:rPr>
              <a:t>forces (no 2b currents)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Final matrix element converged </a:t>
            </a:r>
            <a:r>
              <a:rPr lang="mr-IN" sz="1600" dirty="0" smtClean="0">
                <a:latin typeface="Myriad pro"/>
                <a:cs typeface="Myriad pro"/>
              </a:rPr>
              <a:t>–</a:t>
            </a:r>
            <a:r>
              <a:rPr lang="en-US" sz="1600" dirty="0" smtClean="0">
                <a:latin typeface="Myriad pro"/>
                <a:cs typeface="Myriad pro"/>
              </a:rPr>
              <a:t> significant decrease from phenomenology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3" name="Picture 2" descr="0v GT Fin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6" b="1630"/>
          <a:stretch/>
        </p:blipFill>
        <p:spPr>
          <a:xfrm>
            <a:off x="111760" y="967742"/>
            <a:ext cx="6858000" cy="344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38"/>
    </mc:Choice>
    <mc:Fallback xmlns="">
      <p:transition xmlns:p14="http://schemas.microsoft.com/office/powerpoint/2010/main" spd="slow" advTm="314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6224353" cy="469901"/>
          </a:xfrm>
        </p:spPr>
        <p:txBody>
          <a:bodyPr/>
          <a:lstStyle/>
          <a:p>
            <a:r>
              <a:rPr lang="en-CA" dirty="0" smtClean="0"/>
              <a:t>Chronological Reach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935720" cy="7894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Moore’s law: exponential growth in computing power                       </a:t>
            </a:r>
            <a:endParaRPr lang="en-US" sz="1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Methods for light nuclei (QMC, NCSM) scale exponentially with mass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" y="2397760"/>
            <a:ext cx="5395869" cy="2650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2341" y="2624875"/>
            <a:ext cx="431979" cy="437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57040" y="2550160"/>
            <a:ext cx="690880" cy="1595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itan_rac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49" y="3032264"/>
            <a:ext cx="2351582" cy="142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2"/>
    </mc:Choice>
    <mc:Fallback xmlns="">
      <p:transition xmlns:p14="http://schemas.microsoft.com/office/powerpoint/2010/main" spd="slow" advTm="89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0080" y="0"/>
            <a:ext cx="685427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Myriad pro"/>
                <a:cs typeface="Myriad pro"/>
              </a:rPr>
              <a:t>Ab</a:t>
            </a:r>
            <a:r>
              <a:rPr lang="en-US" sz="1600" dirty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</a:t>
            </a:r>
            <a:r>
              <a:rPr lang="en-US" sz="1600" dirty="0" smtClean="0">
                <a:latin typeface="Myriad pro"/>
                <a:cs typeface="Myriad pro"/>
              </a:rPr>
              <a:t>: Consistent many-body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/operators from </a:t>
            </a:r>
            <a:r>
              <a:rPr lang="en-US" sz="1600" dirty="0">
                <a:latin typeface="Myriad pro"/>
                <a:cs typeface="Myriad pro"/>
              </a:rPr>
              <a:t>chiral NN+3N </a:t>
            </a:r>
            <a:r>
              <a:rPr lang="en-US" sz="1600" dirty="0" smtClean="0">
                <a:latin typeface="Myriad pro"/>
                <a:cs typeface="Myriad pro"/>
              </a:rPr>
              <a:t>forces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3" name="Picture 2" descr="Charlie ACOT20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8" t="9136"/>
          <a:stretch/>
        </p:blipFill>
        <p:spPr>
          <a:xfrm>
            <a:off x="5064760" y="1101074"/>
            <a:ext cx="3124200" cy="3244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41" b="52812"/>
          <a:stretch/>
        </p:blipFill>
        <p:spPr>
          <a:xfrm>
            <a:off x="66041" y="1151874"/>
            <a:ext cx="4870627" cy="2819050"/>
          </a:xfrm>
          <a:prstGeom prst="rect">
            <a:avLst/>
          </a:prstGeom>
        </p:spPr>
      </p:pic>
      <p:sp>
        <p:nvSpPr>
          <p:cNvPr id="18" name="Rectangle 61"/>
          <p:cNvSpPr>
            <a:spLocks noChangeArrowheads="1"/>
          </p:cNvSpPr>
          <p:nvPr/>
        </p:nvSpPr>
        <p:spPr bwMode="auto">
          <a:xfrm>
            <a:off x="7564121" y="1151874"/>
            <a:ext cx="7264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20" y="2814320"/>
            <a:ext cx="345440" cy="111596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6"/>
    </mc:Choice>
    <mc:Fallback xmlns="">
      <p:transition xmlns:p14="http://schemas.microsoft.com/office/powerpoint/2010/main" spd="slow" advTm="74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0080" y="0"/>
            <a:ext cx="685427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</a:p>
        </p:txBody>
      </p:sp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6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Myriad pro"/>
                <a:cs typeface="Myriad pro"/>
              </a:rPr>
              <a:t>Ab</a:t>
            </a:r>
            <a:r>
              <a:rPr lang="en-US" sz="1600" dirty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</a:t>
            </a:r>
            <a:r>
              <a:rPr lang="en-US" sz="1600" dirty="0" smtClean="0">
                <a:latin typeface="Myriad pro"/>
                <a:cs typeface="Myriad pro"/>
              </a:rPr>
              <a:t>: Consistent many-body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/operators from </a:t>
            </a:r>
            <a:r>
              <a:rPr lang="en-US" sz="1600" dirty="0">
                <a:latin typeface="Myriad pro"/>
                <a:cs typeface="Myriad pro"/>
              </a:rPr>
              <a:t>chiral NN+3N </a:t>
            </a:r>
            <a:r>
              <a:rPr lang="en-US" sz="1600" dirty="0" smtClean="0">
                <a:latin typeface="Myriad pro"/>
                <a:cs typeface="Myriad pro"/>
              </a:rPr>
              <a:t>forces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Consistent prediction from independent method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Two-body currents in progress </a:t>
            </a:r>
            <a:r>
              <a:rPr lang="mr-IN" sz="1600" dirty="0" smtClean="0">
                <a:solidFill>
                  <a:srgbClr val="0000FF"/>
                </a:solidFill>
                <a:latin typeface="Myriad pro"/>
                <a:cs typeface="Myriad pro"/>
              </a:rPr>
              <a:t>–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typically decrease NME</a:t>
            </a:r>
          </a:p>
        </p:txBody>
      </p:sp>
      <p:pic>
        <p:nvPicPr>
          <p:cNvPr id="3" name="Picture 2" descr="Charlie ACOT20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8" t="9136"/>
          <a:stretch/>
        </p:blipFill>
        <p:spPr>
          <a:xfrm>
            <a:off x="5064760" y="1101074"/>
            <a:ext cx="3124200" cy="3244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41" b="52812"/>
          <a:stretch/>
        </p:blipFill>
        <p:spPr>
          <a:xfrm>
            <a:off x="66041" y="1151874"/>
            <a:ext cx="4870627" cy="2819050"/>
          </a:xfrm>
          <a:prstGeom prst="rect">
            <a:avLst/>
          </a:prstGeom>
        </p:spPr>
      </p:pic>
      <p:sp>
        <p:nvSpPr>
          <p:cNvPr id="18" name="Rectangle 61"/>
          <p:cNvSpPr>
            <a:spLocks noChangeArrowheads="1"/>
          </p:cNvSpPr>
          <p:nvPr/>
        </p:nvSpPr>
        <p:spPr bwMode="auto">
          <a:xfrm>
            <a:off x="7564121" y="1151874"/>
            <a:ext cx="7264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</a:t>
            </a:r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20" y="2814320"/>
            <a:ext cx="345440" cy="111596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833360" y="2560320"/>
            <a:ext cx="335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9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6"/>
    </mc:Choice>
    <mc:Fallback xmlns="">
      <p:transition xmlns:p14="http://schemas.microsoft.com/office/powerpoint/2010/main" spd="slow" advTm="1856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Outlook</a:t>
            </a:r>
            <a:endParaRPr lang="en-CA" dirty="0"/>
          </a:p>
        </p:txBody>
      </p:sp>
      <p:pic>
        <p:nvPicPr>
          <p:cNvPr id="2" name="Picture 1" descr="abinitio_toi_V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3121" r="34942" b="7987"/>
          <a:stretch/>
        </p:blipFill>
        <p:spPr>
          <a:xfrm>
            <a:off x="18000" y="1260000"/>
            <a:ext cx="5036600" cy="3901600"/>
          </a:xfrm>
          <a:prstGeom prst="rect">
            <a:avLst/>
          </a:prstGeom>
        </p:spPr>
      </p:pic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76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err="1" smtClean="0">
                <a:solidFill>
                  <a:srgbClr val="FF0000"/>
                </a:solidFill>
                <a:latin typeface="Arial Rounded MT Bold"/>
              </a:rPr>
              <a:t>Ab</a:t>
            </a: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 Rounded MT Bold"/>
              </a:rPr>
              <a:t>initio valence-shell Hamiltonians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First </a:t>
            </a:r>
            <a:r>
              <a:rPr lang="en-US" sz="1400" dirty="0" err="1">
                <a:latin typeface="Arial Rounded MT Bold"/>
              </a:rPr>
              <a:t>ab</a:t>
            </a:r>
            <a:r>
              <a:rPr lang="en-US" sz="1400" dirty="0">
                <a:latin typeface="Arial Rounded MT Bold"/>
              </a:rPr>
              <a:t> initio prediction of </a:t>
            </a:r>
            <a:r>
              <a:rPr lang="en-US" sz="1400" dirty="0" smtClean="0">
                <a:latin typeface="Arial Rounded MT Bold"/>
              </a:rPr>
              <a:t>nuclear </a:t>
            </a:r>
            <a:r>
              <a:rPr lang="en-US" sz="1400" dirty="0" err="1" smtClean="0">
                <a:latin typeface="Arial Rounded MT Bold"/>
              </a:rPr>
              <a:t>driplines</a:t>
            </a:r>
            <a:endParaRPr lang="en-US" sz="1400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Cross-shell spaces underway: Island of inversion</a:t>
            </a:r>
          </a:p>
        </p:txBody>
      </p:sp>
      <p:pic>
        <p:nvPicPr>
          <p:cNvPr id="8" name="Picture 7" descr="tu-darmstadt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372" y="3326315"/>
            <a:ext cx="1124940" cy="46872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23975" y="3784210"/>
            <a:ext cx="107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J. </a:t>
            </a:r>
            <a:r>
              <a:rPr lang="en-US" sz="1400" b="1" dirty="0" err="1" smtClean="0">
                <a:solidFill>
                  <a:srgbClr val="0000FF"/>
                </a:solidFill>
              </a:rPr>
              <a:t>Simonis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1400" b="1" dirty="0" smtClean="0">
                <a:latin typeface="+mn-lt"/>
              </a:rPr>
              <a:t>A. </a:t>
            </a:r>
            <a:r>
              <a:rPr lang="en-US" sz="1400" b="1" dirty="0" err="1" smtClean="0">
                <a:latin typeface="+mn-lt"/>
              </a:rPr>
              <a:t>Schwenk</a:t>
            </a:r>
            <a:r>
              <a:rPr lang="en-US" sz="1400" b="1" dirty="0" smtClean="0">
                <a:latin typeface="+mn-lt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5017" y="3315635"/>
            <a:ext cx="95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H. </a:t>
            </a:r>
            <a:r>
              <a:rPr lang="en-US" sz="1400" b="1" dirty="0" err="1" smtClean="0">
                <a:latin typeface="+mn-lt"/>
              </a:rPr>
              <a:t>Hergert</a:t>
            </a:r>
            <a:endParaRPr lang="en-US" sz="1400" b="1" dirty="0" smtClean="0">
              <a:latin typeface="+mn-lt"/>
            </a:endParaRPr>
          </a:p>
          <a:p>
            <a:r>
              <a:rPr lang="en-US" sz="1400" b="1" dirty="0" smtClean="0">
                <a:solidFill>
                  <a:srgbClr val="000000"/>
                </a:solidFill>
              </a:rPr>
              <a:t>S. </a:t>
            </a:r>
            <a:r>
              <a:rPr lang="en-US" sz="1400" b="1" dirty="0" err="1" smtClean="0">
                <a:solidFill>
                  <a:srgbClr val="000000"/>
                </a:solidFill>
              </a:rPr>
              <a:t>Bogner</a:t>
            </a:r>
            <a:endParaRPr lang="en-US" sz="1400" b="1" dirty="0" smtClean="0">
              <a:solidFill>
                <a:srgbClr val="000000"/>
              </a:solidFill>
            </a:endParaRPr>
          </a:p>
        </p:txBody>
      </p:sp>
      <p:pic>
        <p:nvPicPr>
          <p:cNvPr id="13" name="Picture 12" descr="ms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683" y="3357337"/>
            <a:ext cx="790930" cy="790930"/>
          </a:xfrm>
          <a:prstGeom prst="rect">
            <a:avLst/>
          </a:prstGeom>
        </p:spPr>
      </p:pic>
      <p:pic>
        <p:nvPicPr>
          <p:cNvPr id="14" name="Picture 13" descr="triumf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03" y="3372003"/>
            <a:ext cx="1359087" cy="42545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</p:pic>
      <p:sp>
        <p:nvSpPr>
          <p:cNvPr id="15" name="TextBox 14"/>
          <p:cNvSpPr txBox="1"/>
          <p:nvPr/>
        </p:nvSpPr>
        <p:spPr>
          <a:xfrm>
            <a:off x="4574949" y="3009785"/>
            <a:ext cx="1268020" cy="212365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+mn-lt"/>
              </a:rPr>
              <a:t>S. R. </a:t>
            </a:r>
            <a:r>
              <a:rPr lang="en-US" sz="1400" b="1" dirty="0" err="1" smtClean="0">
                <a:solidFill>
                  <a:srgbClr val="0000FF"/>
                </a:solidFill>
                <a:latin typeface="+mn-lt"/>
              </a:rPr>
              <a:t>Stroberg</a:t>
            </a:r>
            <a:endParaRPr lang="en-US" sz="1400" b="1" dirty="0" smtClean="0">
              <a:solidFill>
                <a:srgbClr val="0000FF"/>
              </a:solidFill>
              <a:latin typeface="+mn-lt"/>
            </a:endParaRPr>
          </a:p>
          <a:p>
            <a:r>
              <a:rPr lang="en-US" sz="1400" b="1" dirty="0" smtClean="0">
                <a:solidFill>
                  <a:srgbClr val="0000FF"/>
                </a:solidFill>
              </a:rPr>
              <a:t>C. Payne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S. </a:t>
            </a:r>
            <a:r>
              <a:rPr lang="en-US" sz="1400" b="1" dirty="0" err="1" smtClean="0">
                <a:solidFill>
                  <a:srgbClr val="0000FF"/>
                </a:solidFill>
              </a:rPr>
              <a:t>Leutheusser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1400" b="1" dirty="0" smtClean="0">
                <a:solidFill>
                  <a:srgbClr val="0000FF"/>
                </a:solidFill>
              </a:rPr>
              <a:t>D. Fullerton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O. </a:t>
            </a:r>
            <a:r>
              <a:rPr lang="en-US" sz="1400" b="1" dirty="0" err="1" smtClean="0">
                <a:solidFill>
                  <a:srgbClr val="0000FF"/>
                </a:solidFill>
              </a:rPr>
              <a:t>Drozdowski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1400" b="1" dirty="0" smtClean="0">
                <a:solidFill>
                  <a:srgbClr val="0000FF"/>
                </a:solidFill>
              </a:rPr>
              <a:t>C. </a:t>
            </a:r>
            <a:r>
              <a:rPr lang="en-US" sz="1400" b="1" dirty="0" err="1" smtClean="0">
                <a:solidFill>
                  <a:srgbClr val="0000FF"/>
                </a:solidFill>
              </a:rPr>
              <a:t>Gwak</a:t>
            </a:r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1400" b="1" dirty="0" smtClean="0">
                <a:latin typeface="+mn-lt"/>
              </a:rPr>
              <a:t>P. </a:t>
            </a:r>
            <a:r>
              <a:rPr lang="en-US" sz="1400" b="1" dirty="0" err="1" smtClean="0">
                <a:latin typeface="+mn-lt"/>
              </a:rPr>
              <a:t>Navrátil</a:t>
            </a:r>
            <a:r>
              <a:rPr lang="en-US" sz="1400" b="1" dirty="0" smtClean="0">
                <a:latin typeface="+mn-lt"/>
              </a:rPr>
              <a:t> </a:t>
            </a:r>
          </a:p>
          <a:p>
            <a:endParaRPr lang="en-US" sz="400" b="1" dirty="0" smtClean="0">
              <a:latin typeface="+mn-lt"/>
            </a:endParaRPr>
          </a:p>
          <a:p>
            <a:endParaRPr lang="en-US" sz="400" b="1" dirty="0"/>
          </a:p>
          <a:p>
            <a:endParaRPr lang="en-US" sz="400" b="1" dirty="0" smtClean="0">
              <a:latin typeface="+mn-lt"/>
            </a:endParaRPr>
          </a:p>
          <a:p>
            <a:endParaRPr lang="en-US" sz="400" b="1" dirty="0"/>
          </a:p>
          <a:p>
            <a:endParaRPr lang="en-US" sz="400" b="1" dirty="0" smtClean="0">
              <a:latin typeface="+mn-lt"/>
            </a:endParaRPr>
          </a:p>
          <a:p>
            <a:r>
              <a:rPr lang="en-US" sz="1400" b="1" dirty="0" smtClean="0"/>
              <a:t>J. Engel</a:t>
            </a:r>
            <a:endParaRPr lang="en-US" sz="1400" b="1" dirty="0">
              <a:latin typeface="+mn-lt"/>
            </a:endParaRPr>
          </a:p>
        </p:txBody>
      </p:sp>
      <p:pic>
        <p:nvPicPr>
          <p:cNvPr id="16" name="Picture 15" descr="Tokyo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34" y="4710813"/>
            <a:ext cx="1558132" cy="406470"/>
          </a:xfrm>
          <a:prstGeom prst="rect">
            <a:avLst/>
          </a:prstGeom>
        </p:spPr>
      </p:pic>
      <p:pic>
        <p:nvPicPr>
          <p:cNvPr id="17" name="Picture 16" descr="ubc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54" y="3800148"/>
            <a:ext cx="1272178" cy="4357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00761" y="4827988"/>
            <a:ext cx="115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J. Menéndez</a:t>
            </a:r>
          </a:p>
        </p:txBody>
      </p:sp>
      <p:pic>
        <p:nvPicPr>
          <p:cNvPr id="19" name="UTlogo.gif" descr="/Users/jholt/Physics/Talks/Figures/logos/UTlogo.gif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38" y="4227104"/>
            <a:ext cx="948986" cy="3954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74771" y="4153097"/>
            <a:ext cx="2047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T. Morris</a:t>
            </a:r>
          </a:p>
          <a:p>
            <a:r>
              <a:rPr lang="en-US" sz="1400" b="1" dirty="0" smtClean="0">
                <a:latin typeface="+mn-lt"/>
              </a:rPr>
              <a:t>G. Hagen, T. </a:t>
            </a:r>
            <a:r>
              <a:rPr lang="en-US" sz="1400" b="1" dirty="0" err="1" smtClean="0">
                <a:latin typeface="+mn-lt"/>
              </a:rPr>
              <a:t>Papenbrock</a:t>
            </a:r>
            <a:endParaRPr lang="en-US" sz="1400" b="1" dirty="0" smtClean="0">
              <a:latin typeface="+mn-lt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078979" y="492304"/>
            <a:ext cx="4066374" cy="1044077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>
                <a:solidFill>
                  <a:srgbClr val="FF0000"/>
                </a:solidFill>
                <a:latin typeface="Arial Rounded MT Bold"/>
              </a:rPr>
              <a:t>Fundamental </a:t>
            </a: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physics</a:t>
            </a:r>
            <a:endParaRPr lang="en-US" sz="1400" b="1" dirty="0">
              <a:solidFill>
                <a:srgbClr val="FF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Arial Rounded MT Bold"/>
              </a:rPr>
              <a:t>	Effective electroweak operators: M1, GT,…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Effective </a:t>
            </a:r>
            <a:r>
              <a:rPr lang="en-GB" sz="1600" dirty="0" smtClean="0">
                <a:latin typeface="Times New Roman"/>
                <a:cs typeface="Arial" charset="0"/>
              </a:rPr>
              <a:t>0νββ</a:t>
            </a:r>
            <a:r>
              <a:rPr lang="en-US" sz="1400" dirty="0" smtClean="0">
                <a:latin typeface="Arial Rounded MT Bold"/>
              </a:rPr>
              <a:t> decay operator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WIMP-Nucleus scattering</a:t>
            </a:r>
            <a:endParaRPr lang="en-US" sz="1400" dirty="0">
              <a:latin typeface="Arial Rounded MT Bold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077830" y="1529387"/>
            <a:ext cx="4005393" cy="1484198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FF0000"/>
                </a:solidFill>
                <a:latin typeface="Arial Rounded MT Bold"/>
              </a:rPr>
              <a:t>Outstanding issues</a:t>
            </a:r>
            <a:endParaRPr lang="en-US" sz="1400" b="1" dirty="0">
              <a:solidFill>
                <a:srgbClr val="FF0000"/>
              </a:solidFill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>
                <a:latin typeface="Arial Rounded MT Bold"/>
              </a:rPr>
              <a:t>	C</a:t>
            </a:r>
            <a:r>
              <a:rPr lang="en-US" sz="1400" b="1" dirty="0" smtClean="0">
                <a:latin typeface="Arial Rounded MT Bold"/>
              </a:rPr>
              <a:t>ontrolled IMSRG(3) approximation</a:t>
            </a:r>
            <a:endParaRPr lang="en-US" sz="1600" b="1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E2 operators problematic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Continuum essential beyond stability</a:t>
            </a:r>
            <a:endParaRPr lang="en-US" sz="600" dirty="0" smtClean="0">
              <a:latin typeface="Arial Rounded MT Bold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 smtClean="0">
                <a:latin typeface="Arial Rounded MT Bold"/>
              </a:rPr>
              <a:t>   Too-high 2+ energies at closed shells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Arial Rounded MT Bold"/>
              </a:rPr>
              <a:t> </a:t>
            </a:r>
            <a:r>
              <a:rPr lang="en-US" sz="1400" dirty="0" smtClean="0">
                <a:latin typeface="Arial Rounded MT Bold"/>
              </a:rPr>
              <a:t>  Quantify uncertainties</a:t>
            </a:r>
            <a:endParaRPr lang="en-US" sz="1400" dirty="0">
              <a:latin typeface="Arial Rounded MT Bold"/>
            </a:endParaRPr>
          </a:p>
        </p:txBody>
      </p:sp>
      <p:pic>
        <p:nvPicPr>
          <p:cNvPr id="24" name="Picture 23" descr="UNC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0726" y="4644823"/>
            <a:ext cx="1704497" cy="4726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21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14"/>
    </mc:Choice>
    <mc:Fallback xmlns="">
      <p:transition xmlns:p14="http://schemas.microsoft.com/office/powerpoint/2010/main" spd="slow" advTm="16101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err="1">
                <a:solidFill>
                  <a:srgbClr val="FF0000"/>
                </a:solidFill>
                <a:latin typeface="Myriad pro"/>
                <a:cs typeface="Myriad pro"/>
              </a:rPr>
              <a:t>Hebeler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/</a:t>
            </a:r>
            <a:r>
              <a:rPr lang="en-US" sz="1600" b="1" dirty="0" err="1">
                <a:solidFill>
                  <a:srgbClr val="FF0000"/>
                </a:solidFill>
                <a:latin typeface="Myriad pro"/>
                <a:cs typeface="Myriad pro"/>
              </a:rPr>
              <a:t>Simonis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 NN+3N forces with reasonable saturation properties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1.8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/2.0 (EM) reproduces closed shells through </a:t>
            </a:r>
            <a:r>
              <a:rPr lang="en-US" sz="1600" baseline="30000" dirty="0">
                <a:solidFill>
                  <a:srgbClr val="0000FF"/>
                </a:solidFill>
                <a:latin typeface="Myriad Pro"/>
                <a:cs typeface="Myriad Pro"/>
              </a:rPr>
              <a:t>78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Ni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Only </a:t>
            </a:r>
            <a:r>
              <a:rPr lang="en-US" sz="1600" dirty="0" err="1" smtClean="0">
                <a:latin typeface="Myriad Pro"/>
                <a:cs typeface="Myriad Pro"/>
              </a:rPr>
              <a:t>underbound</a:t>
            </a:r>
            <a:r>
              <a:rPr lang="en-US" sz="1600" dirty="0" smtClean="0">
                <a:latin typeface="Myriad Pro"/>
                <a:cs typeface="Myriad Pro"/>
              </a:rPr>
              <a:t> for neutron-rich oxygen</a:t>
            </a:r>
            <a:endParaRPr lang="en-US" sz="1600" b="1" dirty="0" smtClean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39900" y="0"/>
            <a:ext cx="7264400" cy="469901"/>
          </a:xfrm>
        </p:spPr>
        <p:txBody>
          <a:bodyPr/>
          <a:lstStyle/>
          <a:p>
            <a:r>
              <a:rPr lang="en-CA" dirty="0"/>
              <a:t>Connection to Infinite Matter: Saturation as a </a:t>
            </a:r>
            <a:r>
              <a:rPr lang="en-CA" dirty="0" smtClean="0"/>
              <a:t>Guide for Nuclei</a:t>
            </a:r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6629401" y="3350567"/>
            <a:ext cx="2374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Simonis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arXiv:1704.02915</a:t>
            </a:r>
          </a:p>
        </p:txBody>
      </p:sp>
      <p:pic>
        <p:nvPicPr>
          <p:cNvPr id="2" name="Picture 1" descr="PastedGraphic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039708"/>
            <a:ext cx="4419600" cy="29947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74211" y="3073568"/>
            <a:ext cx="1286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Arial"/>
              </a:rPr>
              <a:t>From G. Hagen</a:t>
            </a:r>
          </a:p>
        </p:txBody>
      </p:sp>
      <p:pic>
        <p:nvPicPr>
          <p:cNvPr id="10" name="Picture 9" descr="IMSRG_3N_convergence_Rch_pap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00" y="1008000"/>
            <a:ext cx="4489450" cy="3219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1801" y="3381047"/>
            <a:ext cx="2374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Simonis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PRC (2017)</a:t>
            </a:r>
          </a:p>
        </p:txBody>
      </p:sp>
    </p:spTree>
    <p:extLst>
      <p:ext uri="{BB962C8B-B14F-4D97-AF65-F5344CB8AC3E}">
        <p14:creationId xmlns:p14="http://schemas.microsoft.com/office/powerpoint/2010/main" val="19128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1"/>
    </mc:Choice>
    <mc:Fallback xmlns="">
      <p:transition xmlns:p14="http://schemas.microsoft.com/office/powerpoint/2010/main" spd="slow" advTm="130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Testing microscopic descriptions of collectivity</a:t>
            </a:r>
          </a:p>
        </p:txBody>
      </p:sp>
      <p:pic>
        <p:nvPicPr>
          <p:cNvPr id="32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15" y="764326"/>
            <a:ext cx="3000052" cy="3894248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3494791" y="656806"/>
            <a:ext cx="5163569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  <a:defRPr sz="1600"/>
            </a:pPr>
            <a:r>
              <a:t>Use GOSIA Coulomb-excitation code to extract matrix elements</a:t>
            </a:r>
          </a:p>
          <a:p>
            <a:pPr marL="180473" indent="-180473">
              <a:buSzPct val="100000"/>
              <a:buChar char="•"/>
              <a:defRPr sz="1600"/>
            </a:pPr>
            <a:endParaRPr/>
          </a:p>
          <a:p>
            <a:pPr marL="180473" indent="-180473">
              <a:buSzPct val="100000"/>
              <a:buChar char="•"/>
              <a:defRPr sz="1600"/>
            </a:pPr>
            <a:r>
              <a:t>Compare with NCSpM (LSU) and VS-IM-SRG (TRIUMF)</a:t>
            </a:r>
          </a:p>
          <a:p>
            <a:pPr marL="561473" lvl="1" indent="-180473">
              <a:buSzPct val="100000"/>
              <a:buChar char="•"/>
              <a:defRPr sz="1600"/>
            </a:pPr>
            <a:r>
              <a:t>NCSpM - does excellent job - expensive calculations</a:t>
            </a:r>
          </a:p>
          <a:p>
            <a:pPr marL="561473" lvl="1" indent="-180473">
              <a:buSzPct val="100000"/>
              <a:buChar char="•"/>
              <a:defRPr sz="1600"/>
            </a:pPr>
            <a:r>
              <a:t>VS-IM-SRG underpredicts strength - relatively inexpensive - qualitative description excellent</a:t>
            </a:r>
          </a:p>
        </p:txBody>
      </p:sp>
      <p:pic>
        <p:nvPicPr>
          <p:cNvPr id="32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7222" y="2865551"/>
            <a:ext cx="5738707" cy="203357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373620" y="4795083"/>
            <a:ext cx="1740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Henderson et al., PLB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61458"/>
      </p:ext>
    </p:extLst>
  </p:cSld>
  <p:clrMapOvr>
    <a:masterClrMapping/>
  </p:clrMapOvr>
  <p:transition xmlns:p14="http://schemas.microsoft.com/office/powerpoint/2010/main" spd="slow" advTm="15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3" cy="469902"/>
          </a:xfrm>
          <a:prstGeom prst="rect">
            <a:avLst/>
          </a:prstGeom>
        </p:spPr>
        <p:txBody>
          <a:bodyPr/>
          <a:lstStyle/>
          <a:p>
            <a:r>
              <a:t>Testing microscopic descriptions of collectivity</a:t>
            </a:r>
          </a:p>
        </p:txBody>
      </p:sp>
      <p:pic>
        <p:nvPicPr>
          <p:cNvPr id="32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2221" y="703003"/>
            <a:ext cx="3556129" cy="935298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245232" y="627380"/>
            <a:ext cx="498678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Assess nature of missing VS-IM-SRG E2 strength:</a:t>
            </a:r>
          </a:p>
        </p:txBody>
      </p:sp>
      <p:sp>
        <p:nvSpPr>
          <p:cNvPr id="328" name="Shape 328"/>
          <p:cNvSpPr/>
          <p:nvPr/>
        </p:nvSpPr>
        <p:spPr>
          <a:xfrm>
            <a:off x="336594" y="1541780"/>
            <a:ext cx="847081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If missing E2 strength isoscalar, expected “projected” B(E2) to match experiment</a:t>
            </a:r>
          </a:p>
        </p:txBody>
      </p:sp>
      <p:pic>
        <p:nvPicPr>
          <p:cNvPr id="32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6677" y="1871401"/>
            <a:ext cx="4631873" cy="314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86482" y="2198080"/>
            <a:ext cx="4024566" cy="249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Projected B(E2) consistently 15% over/under predicted by VS-IM-SRG</a:t>
            </a:r>
          </a:p>
          <a:p>
            <a:pPr marL="561473" lvl="1" indent="-180473">
              <a:buSzPct val="100000"/>
              <a:buChar char="•"/>
            </a:pPr>
            <a:r>
              <a:t>Missing strength has </a:t>
            </a:r>
            <a:r>
              <a:rPr b="1" u="sng"/>
              <a:t>consistent</a:t>
            </a:r>
            <a:r>
              <a:t> isovector component</a:t>
            </a:r>
          </a:p>
          <a:p>
            <a:pPr marL="561473" lvl="1" indent="-180473">
              <a:buSzPct val="100000"/>
              <a:buChar char="•"/>
            </a:pPr>
            <a:r>
              <a:t>Promising for future development</a:t>
            </a:r>
          </a:p>
          <a:p>
            <a:pPr marL="561473" lvl="1" indent="-180473">
              <a:buSzPct val="100000"/>
              <a:buChar char="•"/>
            </a:pPr>
            <a:endParaRPr/>
          </a:p>
          <a:p>
            <a:pPr marL="180473" indent="-180473">
              <a:buSzPct val="100000"/>
              <a:buChar char="•"/>
            </a:pPr>
            <a:r>
              <a:t>Shell model (USDB) shows no consistent behaviour</a:t>
            </a:r>
          </a:p>
        </p:txBody>
      </p:sp>
    </p:spTree>
    <p:extLst>
      <p:ext uri="{BB962C8B-B14F-4D97-AF65-F5344CB8AC3E}">
        <p14:creationId xmlns:p14="http://schemas.microsoft.com/office/powerpoint/2010/main" val="964955248"/>
      </p:ext>
    </p:extLst>
  </p:cSld>
  <p:clrMapOvr>
    <a:masterClrMapping/>
  </p:clrMapOvr>
  <p:transition xmlns:p14="http://schemas.microsoft.com/office/powerpoint/2010/main" spd="slow" advTm="2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</a:t>
            </a:r>
            <a:r>
              <a:rPr lang="en-CA" dirty="0" smtClean="0">
                <a:latin typeface="Times New Roman"/>
                <a:cs typeface="Times New Roman"/>
              </a:rPr>
              <a:t>0νββ</a:t>
            </a:r>
            <a:r>
              <a:rPr lang="en-CA" dirty="0"/>
              <a:t>-</a:t>
            </a:r>
            <a:r>
              <a:rPr lang="en-CA" dirty="0" smtClean="0"/>
              <a:t>Decay Predictions in the Shell Model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Standard SM: phenomenological </a:t>
            </a:r>
            <a:r>
              <a:rPr lang="en-US" sz="1600" dirty="0" err="1" smtClean="0">
                <a:latin typeface="Myriad pro"/>
                <a:cs typeface="Myriad pro"/>
              </a:rPr>
              <a:t>wavefunctions</a:t>
            </a:r>
            <a:r>
              <a:rPr lang="en-US" sz="1600" dirty="0" smtClean="0">
                <a:latin typeface="Myriad pro"/>
                <a:cs typeface="Myriad pro"/>
              </a:rPr>
              <a:t> +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bare </a:t>
            </a:r>
            <a:r>
              <a:rPr lang="en-US" sz="1600" dirty="0" smtClean="0">
                <a:latin typeface="Myriad pro"/>
                <a:cs typeface="Myriad pro"/>
              </a:rPr>
              <a:t>operator</a:t>
            </a:r>
          </a:p>
          <a:p>
            <a:endParaRPr lang="en-US" sz="600" b="1" dirty="0" smtClean="0">
              <a:latin typeface="Myriad pro"/>
              <a:cs typeface="Myriad pro"/>
            </a:endParaRPr>
          </a:p>
          <a:p>
            <a:r>
              <a:rPr lang="en-US" sz="1600" dirty="0" err="1" smtClean="0">
                <a:latin typeface="Myriad pro"/>
                <a:cs typeface="Myriad pro"/>
              </a:rPr>
              <a:t>Ab</a:t>
            </a:r>
            <a:r>
              <a:rPr lang="en-US" sz="1600" dirty="0" smtClean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 SM</a:t>
            </a:r>
            <a:r>
              <a:rPr lang="en-US" sz="1600" dirty="0" smtClean="0">
                <a:latin typeface="Myriad pro"/>
                <a:cs typeface="Myriad pro"/>
              </a:rPr>
              <a:t>: </a:t>
            </a:r>
            <a:r>
              <a:rPr lang="en-US" sz="1600" dirty="0" err="1">
                <a:latin typeface="Myriad pro"/>
                <a:cs typeface="Myriad pro"/>
              </a:rPr>
              <a:t>wavefunctions</a:t>
            </a:r>
            <a:r>
              <a:rPr lang="en-US" sz="1600" dirty="0">
                <a:latin typeface="Myriad pro"/>
                <a:cs typeface="Myriad pro"/>
              </a:rPr>
              <a:t> from chiral NN+3N forces + consistent effective operator</a:t>
            </a:r>
            <a:endParaRPr lang="en-US" sz="1600" dirty="0" smtClean="0"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Clr>
                <a:schemeClr val="tx1"/>
              </a:buClr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initio energies in medium/heavy-mass region</a:t>
            </a:r>
          </a:p>
          <a:p>
            <a:pPr marL="514350" indent="-514350">
              <a:buClr>
                <a:schemeClr val="tx1"/>
              </a:buClr>
              <a:buAutoNum type="arabicParenR"/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latin typeface="Myriad pro"/>
                <a:cs typeface="Myriad pro"/>
              </a:rPr>
              <a:t> Effective </a:t>
            </a:r>
            <a:r>
              <a:rPr lang="en-US" sz="1600" dirty="0">
                <a:latin typeface="Myriad pro"/>
                <a:cs typeface="Myriad pro"/>
              </a:rPr>
              <a:t>decay operator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latin typeface="Myriad pro"/>
                <a:cs typeface="Myriad pro"/>
              </a:rPr>
              <a:t>decouple valence-space operator</a:t>
            </a:r>
          </a:p>
          <a:p>
            <a:pPr marL="514350" indent="-514350">
              <a:buAutoNum type="arabicParenR"/>
            </a:pPr>
            <a:endParaRPr lang="en-US" sz="600" dirty="0">
              <a:latin typeface="Myriad pro"/>
              <a:cs typeface="Myriad pro"/>
            </a:endParaRPr>
          </a:p>
          <a:p>
            <a:pPr marL="514350" indent="-514350">
              <a:buAutoNum type="arabicParenR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Operator corrections</a:t>
            </a:r>
          </a:p>
          <a:p>
            <a:r>
              <a:rPr lang="en-US" sz="1600" b="1" dirty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	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Two</a:t>
            </a:r>
            <a:r>
              <a:rPr lang="en-US" sz="1600" b="1" dirty="0">
                <a:solidFill>
                  <a:srgbClr val="008000"/>
                </a:solidFill>
                <a:latin typeface="Myriad pro"/>
                <a:cs typeface="Myriad pro"/>
              </a:rPr>
              <a:t>-body </a:t>
            </a:r>
            <a:r>
              <a:rPr lang="en-US" sz="1600" b="1" dirty="0" smtClean="0">
                <a:solidFill>
                  <a:srgbClr val="008000"/>
                </a:solidFill>
                <a:latin typeface="Myriad pro"/>
                <a:cs typeface="Myriad pro"/>
              </a:rPr>
              <a:t>currents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" y="2111261"/>
            <a:ext cx="3943350" cy="5429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4" y="1365537"/>
            <a:ext cx="2971800" cy="6191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4" name="Picture 23" descr="db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5428592" y="1229012"/>
            <a:ext cx="1416735" cy="1536700"/>
          </a:xfrm>
          <a:prstGeom prst="rect">
            <a:avLst/>
          </a:prstGeom>
        </p:spPr>
      </p:pic>
      <p:pic>
        <p:nvPicPr>
          <p:cNvPr id="21" name="Picture 20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2440831" y="4191138"/>
            <a:ext cx="1773746" cy="834516"/>
          </a:xfrm>
          <a:prstGeom prst="rect">
            <a:avLst/>
          </a:prstGeom>
        </p:spPr>
      </p:pic>
      <p:pic>
        <p:nvPicPr>
          <p:cNvPr id="22" name="Picture 21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1417088" y="4209255"/>
            <a:ext cx="692517" cy="9331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39989" y="3817113"/>
            <a:ext cx="219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S. </a:t>
            </a:r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Leutheusser</a:t>
            </a:r>
            <a:r>
              <a:rPr lang="it-IT" sz="12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(UBC/MIT)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442" y="306610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3" name="Picture 22" descr="Work_In_Progre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3" y="3539989"/>
            <a:ext cx="340484" cy="3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"/>
    </mc:Choice>
    <mc:Fallback xmlns="">
      <p:transition xmlns:p14="http://schemas.microsoft.com/office/powerpoint/2010/main" spd="slow" advTm="20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Towards big questions: WIMP-Nucleus Scattering</a:t>
            </a:r>
            <a:endParaRPr lang="en-CA" dirty="0">
              <a:latin typeface="Myriad pro semi"/>
              <a:cs typeface="Myriad pro semi"/>
            </a:endParaRPr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060233" y="41696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5816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1153996" y="4096665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814238" cy="96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WIMP-nucleus direct detection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19</a:t>
            </a:r>
            <a:r>
              <a:rPr lang="en-US" sz="1600" dirty="0" smtClean="0">
                <a:latin typeface="Myriad pro"/>
                <a:cs typeface="Myriad pro"/>
              </a:rPr>
              <a:t>F,</a:t>
            </a:r>
            <a:r>
              <a:rPr lang="en-US" sz="1600" baseline="30000" dirty="0" smtClean="0">
                <a:latin typeface="Myriad pro"/>
                <a:cs typeface="Myriad pro"/>
              </a:rPr>
              <a:t>23</a:t>
            </a:r>
            <a:r>
              <a:rPr lang="en-US" sz="1600" dirty="0" smtClean="0">
                <a:latin typeface="Myriad pro"/>
                <a:cs typeface="Myriad pro"/>
              </a:rPr>
              <a:t>Na,</a:t>
            </a:r>
            <a:r>
              <a:rPr lang="en-US" sz="1600" baseline="30000" dirty="0" smtClean="0">
                <a:latin typeface="Myriad pro"/>
                <a:cs typeface="Myriad pro"/>
              </a:rPr>
              <a:t>27</a:t>
            </a:r>
            <a:r>
              <a:rPr lang="en-US" sz="1600" dirty="0" smtClean="0">
                <a:latin typeface="Myriad pro"/>
                <a:cs typeface="Myriad pro"/>
              </a:rPr>
              <a:t>Al,</a:t>
            </a:r>
            <a:r>
              <a:rPr lang="en-US" sz="1600" baseline="30000" dirty="0" smtClean="0">
                <a:latin typeface="Myriad pro"/>
                <a:cs typeface="Myriad pro"/>
              </a:rPr>
              <a:t>29</a:t>
            </a:r>
            <a:r>
              <a:rPr lang="en-US" sz="1600" dirty="0" smtClean="0">
                <a:latin typeface="Myriad pro"/>
                <a:cs typeface="Myriad pro"/>
              </a:rPr>
              <a:t>Si,</a:t>
            </a:r>
            <a:r>
              <a:rPr lang="en-US" sz="1600" baseline="30000" dirty="0" smtClean="0">
                <a:latin typeface="Myriad pro"/>
                <a:cs typeface="Myriad pro"/>
              </a:rPr>
              <a:t>73</a:t>
            </a:r>
            <a:r>
              <a:rPr lang="en-US" sz="1600" dirty="0" smtClean="0">
                <a:latin typeface="Myriad pro"/>
                <a:cs typeface="Myriad pro"/>
              </a:rPr>
              <a:t>Ge; </a:t>
            </a:r>
            <a:r>
              <a:rPr lang="en-US" sz="1600" baseline="30000" dirty="0" smtClean="0">
                <a:latin typeface="Myriad pro"/>
                <a:cs typeface="Myriad pro"/>
              </a:rPr>
              <a:t>127</a:t>
            </a:r>
            <a:r>
              <a:rPr lang="en-US" sz="1600" dirty="0" smtClean="0">
                <a:latin typeface="Myriad pro"/>
                <a:cs typeface="Myriad pro"/>
              </a:rPr>
              <a:t>I,</a:t>
            </a:r>
            <a:r>
              <a:rPr lang="en-US" sz="1600" baseline="30000" dirty="0" smtClean="0">
                <a:latin typeface="Myriad pro"/>
                <a:cs typeface="Myriad pro"/>
              </a:rPr>
              <a:t>129,131</a:t>
            </a:r>
            <a:r>
              <a:rPr lang="en-US" sz="1600" dirty="0" smtClean="0">
                <a:latin typeface="Myriad pro"/>
                <a:cs typeface="Myriad pro"/>
              </a:rPr>
              <a:t>Xe within reach</a:t>
            </a: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269089" y="2594255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263173" y="254917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344453" y="254155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  <p:sp>
        <p:nvSpPr>
          <p:cNvPr id="15" name="Oval 15"/>
          <p:cNvSpPr>
            <a:spLocks noChangeAspect="1" noChangeArrowheads="1"/>
          </p:cNvSpPr>
          <p:nvPr/>
        </p:nvSpPr>
        <p:spPr bwMode="auto">
          <a:xfrm>
            <a:off x="1229979" y="401348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5"/>
          <p:cNvSpPr>
            <a:spLocks noChangeAspect="1" noChangeArrowheads="1"/>
          </p:cNvSpPr>
          <p:nvPr/>
        </p:nvSpPr>
        <p:spPr bwMode="auto">
          <a:xfrm>
            <a:off x="1315069" y="3981095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"/>
    </mc:Choice>
    <mc:Fallback xmlns="">
      <p:transition xmlns:p14="http://schemas.microsoft.com/office/powerpoint/2010/main" spd="slow" advTm="71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2392" y="3355642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63347" y="2132670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1184" y="2200161"/>
            <a:ext cx="130635" cy="9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Spin-Dependent Structure Factors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Phenomenological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 + bare operator (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with two-body currents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0122" y="2730822"/>
            <a:ext cx="45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7" name="Picture 16" descr="Work_In_Progr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3" y="3225029"/>
            <a:ext cx="340484" cy="305301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9" y="1055710"/>
            <a:ext cx="6404864" cy="528320"/>
          </a:xfrm>
          <a:prstGeom prst="rect">
            <a:avLst/>
          </a:prstGeom>
        </p:spPr>
      </p:pic>
      <p:pic>
        <p:nvPicPr>
          <p:cNvPr id="27" name="Picture 26" descr="Screen Shot 2015-03-13 at 0.42.45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20238" r="15080" b="10757"/>
          <a:stretch/>
        </p:blipFill>
        <p:spPr>
          <a:xfrm>
            <a:off x="54586" y="1645921"/>
            <a:ext cx="6208629" cy="34946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13563" y="4869024"/>
            <a:ext cx="1726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latin typeface="Arial"/>
              </a:rPr>
              <a:t>Klos</a:t>
            </a:r>
            <a:r>
              <a:rPr lang="it-IT" sz="1200" dirty="0">
                <a:latin typeface="Arial"/>
              </a:rPr>
              <a:t> </a:t>
            </a:r>
            <a:r>
              <a:rPr lang="it-IT" sz="1200" dirty="0" smtClean="0">
                <a:latin typeface="Arial"/>
              </a:rPr>
              <a:t>et al, PRD (2013)</a:t>
            </a:r>
          </a:p>
        </p:txBody>
      </p:sp>
    </p:spTree>
    <p:extLst>
      <p:ext uri="{BB962C8B-B14F-4D97-AF65-F5344CB8AC3E}">
        <p14:creationId xmlns:p14="http://schemas.microsoft.com/office/powerpoint/2010/main" val="30723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"/>
    </mc:Choice>
    <mc:Fallback xmlns="">
      <p:transition xmlns:p14="http://schemas.microsoft.com/office/powerpoint/2010/main" spd="slow" advTm="2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10080" y="0"/>
            <a:ext cx="6854273" cy="469901"/>
          </a:xfrm>
        </p:spPr>
        <p:txBody>
          <a:bodyPr/>
          <a:lstStyle/>
          <a:p>
            <a:r>
              <a:rPr lang="en-CA" dirty="0" err="1" smtClean="0"/>
              <a:t>Ab</a:t>
            </a:r>
            <a:r>
              <a:rPr lang="en-CA" dirty="0" smtClean="0"/>
              <a:t> Initio WIMP-Nucleus Response Functions (</a:t>
            </a:r>
            <a:r>
              <a:rPr lang="en-CA" dirty="0" err="1" smtClean="0"/>
              <a:t>Isoscalar</a:t>
            </a:r>
            <a:r>
              <a:rPr lang="en-CA" dirty="0" smtClean="0"/>
              <a:t>)</a:t>
            </a:r>
            <a:endParaRPr lang="en-CA" dirty="0"/>
          </a:p>
        </p:txBody>
      </p:sp>
      <p:sp>
        <p:nvSpPr>
          <p:cNvPr id="39" name="Oval 38"/>
          <p:cNvSpPr/>
          <p:nvPr/>
        </p:nvSpPr>
        <p:spPr>
          <a:xfrm>
            <a:off x="1312371" y="2948617"/>
            <a:ext cx="462920" cy="504056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521567" y="2948617"/>
            <a:ext cx="462920" cy="504056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030916" y="2859717"/>
            <a:ext cx="462920" cy="504056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583" t="3015" r="9141" b="3749"/>
          <a:stretch/>
        </p:blipFill>
        <p:spPr>
          <a:xfrm>
            <a:off x="60960" y="1824954"/>
            <a:ext cx="3397234" cy="3301640"/>
          </a:xfrm>
        </p:spPr>
      </p:pic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4"/>
          <a:srcRect l="5721" t="3010" r="9471" b="3931"/>
          <a:stretch/>
        </p:blipFill>
        <p:spPr>
          <a:xfrm>
            <a:off x="3639096" y="1824954"/>
            <a:ext cx="3378590" cy="32953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07859" y="4845778"/>
            <a:ext cx="2125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rgbClr val="FF0000"/>
                </a:solidFill>
                <a:latin typeface="Arial"/>
              </a:rPr>
              <a:t>Leutheusser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, Stroberg,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Holt</a:t>
            </a:r>
            <a:endParaRPr lang="it-IT" sz="1200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4" y="1077257"/>
            <a:ext cx="6404864" cy="528320"/>
          </a:xfrm>
          <a:prstGeom prst="rect">
            <a:avLst/>
          </a:prstGeom>
        </p:spPr>
      </p:pic>
      <p:sp>
        <p:nvSpPr>
          <p:cNvPr id="14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Myriad pro"/>
                <a:cs typeface="Myriad pro"/>
              </a:rPr>
              <a:t>Ab</a:t>
            </a:r>
            <a:r>
              <a:rPr lang="en-US" sz="1600" dirty="0"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initio</a:t>
            </a:r>
            <a:r>
              <a:rPr lang="en-US" sz="1600" dirty="0" smtClean="0">
                <a:latin typeface="Myriad pro"/>
                <a:cs typeface="Myriad pro"/>
              </a:rPr>
              <a:t>: Consistent many-body </a:t>
            </a:r>
            <a:r>
              <a:rPr lang="en-US" sz="1600" dirty="0" err="1" smtClean="0">
                <a:latin typeface="Myriad pro"/>
                <a:cs typeface="Myriad pro"/>
              </a:rPr>
              <a:t>wfs</a:t>
            </a:r>
            <a:r>
              <a:rPr lang="en-US" sz="1600" dirty="0" smtClean="0">
                <a:latin typeface="Myriad pro"/>
                <a:cs typeface="Myriad pro"/>
              </a:rPr>
              <a:t>/operators from </a:t>
            </a:r>
            <a:r>
              <a:rPr lang="en-US" sz="1600" dirty="0">
                <a:latin typeface="Myriad pro"/>
                <a:cs typeface="Myriad pro"/>
              </a:rPr>
              <a:t>chiral NN+3N forces </a:t>
            </a:r>
            <a:r>
              <a:rPr lang="en-US" sz="1600" dirty="0" smtClean="0">
                <a:latin typeface="Myriad pro"/>
                <a:cs typeface="Myriad pro"/>
              </a:rPr>
              <a:t>+ 2b currents </a:t>
            </a:r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2204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"/>
    </mc:Choice>
    <mc:Fallback xmlns="">
      <p:transition xmlns:p14="http://schemas.microsoft.com/office/powerpoint/2010/main" spd="slow" advTm="4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6224353" cy="469901"/>
          </a:xfrm>
        </p:spPr>
        <p:txBody>
          <a:bodyPr/>
          <a:lstStyle/>
          <a:p>
            <a:r>
              <a:rPr lang="en-CA" dirty="0" smtClean="0"/>
              <a:t>Chronological Reach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3336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Moore’s law: exponential growth in computing power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Methods for light nuclei (QMC, NCSM) scale exponentially with mass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Mid 2000’s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polynomial scaling methods developed </a:t>
            </a:r>
            <a:r>
              <a:rPr lang="en-US" sz="1600" dirty="0" smtClean="0">
                <a:latin typeface="Myriad pro"/>
                <a:cs typeface="Myriad pro"/>
              </a:rPr>
              <a:t>(coupled cluster, in-medium SRG,</a:t>
            </a:r>
            <a:r>
              <a:rPr lang="mr-IN" sz="1600" dirty="0" smtClean="0">
                <a:latin typeface="Myriad pro"/>
                <a:cs typeface="Myriad pro"/>
              </a:rPr>
              <a:t>…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latin typeface="Myriad pro"/>
                <a:cs typeface="Myriad pro"/>
              </a:rPr>
              <a:t> </a:t>
            </a:r>
            <a:r>
              <a:rPr lang="en-US" sz="1600" dirty="0" smtClean="0">
                <a:latin typeface="Myriad pro"/>
                <a:cs typeface="Myriad pro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Explosion in reach of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theory</a:t>
            </a:r>
            <a:endParaRPr lang="en-US" sz="14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" y="2397760"/>
            <a:ext cx="5395869" cy="2650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2341" y="2624875"/>
            <a:ext cx="431979" cy="437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135120" y="2397760"/>
            <a:ext cx="1117600" cy="1950720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itan_rac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49" y="3032264"/>
            <a:ext cx="2351582" cy="142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"/>
    </mc:Choice>
    <mc:Fallback xmlns="">
      <p:transition xmlns:p14="http://schemas.microsoft.com/office/powerpoint/2010/main" spd="slow" advTm="52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Ground-</a:t>
            </a:r>
            <a:r>
              <a:rPr lang="en-CA" dirty="0"/>
              <a:t>S</a:t>
            </a:r>
            <a:r>
              <a:rPr lang="en-CA" dirty="0" smtClean="0"/>
              <a:t>tate </a:t>
            </a:r>
            <a:r>
              <a:rPr lang="en-CA" dirty="0"/>
              <a:t>I</a:t>
            </a:r>
            <a:r>
              <a:rPr lang="en-CA" dirty="0" smtClean="0"/>
              <a:t>nversion: A Puzzle in </a:t>
            </a:r>
            <a:r>
              <a:rPr lang="en-CA" baseline="30000" dirty="0" smtClean="0"/>
              <a:t>22</a:t>
            </a:r>
            <a:r>
              <a:rPr lang="en-CA" dirty="0" smtClean="0"/>
              <a:t>Na/</a:t>
            </a:r>
            <a:r>
              <a:rPr lang="en-CA" baseline="30000" dirty="0" smtClean="0"/>
              <a:t>46</a:t>
            </a:r>
            <a:r>
              <a:rPr lang="en-CA" dirty="0" smtClean="0"/>
              <a:t>Va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Long-standing puzzle: 3p+3n above </a:t>
            </a:r>
            <a:r>
              <a:rPr lang="en-US" sz="1600" baseline="30000" dirty="0" smtClean="0">
                <a:latin typeface="Myriad Pro"/>
                <a:cs typeface="Myriad Pro"/>
              </a:rPr>
              <a:t>16</a:t>
            </a:r>
            <a:r>
              <a:rPr lang="en-US" sz="1600" dirty="0" smtClean="0">
                <a:latin typeface="Myriad Pro"/>
                <a:cs typeface="Myriad Pro"/>
              </a:rPr>
              <a:t>O/</a:t>
            </a:r>
            <a:r>
              <a:rPr lang="en-US" sz="1600" baseline="30000" dirty="0" smtClean="0">
                <a:latin typeface="Myriad Pro"/>
                <a:cs typeface="Myriad Pro"/>
              </a:rPr>
              <a:t>40</a:t>
            </a:r>
            <a:r>
              <a:rPr lang="en-US" sz="1600" dirty="0" smtClean="0">
                <a:latin typeface="Myriad Pro"/>
                <a:cs typeface="Myriad Pro"/>
              </a:rPr>
              <a:t>Ca: same 1</a:t>
            </a:r>
            <a:r>
              <a:rPr lang="en-US" sz="1600" baseline="30000" dirty="0" smtClean="0">
                <a:latin typeface="Myriad Pro"/>
                <a:cs typeface="Myriad Pro"/>
              </a:rPr>
              <a:t>+</a:t>
            </a:r>
            <a:r>
              <a:rPr lang="en-US" sz="1600" dirty="0" smtClean="0">
                <a:latin typeface="Myriad Pro"/>
                <a:cs typeface="Myriad Pro"/>
              </a:rPr>
              <a:t>/3</a:t>
            </a:r>
            <a:r>
              <a:rPr lang="en-US" sz="1600" baseline="30000" dirty="0" smtClean="0">
                <a:latin typeface="Myriad Pro"/>
                <a:cs typeface="Myriad Pro"/>
              </a:rPr>
              <a:t>+</a:t>
            </a:r>
            <a:r>
              <a:rPr lang="en-US" sz="1600" dirty="0" smtClean="0">
                <a:latin typeface="Myriad Pro"/>
                <a:cs typeface="Myriad Pro"/>
              </a:rPr>
              <a:t> inversion as in </a:t>
            </a:r>
            <a:r>
              <a:rPr lang="en-US" sz="1600" baseline="30000" dirty="0" smtClean="0">
                <a:latin typeface="Myriad Pro"/>
                <a:cs typeface="Myriad Pro"/>
              </a:rPr>
              <a:t>10</a:t>
            </a:r>
            <a:r>
              <a:rPr lang="en-US" sz="1600" dirty="0" smtClean="0">
                <a:latin typeface="Myriad Pro"/>
                <a:cs typeface="Myriad Pro"/>
              </a:rPr>
              <a:t>B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Clear improvement with targeted valence space approach – agreement with NCSM for </a:t>
            </a:r>
            <a:r>
              <a:rPr lang="en-US" sz="1600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10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B</a:t>
            </a:r>
            <a:endParaRPr lang="en-US" sz="1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600" b="1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Similar improvement in medium mass: first </a:t>
            </a:r>
            <a:r>
              <a:rPr lang="en-US" sz="1600" dirty="0" err="1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 initio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prediction of 3</a:t>
            </a:r>
            <a:r>
              <a:rPr lang="en-US" sz="1600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/1</a:t>
            </a:r>
            <a:r>
              <a:rPr lang="en-US" sz="1600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 ordering in </a:t>
            </a:r>
            <a:r>
              <a:rPr lang="en-US" sz="1600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22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Na, </a:t>
            </a:r>
            <a:r>
              <a:rPr lang="en-US" sz="1600" baseline="30000" dirty="0" smtClean="0">
                <a:solidFill>
                  <a:srgbClr val="0000FF"/>
                </a:solidFill>
                <a:latin typeface="Myriad Pro"/>
                <a:cs typeface="Myriad Pro"/>
              </a:rPr>
              <a:t>46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V</a:t>
            </a:r>
            <a:endParaRPr lang="en-US" sz="1600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8801" y="3957935"/>
            <a:ext cx="213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Stroberg et al., PRL (2017)</a:t>
            </a:r>
          </a:p>
        </p:txBody>
      </p:sp>
      <p:pic>
        <p:nvPicPr>
          <p:cNvPr id="4" name="Picture 3" descr="B10Na22V4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80" y="1530442"/>
            <a:ext cx="5685765" cy="2369069"/>
          </a:xfrm>
          <a:prstGeom prst="rect">
            <a:avLst/>
          </a:prstGeom>
        </p:spPr>
      </p:pic>
      <p:pic>
        <p:nvPicPr>
          <p:cNvPr id="44" name="Picture 43" descr="ShellsIllustration_Na22re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" y="1433059"/>
            <a:ext cx="2747010" cy="21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5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5"/>
    </mc:Choice>
    <mc:Fallback xmlns="">
      <p:transition xmlns:p14="http://schemas.microsoft.com/office/powerpoint/2010/main" spd="slow" advTm="63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Towards big questions: </a:t>
            </a:r>
            <a:r>
              <a:rPr lang="en-US" dirty="0" smtClean="0">
                <a:latin typeface="Times New Roman"/>
                <a:cs typeface="Times New Roman"/>
              </a:rPr>
              <a:t>0ν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 smtClean="0"/>
              <a:t>-decay</a:t>
            </a:r>
            <a:endParaRPr lang="en-CA" dirty="0">
              <a:latin typeface="Myriad pro semi"/>
              <a:cs typeface="Myriad pro semi"/>
            </a:endParaRPr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Se;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130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Te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164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forces </a:t>
            </a:r>
            <a:r>
              <a:rPr lang="en-US" sz="1400" dirty="0" smtClean="0">
                <a:latin typeface="Myriad pro"/>
                <a:cs typeface="Myriad pro"/>
              </a:rPr>
              <a:t>(low-energy QCD)</a:t>
            </a:r>
            <a:endParaRPr lang="en-US" sz="14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Electroweak physics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latin typeface="Myriad pro"/>
                <a:cs typeface="Myriad pro"/>
              </a:rPr>
              <a:t>   - Nuclear many-body </a:t>
            </a:r>
            <a:r>
              <a:rPr lang="en-US" sz="1400" dirty="0" smtClean="0">
                <a:latin typeface="Myriad pro"/>
                <a:cs typeface="Myriad pro"/>
              </a:rPr>
              <a:t>problem</a:t>
            </a:r>
            <a:endParaRPr lang="en-US" sz="14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302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5"/>
    </mc:Choice>
    <mc:Fallback xmlns="">
      <p:transition xmlns:p14="http://schemas.microsoft.com/office/powerpoint/2010/main" spd="slow" advTm="476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Next Big Discovery: </a:t>
            </a:r>
            <a:r>
              <a:rPr lang="en-US" dirty="0" smtClean="0">
                <a:latin typeface="Times New Roman"/>
                <a:cs typeface="Times New Roman"/>
              </a:rPr>
              <a:t>0ν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</a:t>
            </a:r>
            <a:r>
              <a:rPr lang="en-CA" dirty="0" smtClean="0"/>
              <a:t>decay?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Neutrino </a:t>
            </a:r>
            <a:r>
              <a:rPr lang="en-US" sz="1600" dirty="0">
                <a:latin typeface="Myriad Pro"/>
                <a:cs typeface="Myriad Pro"/>
              </a:rPr>
              <a:t>own </a:t>
            </a:r>
            <a:r>
              <a:rPr lang="en-US" sz="1600" dirty="0" smtClean="0">
                <a:latin typeface="Myriad Pro"/>
                <a:cs typeface="Myriad Pro"/>
              </a:rPr>
              <a:t>antiparticle            </a:t>
            </a:r>
            <a:r>
              <a:rPr lang="en-US" dirty="0" smtClean="0">
                <a:latin typeface="Times"/>
                <a:cs typeface="Times"/>
              </a:rPr>
              <a:t>0ν</a:t>
            </a:r>
            <a:r>
              <a:rPr lang="en-US" dirty="0" smtClean="0">
                <a:solidFill>
                  <a:srgbClr val="000000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Myriad pro"/>
                <a:ea typeface="Lucida Grande"/>
                <a:cs typeface="Myriad pro"/>
              </a:rPr>
              <a:t>decay</a:t>
            </a:r>
          </a:p>
          <a:p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0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r>
              <a:rPr lang="en-US" sz="1600" b="1" dirty="0" smtClean="0">
                <a:solidFill>
                  <a:srgbClr val="000000"/>
                </a:solidFill>
                <a:latin typeface="Myriad Pro"/>
                <a:cs typeface="Myriad Pro"/>
              </a:rPr>
              <a:t>Tremendous impact on BSM physics: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Lepton-number violating process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Majorana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character of neutrino</a:t>
            </a:r>
          </a:p>
          <a:p>
            <a:pPr defTabSz="457152"/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r>
              <a:rPr lang="en-US" sz="1600" dirty="0">
                <a:latin typeface="Myriad pro"/>
                <a:cs typeface="Myriad pro"/>
              </a:rPr>
              <a:t>Absolute neutrino mass </a:t>
            </a:r>
            <a:r>
              <a:rPr lang="en-US" sz="1600" dirty="0" smtClean="0">
                <a:latin typeface="Myriad pro"/>
                <a:cs typeface="Myriad pro"/>
              </a:rPr>
              <a:t>scale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22" name="Picture 21" descr="Screen Shot 2015-03-09 at 22.33.2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4357080" y="3313576"/>
            <a:ext cx="2798088" cy="182992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673100"/>
            <a:ext cx="514350" cy="182880"/>
          </a:xfrm>
          <a:prstGeom prst="rect">
            <a:avLst/>
          </a:prstGeom>
        </p:spPr>
      </p:pic>
      <p:pic>
        <p:nvPicPr>
          <p:cNvPr id="13" name="Picture 12" descr="Majorana_gen_BI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3402193" y="1059391"/>
            <a:ext cx="3079887" cy="2072704"/>
          </a:xfrm>
          <a:prstGeom prst="rect">
            <a:avLst/>
          </a:prstGeom>
        </p:spPr>
      </p:pic>
      <p:pic>
        <p:nvPicPr>
          <p:cNvPr id="3" name="Picture 2" descr="ragnar_UNC2017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3" t="11373" r="35727" b="41337"/>
          <a:stretch/>
        </p:blipFill>
        <p:spPr>
          <a:xfrm>
            <a:off x="137159" y="909215"/>
            <a:ext cx="2509341" cy="24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4"/>
    </mc:Choice>
    <mc:Fallback xmlns="">
      <p:transition xmlns:p14="http://schemas.microsoft.com/office/powerpoint/2010/main" spd="slow" advTm="560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Next Big Discovery: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-decay?</a:t>
            </a: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Progress in large-scale searches pushing towards </a:t>
            </a:r>
            <a:r>
              <a:rPr lang="en-US" sz="1600" b="1" dirty="0" smtClean="0">
                <a:latin typeface="Myriad Pro"/>
                <a:cs typeface="Myriad Pro"/>
              </a:rPr>
              <a:t>IH</a:t>
            </a:r>
            <a:endParaRPr lang="en-US" sz="1600" b="1" dirty="0">
              <a:solidFill>
                <a:srgbClr val="000000"/>
              </a:solidFill>
              <a:latin typeface="Myriad pro"/>
              <a:ea typeface="Lucida Grande"/>
              <a:cs typeface="Myriad pro"/>
            </a:endParaRPr>
          </a:p>
          <a:p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3825" y="3350915"/>
            <a:ext cx="2854028" cy="83097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>
              <a:buSzPct val="70000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Essential ingredient: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Nuclear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matrix element</a:t>
            </a:r>
          </a:p>
          <a:p>
            <a:pPr>
              <a:buSzPct val="70000"/>
            </a:pPr>
            <a:endParaRPr lang="en-US" sz="1600" dirty="0">
              <a:cs typeface="Times New Roman" pitchFamily="18" charset="0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59" y="3757953"/>
            <a:ext cx="1705670" cy="60111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823351"/>
            <a:ext cx="2778760" cy="409846"/>
          </a:xfrm>
          <a:prstGeom prst="rect">
            <a:avLst/>
          </a:prstGeom>
        </p:spPr>
      </p:pic>
      <p:pic>
        <p:nvPicPr>
          <p:cNvPr id="6" name="Picture 5" descr="KamLANDz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40" y="530860"/>
            <a:ext cx="3966533" cy="3681513"/>
          </a:xfrm>
          <a:prstGeom prst="rect">
            <a:avLst/>
          </a:prstGeom>
        </p:spPr>
      </p:pic>
      <p:grpSp>
        <p:nvGrpSpPr>
          <p:cNvPr id="15" name="Group 23"/>
          <p:cNvGrpSpPr>
            <a:grpSpLocks noChangeAspect="1"/>
          </p:cNvGrpSpPr>
          <p:nvPr/>
        </p:nvGrpSpPr>
        <p:grpSpPr bwMode="auto">
          <a:xfrm>
            <a:off x="243840" y="935728"/>
            <a:ext cx="3455610" cy="2523120"/>
            <a:chOff x="5308600" y="2895600"/>
            <a:chExt cx="3759200" cy="2744788"/>
          </a:xfrm>
        </p:grpSpPr>
        <p:cxnSp>
          <p:nvCxnSpPr>
            <p:cNvPr id="16" name="Straight Connector 18"/>
            <p:cNvCxnSpPr>
              <a:cxnSpLocks noChangeShapeType="1"/>
            </p:cNvCxnSpPr>
            <p:nvPr/>
          </p:nvCxnSpPr>
          <p:spPr bwMode="auto">
            <a:xfrm>
              <a:off x="5562600" y="5638800"/>
              <a:ext cx="3429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5308600" y="2895600"/>
              <a:ext cx="3759200" cy="2743200"/>
              <a:chOff x="2895692" y="3352800"/>
              <a:chExt cx="3759767" cy="2743200"/>
            </a:xfrm>
          </p:grpSpPr>
          <p:pic>
            <p:nvPicPr>
              <p:cNvPr id="24" name="Picture 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71"/>
              <a:stretch/>
            </p:blipFill>
            <p:spPr bwMode="auto">
              <a:xfrm>
                <a:off x="2895692" y="3352800"/>
                <a:ext cx="2010243" cy="248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626259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" name="Straight Arrow Connector 21"/>
            <p:cNvCxnSpPr>
              <a:cxnSpLocks noChangeShapeType="1"/>
            </p:cNvCxnSpPr>
            <p:nvPr/>
          </p:nvCxnSpPr>
          <p:spPr bwMode="auto">
            <a:xfrm rot="5400000">
              <a:off x="5561807" y="5409406"/>
              <a:ext cx="457200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23" name="Object 8"/>
            <p:cNvGraphicFramePr>
              <a:graphicFrameLocks noChangeAspect="1"/>
            </p:cNvGraphicFramePr>
            <p:nvPr/>
          </p:nvGraphicFramePr>
          <p:xfrm>
            <a:off x="5815013" y="5291138"/>
            <a:ext cx="4857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8" name="Equation" r:id="rId8" imgW="431800" imgH="203200" progId="Equation.3">
                    <p:embed/>
                  </p:oleObj>
                </mc:Choice>
                <mc:Fallback>
                  <p:oleObj name="Equation" r:id="rId8" imgW="431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013" y="5291138"/>
                          <a:ext cx="485775" cy="2286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7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8" r="83031" b="2945"/>
          <a:stretch/>
        </p:blipFill>
        <p:spPr bwMode="auto">
          <a:xfrm>
            <a:off x="3131819" y="1967094"/>
            <a:ext cx="444501" cy="5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36169"/>
              </p:ext>
            </p:extLst>
          </p:nvPr>
        </p:nvGraphicFramePr>
        <p:xfrm>
          <a:off x="808038" y="2017894"/>
          <a:ext cx="20558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Equation" r:id="rId10" imgW="2247900" imgH="533400" progId="Equation.3">
                  <p:embed/>
                </p:oleObj>
              </mc:Choice>
              <mc:Fallback>
                <p:oleObj name="Equation" r:id="rId10" imgW="2247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2017894"/>
                        <a:ext cx="2055812" cy="48895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4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36"/>
    </mc:Choice>
    <mc:Fallback xmlns="">
      <p:transition xmlns:p14="http://schemas.microsoft.com/office/powerpoint/2010/main" spd="slow" advTm="546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Next Big Discovery: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-decay?</a:t>
            </a: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6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Progress in large-scale searches pushing towards </a:t>
            </a:r>
            <a:r>
              <a:rPr lang="en-US" sz="1600" b="1" dirty="0" smtClean="0">
                <a:latin typeface="Myriad Pro"/>
                <a:cs typeface="Myriad Pro"/>
              </a:rPr>
              <a:t>IH</a:t>
            </a:r>
            <a:endParaRPr lang="en-US" sz="1600" b="1" dirty="0">
              <a:solidFill>
                <a:srgbClr val="000000"/>
              </a:solidFill>
              <a:latin typeface="Myriad pro"/>
              <a:ea typeface="Lucida Grande"/>
              <a:cs typeface="Myriad pro"/>
            </a:endParaRPr>
          </a:p>
          <a:p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152"/>
            <a:endParaRPr lang="en-US" sz="1600" dirty="0" smtClean="0"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152"/>
            <a:endParaRPr lang="en-US" sz="1600" dirty="0" smtClean="0"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152"/>
            <a:endParaRPr lang="en-US" sz="1600" dirty="0" smtClean="0">
              <a:latin typeface="Myriad Pro"/>
              <a:cs typeface="Myriad Pro"/>
            </a:endParaRPr>
          </a:p>
          <a:p>
            <a:pPr defTabSz="457152"/>
            <a:endParaRPr lang="en-US" sz="1600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16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defTabSz="457200" eaLnBrk="1" hangingPunct="1"/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Uncertainty from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Nuclear Matrix Element</a:t>
            </a:r>
            <a:r>
              <a:rPr lang="en-US" sz="1600" dirty="0" smtClean="0">
                <a:latin typeface="Myriad Pro"/>
                <a:cs typeface="Myriad Pro"/>
              </a:rPr>
              <a:t>; bands do not represent rigorous uncertainties</a:t>
            </a:r>
          </a:p>
          <a:p>
            <a:pPr defTabSz="457152"/>
            <a:endParaRPr lang="en-US" sz="600" dirty="0" smtClean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3825" y="3350915"/>
            <a:ext cx="2854028" cy="83097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>
              <a:buSzPct val="70000"/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Essential ingredient: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>
              <a:buSzPct val="70000"/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Nuclear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matrix element</a:t>
            </a:r>
          </a:p>
          <a:p>
            <a:pPr>
              <a:buSzPct val="70000"/>
            </a:pPr>
            <a:endParaRPr lang="en-US" sz="1600" dirty="0">
              <a:cs typeface="Times New Roman" pitchFamily="18" charset="0"/>
            </a:endParaRPr>
          </a:p>
        </p:txBody>
      </p:sp>
      <p:sp>
        <p:nvSpPr>
          <p:cNvPr id="19" name="Octagon 18"/>
          <p:cNvSpPr>
            <a:spLocks noChangeAspect="1"/>
          </p:cNvSpPr>
          <p:nvPr/>
        </p:nvSpPr>
        <p:spPr>
          <a:xfrm>
            <a:off x="1806146" y="3799840"/>
            <a:ext cx="468983" cy="468983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84226" y="869826"/>
            <a:ext cx="258874" cy="141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6" name="Picture 5" descr="KamLANDz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40" y="530860"/>
            <a:ext cx="3966533" cy="3681513"/>
          </a:xfrm>
          <a:prstGeom prst="rect">
            <a:avLst/>
          </a:prstGeom>
        </p:spPr>
      </p:pic>
      <p:grpSp>
        <p:nvGrpSpPr>
          <p:cNvPr id="15" name="Group 23"/>
          <p:cNvGrpSpPr>
            <a:grpSpLocks noChangeAspect="1"/>
          </p:cNvGrpSpPr>
          <p:nvPr/>
        </p:nvGrpSpPr>
        <p:grpSpPr bwMode="auto">
          <a:xfrm>
            <a:off x="243840" y="935728"/>
            <a:ext cx="3455610" cy="2523120"/>
            <a:chOff x="5308600" y="2895600"/>
            <a:chExt cx="3759200" cy="2744788"/>
          </a:xfrm>
        </p:grpSpPr>
        <p:cxnSp>
          <p:nvCxnSpPr>
            <p:cNvPr id="16" name="Straight Connector 18"/>
            <p:cNvCxnSpPr>
              <a:cxnSpLocks noChangeShapeType="1"/>
            </p:cNvCxnSpPr>
            <p:nvPr/>
          </p:nvCxnSpPr>
          <p:spPr bwMode="auto">
            <a:xfrm>
              <a:off x="5562600" y="5638800"/>
              <a:ext cx="3429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5308600" y="2895600"/>
              <a:ext cx="3759200" cy="2743200"/>
              <a:chOff x="2895692" y="3352800"/>
              <a:chExt cx="3759767" cy="2743200"/>
            </a:xfrm>
          </p:grpSpPr>
          <p:pic>
            <p:nvPicPr>
              <p:cNvPr id="24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71"/>
              <a:stretch/>
            </p:blipFill>
            <p:spPr bwMode="auto">
              <a:xfrm>
                <a:off x="2895692" y="3352800"/>
                <a:ext cx="2010243" cy="248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626259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" name="Straight Arrow Connector 21"/>
            <p:cNvCxnSpPr>
              <a:cxnSpLocks noChangeShapeType="1"/>
            </p:cNvCxnSpPr>
            <p:nvPr/>
          </p:nvCxnSpPr>
          <p:spPr bwMode="auto">
            <a:xfrm rot="5400000">
              <a:off x="5561807" y="5409406"/>
              <a:ext cx="457200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23" name="Object 8"/>
            <p:cNvGraphicFramePr>
              <a:graphicFrameLocks noChangeAspect="1"/>
            </p:cNvGraphicFramePr>
            <p:nvPr/>
          </p:nvGraphicFramePr>
          <p:xfrm>
            <a:off x="5815013" y="5291138"/>
            <a:ext cx="4857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84" name="Equation" r:id="rId6" imgW="431800" imgH="203200" progId="Equation.3">
                    <p:embed/>
                  </p:oleObj>
                </mc:Choice>
                <mc:Fallback>
                  <p:oleObj name="Equation" r:id="rId6" imgW="431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013" y="5291138"/>
                          <a:ext cx="485775" cy="2286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7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8" r="83031" b="2945"/>
          <a:stretch/>
        </p:blipFill>
        <p:spPr bwMode="auto">
          <a:xfrm>
            <a:off x="3131819" y="1967094"/>
            <a:ext cx="444501" cy="5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191714"/>
              </p:ext>
            </p:extLst>
          </p:nvPr>
        </p:nvGraphicFramePr>
        <p:xfrm>
          <a:off x="808038" y="2017894"/>
          <a:ext cx="20558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5" name="Equation" r:id="rId8" imgW="2247900" imgH="533400" progId="Equation.3">
                  <p:embed/>
                </p:oleObj>
              </mc:Choice>
              <mc:Fallback>
                <p:oleObj name="Equation" r:id="rId8" imgW="2247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2017894"/>
                        <a:ext cx="2055812" cy="48895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59" y="3757953"/>
            <a:ext cx="1705670" cy="601117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823351"/>
            <a:ext cx="2778760" cy="40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3"/>
    </mc:Choice>
    <mc:Fallback xmlns="">
      <p:transition xmlns:p14="http://schemas.microsoft.com/office/powerpoint/2010/main" spd="slow" advTm="264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 smtClean="0"/>
              <a:t>-Decay Nuclear Matrix Element Status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47320" y="554037"/>
            <a:ext cx="900683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All calculations to date from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extrapolated</a:t>
            </a:r>
            <a:r>
              <a:rPr lang="en-US" sz="1600" dirty="0" smtClean="0">
                <a:latin typeface="Myriad pro"/>
                <a:cs typeface="Myriad pro"/>
              </a:rPr>
              <a:t> phenomenological models; large spread in results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All models missing essential physics</a:t>
            </a:r>
          </a:p>
          <a:p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Impossible to assign rigorous uncertainties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41" b="52812"/>
          <a:stretch/>
        </p:blipFill>
        <p:spPr>
          <a:xfrm>
            <a:off x="66041" y="1029954"/>
            <a:ext cx="4870627" cy="28190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59072" y="3397180"/>
            <a:ext cx="1856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Engel,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Menendez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31682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17"/>
    </mc:Choice>
    <mc:Fallback xmlns="">
      <p:transition xmlns:p14="http://schemas.microsoft.com/office/powerpoint/2010/main" spd="slow" advTm="665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1" b="52812"/>
          <a:stretch/>
        </p:blipFill>
        <p:spPr>
          <a:xfrm>
            <a:off x="4826000" y="2289793"/>
            <a:ext cx="4246879" cy="2458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Predictions with Models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152"/>
            <a:r>
              <a:rPr lang="en-US" sz="1600" dirty="0">
                <a:latin typeface="Myriad Pro"/>
                <a:cs typeface="Myriad Pro"/>
              </a:rPr>
              <a:t>How well can nuclear models motivate experiments, predict beyond data?</a:t>
            </a:r>
            <a:endParaRPr lang="en-US" sz="1600" b="1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											        Analogous picture in </a:t>
            </a:r>
            <a:r>
              <a:rPr lang="en-US" sz="1600" dirty="0">
                <a:solidFill>
                  <a:srgbClr val="0000FF"/>
                </a:solidFill>
                <a:latin typeface="Times"/>
                <a:cs typeface="Times"/>
              </a:rPr>
              <a:t>0ν</a:t>
            </a:r>
            <a:r>
              <a:rPr lang="en-US" sz="1600" dirty="0">
                <a:solidFill>
                  <a:srgbClr val="0000FF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1600" dirty="0">
                <a:solidFill>
                  <a:srgbClr val="0000FF"/>
                </a:solidFill>
                <a:latin typeface="Myriad pro"/>
                <a:ea typeface="Lucida Grande"/>
                <a:cs typeface="Myriad pro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ea typeface="Lucida Grande"/>
                <a:cs typeface="Myriad pro"/>
              </a:rPr>
              <a:t>decay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									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Double-beta decay matrix elements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Models can extrapolate unreliably   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Spread in results ≠ meaningful uncertainty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7" name="Picture 6" descr="Skyrme-fai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923" r="669" b="-726"/>
          <a:stretch/>
        </p:blipFill>
        <p:spPr>
          <a:xfrm>
            <a:off x="137160" y="1059706"/>
            <a:ext cx="4405520" cy="3298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0273" y="4328160"/>
            <a:ext cx="146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Engel,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Menendez</a:t>
            </a:r>
            <a:endParaRPr lang="it-IT" sz="120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29" y="1674381"/>
            <a:ext cx="39433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4"/>
    </mc:Choice>
    <mc:Fallback xmlns="">
      <p:transition xmlns:p14="http://schemas.microsoft.com/office/powerpoint/2010/main" spd="slow" advTm="657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Reach of </a:t>
            </a:r>
            <a:r>
              <a:rPr lang="en-CA" dirty="0" err="1" smtClean="0"/>
              <a:t>Ab</a:t>
            </a:r>
            <a:r>
              <a:rPr lang="en-CA" dirty="0" smtClean="0"/>
              <a:t> Initio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1607023" y="3130960"/>
            <a:ext cx="972000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6024" y="3845295"/>
            <a:ext cx="591000" cy="51591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</a:t>
            </a:r>
            <a:endParaRPr lang="en-US" dirty="0"/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Se, </a:t>
            </a:r>
            <a:r>
              <a:rPr lang="en-US" sz="1600" baseline="30000" dirty="0" smtClean="0">
                <a:latin typeface="Myriad pro"/>
                <a:cs typeface="Myriad pro"/>
              </a:rPr>
              <a:t>130</a:t>
            </a:r>
            <a:r>
              <a:rPr lang="en-US" sz="1600" dirty="0" smtClean="0">
                <a:latin typeface="Myriad pro"/>
                <a:cs typeface="Myriad pro"/>
              </a:rPr>
              <a:t>Te,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587592" y="2423850"/>
            <a:ext cx="1793907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sdg</a:t>
            </a:r>
            <a:endParaRPr lang="en-US" dirty="0"/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20" name="Freeform 29"/>
          <p:cNvSpPr>
            <a:spLocks/>
          </p:cNvSpPr>
          <p:nvPr/>
        </p:nvSpPr>
        <p:spPr bwMode="auto">
          <a:xfrm>
            <a:off x="2871585" y="1849120"/>
            <a:ext cx="4606175" cy="2088626"/>
          </a:xfrm>
          <a:custGeom>
            <a:avLst/>
            <a:gdLst>
              <a:gd name="T0" fmla="*/ 0 w 3258"/>
              <a:gd name="T1" fmla="*/ 2147483647 h 2238"/>
              <a:gd name="T2" fmla="*/ 2147483647 w 3258"/>
              <a:gd name="T3" fmla="*/ 2147483647 h 2238"/>
              <a:gd name="T4" fmla="*/ 2147483647 w 3258"/>
              <a:gd name="T5" fmla="*/ 2147483647 h 2238"/>
              <a:gd name="T6" fmla="*/ 2147483647 w 3258"/>
              <a:gd name="T7" fmla="*/ 2147483647 h 2238"/>
              <a:gd name="T8" fmla="*/ 2147483647 w 3258"/>
              <a:gd name="T9" fmla="*/ 2147483647 h 2238"/>
              <a:gd name="T10" fmla="*/ 2147483647 w 3258"/>
              <a:gd name="T11" fmla="*/ 2147483647 h 2238"/>
              <a:gd name="T12" fmla="*/ 2147483647 w 3258"/>
              <a:gd name="T13" fmla="*/ 2147483647 h 2238"/>
              <a:gd name="T14" fmla="*/ 2147483647 w 3258"/>
              <a:gd name="T15" fmla="*/ 2147483647 h 2238"/>
              <a:gd name="T16" fmla="*/ 2147483647 w 3258"/>
              <a:gd name="T17" fmla="*/ 2147483647 h 2238"/>
              <a:gd name="T18" fmla="*/ 2147483647 w 3258"/>
              <a:gd name="T19" fmla="*/ 2147483647 h 2238"/>
              <a:gd name="T20" fmla="*/ 2147483647 w 3258"/>
              <a:gd name="T21" fmla="*/ 2147483647 h 2238"/>
              <a:gd name="T22" fmla="*/ 2147483647 w 3258"/>
              <a:gd name="T23" fmla="*/ 2147483647 h 2238"/>
              <a:gd name="T24" fmla="*/ 2147483647 w 3258"/>
              <a:gd name="T25" fmla="*/ 2147483647 h 2238"/>
              <a:gd name="T26" fmla="*/ 2147483647 w 3258"/>
              <a:gd name="T27" fmla="*/ 2147483647 h 2238"/>
              <a:gd name="T28" fmla="*/ 2147483647 w 3258"/>
              <a:gd name="T29" fmla="*/ 0 h 2238"/>
              <a:gd name="T30" fmla="*/ 2147483647 w 3258"/>
              <a:gd name="T31" fmla="*/ 2147483647 h 2238"/>
              <a:gd name="T32" fmla="*/ 2147483647 w 3258"/>
              <a:gd name="T33" fmla="*/ 2147483647 h 2238"/>
              <a:gd name="T34" fmla="*/ 2147483647 w 3258"/>
              <a:gd name="T35" fmla="*/ 2147483647 h 2238"/>
              <a:gd name="T36" fmla="*/ 2147483647 w 3258"/>
              <a:gd name="T37" fmla="*/ 2147483647 h 2238"/>
              <a:gd name="T38" fmla="*/ 2147483647 w 3258"/>
              <a:gd name="T39" fmla="*/ 2147483647 h 2238"/>
              <a:gd name="T40" fmla="*/ 2147483647 w 3258"/>
              <a:gd name="T41" fmla="*/ 2147483647 h 2238"/>
              <a:gd name="T42" fmla="*/ 2147483647 w 3258"/>
              <a:gd name="T43" fmla="*/ 2147483647 h 2238"/>
              <a:gd name="T44" fmla="*/ 2147483647 w 3258"/>
              <a:gd name="T45" fmla="*/ 2147483647 h 2238"/>
              <a:gd name="T46" fmla="*/ 2147483647 w 3258"/>
              <a:gd name="T47" fmla="*/ 2147483647 h 2238"/>
              <a:gd name="T48" fmla="*/ 2147483647 w 3258"/>
              <a:gd name="T49" fmla="*/ 2147483647 h 2238"/>
              <a:gd name="T50" fmla="*/ 2147483647 w 3258"/>
              <a:gd name="T51" fmla="*/ 2147483647 h 2238"/>
              <a:gd name="T52" fmla="*/ 2147483647 w 3258"/>
              <a:gd name="T53" fmla="*/ 2147483647 h 2238"/>
              <a:gd name="T54" fmla="*/ 2147483647 w 3258"/>
              <a:gd name="T55" fmla="*/ 2147483647 h 2238"/>
              <a:gd name="T56" fmla="*/ 2147483647 w 3258"/>
              <a:gd name="T57" fmla="*/ 2147483647 h 2238"/>
              <a:gd name="T58" fmla="*/ 2147483647 w 3258"/>
              <a:gd name="T59" fmla="*/ 2147483647 h 2238"/>
              <a:gd name="T60" fmla="*/ 0 w 3258"/>
              <a:gd name="T61" fmla="*/ 2147483647 h 22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258"/>
              <a:gd name="T94" fmla="*/ 0 h 2238"/>
              <a:gd name="T95" fmla="*/ 3258 w 3258"/>
              <a:gd name="T96" fmla="*/ 2238 h 22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258" h="2238">
                <a:moveTo>
                  <a:pt x="0" y="2238"/>
                </a:moveTo>
                <a:lnTo>
                  <a:pt x="120" y="2238"/>
                </a:lnTo>
                <a:lnTo>
                  <a:pt x="318" y="2034"/>
                </a:lnTo>
                <a:lnTo>
                  <a:pt x="582" y="1932"/>
                </a:lnTo>
                <a:lnTo>
                  <a:pt x="906" y="1764"/>
                </a:lnTo>
                <a:lnTo>
                  <a:pt x="1098" y="1656"/>
                </a:lnTo>
                <a:lnTo>
                  <a:pt x="1290" y="1578"/>
                </a:lnTo>
                <a:lnTo>
                  <a:pt x="1290" y="1302"/>
                </a:lnTo>
                <a:lnTo>
                  <a:pt x="1560" y="1224"/>
                </a:lnTo>
                <a:lnTo>
                  <a:pt x="1878" y="1050"/>
                </a:lnTo>
                <a:lnTo>
                  <a:pt x="2268" y="840"/>
                </a:lnTo>
                <a:lnTo>
                  <a:pt x="2790" y="624"/>
                </a:lnTo>
                <a:lnTo>
                  <a:pt x="2790" y="228"/>
                </a:lnTo>
                <a:lnTo>
                  <a:pt x="3258" y="144"/>
                </a:lnTo>
                <a:lnTo>
                  <a:pt x="3258" y="0"/>
                </a:lnTo>
                <a:lnTo>
                  <a:pt x="2784" y="96"/>
                </a:lnTo>
                <a:lnTo>
                  <a:pt x="2796" y="558"/>
                </a:lnTo>
                <a:lnTo>
                  <a:pt x="2712" y="582"/>
                </a:lnTo>
                <a:lnTo>
                  <a:pt x="2316" y="630"/>
                </a:lnTo>
                <a:lnTo>
                  <a:pt x="1548" y="1092"/>
                </a:lnTo>
                <a:lnTo>
                  <a:pt x="1350" y="1182"/>
                </a:lnTo>
                <a:lnTo>
                  <a:pt x="1278" y="1218"/>
                </a:lnTo>
                <a:lnTo>
                  <a:pt x="1278" y="1440"/>
                </a:lnTo>
                <a:lnTo>
                  <a:pt x="984" y="1578"/>
                </a:lnTo>
                <a:lnTo>
                  <a:pt x="750" y="1698"/>
                </a:lnTo>
                <a:lnTo>
                  <a:pt x="576" y="1818"/>
                </a:lnTo>
                <a:lnTo>
                  <a:pt x="384" y="1932"/>
                </a:lnTo>
                <a:lnTo>
                  <a:pt x="246" y="2022"/>
                </a:lnTo>
                <a:lnTo>
                  <a:pt x="144" y="2106"/>
                </a:lnTo>
                <a:lnTo>
                  <a:pt x="30" y="2202"/>
                </a:lnTo>
                <a:lnTo>
                  <a:pt x="0" y="2238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 eaLnBrk="1" hangingPunct="1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" name="Picture 2" descr="rproces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2840280"/>
            <a:ext cx="2946399" cy="229962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</p:pic>
      <p:sp>
        <p:nvSpPr>
          <p:cNvPr id="2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417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18600" y="950754"/>
            <a:ext cx="6353320" cy="7732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Approaching region of r-process (major region for future RIB facilities)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Masses and decay rates needed for </a:t>
            </a:r>
            <a:r>
              <a:rPr lang="en-US" sz="1400" b="1" dirty="0" err="1" smtClean="0">
                <a:solidFill>
                  <a:srgbClr val="0000FF"/>
                </a:solidFill>
                <a:latin typeface="Arial Rounded MT Bold"/>
              </a:rPr>
              <a:t>nucleosynthesis</a:t>
            </a: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 simulations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Many will never be measured </a:t>
            </a:r>
            <a:r>
              <a:rPr lang="mr-IN" sz="1400" b="1" dirty="0" smtClean="0">
                <a:solidFill>
                  <a:srgbClr val="0000FF"/>
                </a:solidFill>
                <a:latin typeface="Arial Rounded MT Bold"/>
              </a:rPr>
              <a:t>–</a:t>
            </a: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 requires input from </a:t>
            </a:r>
            <a:endParaRPr lang="en-US" sz="1400" b="1" dirty="0">
              <a:solidFill>
                <a:srgbClr val="0000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1133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"/>
    </mc:Choice>
    <mc:Fallback xmlns="">
      <p:transition xmlns:p14="http://schemas.microsoft.com/office/powerpoint/2010/main" spd="slow" advTm="9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Reach of </a:t>
            </a:r>
            <a:r>
              <a:rPr lang="en-CA" dirty="0" err="1" smtClean="0"/>
              <a:t>Ab</a:t>
            </a:r>
            <a:r>
              <a:rPr lang="en-CA" dirty="0" smtClean="0"/>
              <a:t> Initio Methods</a:t>
            </a:r>
            <a:endParaRPr lang="en-CA" dirty="0"/>
          </a:p>
        </p:txBody>
      </p:sp>
      <p:pic>
        <p:nvPicPr>
          <p:cNvPr id="2" name="Picture 1" descr="abinitio_toi_HF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8229600" cy="4389120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>
          <a:xfrm>
            <a:off x="1607023" y="3130960"/>
            <a:ext cx="972000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pf</a:t>
            </a:r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6024" y="3845295"/>
            <a:ext cx="591000" cy="51591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</a:t>
            </a:r>
            <a:endParaRPr lang="en-US" dirty="0"/>
          </a:p>
        </p:txBody>
      </p:sp>
      <p:sp>
        <p:nvSpPr>
          <p:cNvPr id="7" name="Oval 15"/>
          <p:cNvSpPr>
            <a:spLocks noChangeAspect="1" noChangeArrowheads="1"/>
          </p:cNvSpPr>
          <p:nvPr/>
        </p:nvSpPr>
        <p:spPr bwMode="auto">
          <a:xfrm>
            <a:off x="193399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spect="1" noChangeArrowheads="1"/>
          </p:cNvSpPr>
          <p:nvPr/>
        </p:nvSpPr>
        <p:spPr bwMode="auto">
          <a:xfrm>
            <a:off x="273409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292459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3628722" y="3638966"/>
            <a:ext cx="4334178" cy="10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0ν</a:t>
            </a:r>
            <a:r>
              <a:rPr lang="en-US" sz="1600" b="1" dirty="0" smtClean="0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1600" b="1" dirty="0">
                <a:solidFill>
                  <a:srgbClr val="0000FF"/>
                </a:solidFill>
                <a:latin typeface="Myriad pro"/>
                <a:cs typeface="Myriad pro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decay candidates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open-shell, medium/heavy-mass, deformed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aseline="30000" dirty="0" smtClean="0">
                <a:latin typeface="Myriad pro"/>
                <a:cs typeface="Myriad pro"/>
              </a:rPr>
              <a:t>48</a:t>
            </a:r>
            <a:r>
              <a:rPr lang="en-US" sz="1600" dirty="0" smtClean="0">
                <a:latin typeface="Myriad pro"/>
                <a:cs typeface="Myriad pro"/>
              </a:rPr>
              <a:t>Ca,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76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Ge</a:t>
            </a:r>
            <a:r>
              <a:rPr lang="en-US" sz="1600" dirty="0" smtClean="0">
                <a:latin typeface="Myriad pro"/>
                <a:cs typeface="Myriad pro"/>
              </a:rPr>
              <a:t>, </a:t>
            </a:r>
            <a:r>
              <a:rPr lang="en-US" sz="1600" baseline="30000" dirty="0" smtClean="0">
                <a:latin typeface="Myriad pro"/>
                <a:cs typeface="Myriad pro"/>
              </a:rPr>
              <a:t>82</a:t>
            </a:r>
            <a:r>
              <a:rPr lang="en-US" sz="1600" dirty="0" smtClean="0">
                <a:latin typeface="Myriad pro"/>
                <a:cs typeface="Myriad pro"/>
              </a:rPr>
              <a:t>Se, </a:t>
            </a:r>
            <a:r>
              <a:rPr lang="en-US" sz="1600" baseline="30000" dirty="0" smtClean="0">
                <a:latin typeface="Myriad pro"/>
                <a:cs typeface="Myriad pro"/>
              </a:rPr>
              <a:t>130</a:t>
            </a:r>
            <a:r>
              <a:rPr lang="en-US" sz="1600" dirty="0" smtClean="0">
                <a:latin typeface="Myriad pro"/>
                <a:cs typeface="Myriad pro"/>
              </a:rPr>
              <a:t>Te, </a:t>
            </a:r>
            <a:r>
              <a:rPr lang="en-US" sz="1600" b="1" baseline="30000" dirty="0" smtClean="0">
                <a:solidFill>
                  <a:srgbClr val="FF0000"/>
                </a:solidFill>
                <a:latin typeface="Myriad pro"/>
                <a:cs typeface="Myriad pro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Xe</a:t>
            </a:r>
            <a:r>
              <a:rPr lang="en-US" sz="1600" dirty="0" smtClean="0">
                <a:latin typeface="Myriad pro"/>
                <a:cs typeface="Myriad pro"/>
              </a:rPr>
              <a:t> within reach </a:t>
            </a:r>
            <a:endParaRPr lang="en-US" sz="1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587592" y="2423850"/>
            <a:ext cx="1793907" cy="727035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dirty="0" err="1" smtClean="0"/>
              <a:t>sdg</a:t>
            </a:r>
            <a:endParaRPr lang="en-US" dirty="0"/>
          </a:p>
        </p:txBody>
      </p:sp>
      <p:sp>
        <p:nvSpPr>
          <p:cNvPr id="10" name="Oval 15"/>
          <p:cNvSpPr>
            <a:spLocks noChangeAspect="1" noChangeArrowheads="1"/>
          </p:cNvSpPr>
          <p:nvPr/>
        </p:nvSpPr>
        <p:spPr bwMode="auto">
          <a:xfrm>
            <a:off x="419459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448669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>
            <a:off x="458829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binitio_toi_V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121" r="66" b="7987"/>
          <a:stretch/>
        </p:blipFill>
        <p:spPr>
          <a:xfrm>
            <a:off x="322800" y="853600"/>
            <a:ext cx="7906800" cy="3901600"/>
          </a:xfrm>
          <a:prstGeom prst="rect">
            <a:avLst/>
          </a:prstGeom>
        </p:spPr>
      </p:pic>
      <p:sp>
        <p:nvSpPr>
          <p:cNvPr id="20" name="Freeform 29"/>
          <p:cNvSpPr>
            <a:spLocks/>
          </p:cNvSpPr>
          <p:nvPr/>
        </p:nvSpPr>
        <p:spPr bwMode="auto">
          <a:xfrm>
            <a:off x="2871585" y="1849120"/>
            <a:ext cx="4606175" cy="2088626"/>
          </a:xfrm>
          <a:custGeom>
            <a:avLst/>
            <a:gdLst>
              <a:gd name="T0" fmla="*/ 0 w 3258"/>
              <a:gd name="T1" fmla="*/ 2147483647 h 2238"/>
              <a:gd name="T2" fmla="*/ 2147483647 w 3258"/>
              <a:gd name="T3" fmla="*/ 2147483647 h 2238"/>
              <a:gd name="T4" fmla="*/ 2147483647 w 3258"/>
              <a:gd name="T5" fmla="*/ 2147483647 h 2238"/>
              <a:gd name="T6" fmla="*/ 2147483647 w 3258"/>
              <a:gd name="T7" fmla="*/ 2147483647 h 2238"/>
              <a:gd name="T8" fmla="*/ 2147483647 w 3258"/>
              <a:gd name="T9" fmla="*/ 2147483647 h 2238"/>
              <a:gd name="T10" fmla="*/ 2147483647 w 3258"/>
              <a:gd name="T11" fmla="*/ 2147483647 h 2238"/>
              <a:gd name="T12" fmla="*/ 2147483647 w 3258"/>
              <a:gd name="T13" fmla="*/ 2147483647 h 2238"/>
              <a:gd name="T14" fmla="*/ 2147483647 w 3258"/>
              <a:gd name="T15" fmla="*/ 2147483647 h 2238"/>
              <a:gd name="T16" fmla="*/ 2147483647 w 3258"/>
              <a:gd name="T17" fmla="*/ 2147483647 h 2238"/>
              <a:gd name="T18" fmla="*/ 2147483647 w 3258"/>
              <a:gd name="T19" fmla="*/ 2147483647 h 2238"/>
              <a:gd name="T20" fmla="*/ 2147483647 w 3258"/>
              <a:gd name="T21" fmla="*/ 2147483647 h 2238"/>
              <a:gd name="T22" fmla="*/ 2147483647 w 3258"/>
              <a:gd name="T23" fmla="*/ 2147483647 h 2238"/>
              <a:gd name="T24" fmla="*/ 2147483647 w 3258"/>
              <a:gd name="T25" fmla="*/ 2147483647 h 2238"/>
              <a:gd name="T26" fmla="*/ 2147483647 w 3258"/>
              <a:gd name="T27" fmla="*/ 2147483647 h 2238"/>
              <a:gd name="T28" fmla="*/ 2147483647 w 3258"/>
              <a:gd name="T29" fmla="*/ 0 h 2238"/>
              <a:gd name="T30" fmla="*/ 2147483647 w 3258"/>
              <a:gd name="T31" fmla="*/ 2147483647 h 2238"/>
              <a:gd name="T32" fmla="*/ 2147483647 w 3258"/>
              <a:gd name="T33" fmla="*/ 2147483647 h 2238"/>
              <a:gd name="T34" fmla="*/ 2147483647 w 3258"/>
              <a:gd name="T35" fmla="*/ 2147483647 h 2238"/>
              <a:gd name="T36" fmla="*/ 2147483647 w 3258"/>
              <a:gd name="T37" fmla="*/ 2147483647 h 2238"/>
              <a:gd name="T38" fmla="*/ 2147483647 w 3258"/>
              <a:gd name="T39" fmla="*/ 2147483647 h 2238"/>
              <a:gd name="T40" fmla="*/ 2147483647 w 3258"/>
              <a:gd name="T41" fmla="*/ 2147483647 h 2238"/>
              <a:gd name="T42" fmla="*/ 2147483647 w 3258"/>
              <a:gd name="T43" fmla="*/ 2147483647 h 2238"/>
              <a:gd name="T44" fmla="*/ 2147483647 w 3258"/>
              <a:gd name="T45" fmla="*/ 2147483647 h 2238"/>
              <a:gd name="T46" fmla="*/ 2147483647 w 3258"/>
              <a:gd name="T47" fmla="*/ 2147483647 h 2238"/>
              <a:gd name="T48" fmla="*/ 2147483647 w 3258"/>
              <a:gd name="T49" fmla="*/ 2147483647 h 2238"/>
              <a:gd name="T50" fmla="*/ 2147483647 w 3258"/>
              <a:gd name="T51" fmla="*/ 2147483647 h 2238"/>
              <a:gd name="T52" fmla="*/ 2147483647 w 3258"/>
              <a:gd name="T53" fmla="*/ 2147483647 h 2238"/>
              <a:gd name="T54" fmla="*/ 2147483647 w 3258"/>
              <a:gd name="T55" fmla="*/ 2147483647 h 2238"/>
              <a:gd name="T56" fmla="*/ 2147483647 w 3258"/>
              <a:gd name="T57" fmla="*/ 2147483647 h 2238"/>
              <a:gd name="T58" fmla="*/ 2147483647 w 3258"/>
              <a:gd name="T59" fmla="*/ 2147483647 h 2238"/>
              <a:gd name="T60" fmla="*/ 0 w 3258"/>
              <a:gd name="T61" fmla="*/ 2147483647 h 22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258"/>
              <a:gd name="T94" fmla="*/ 0 h 2238"/>
              <a:gd name="T95" fmla="*/ 3258 w 3258"/>
              <a:gd name="T96" fmla="*/ 2238 h 22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258" h="2238">
                <a:moveTo>
                  <a:pt x="0" y="2238"/>
                </a:moveTo>
                <a:lnTo>
                  <a:pt x="120" y="2238"/>
                </a:lnTo>
                <a:lnTo>
                  <a:pt x="318" y="2034"/>
                </a:lnTo>
                <a:lnTo>
                  <a:pt x="582" y="1932"/>
                </a:lnTo>
                <a:lnTo>
                  <a:pt x="906" y="1764"/>
                </a:lnTo>
                <a:lnTo>
                  <a:pt x="1098" y="1656"/>
                </a:lnTo>
                <a:lnTo>
                  <a:pt x="1290" y="1578"/>
                </a:lnTo>
                <a:lnTo>
                  <a:pt x="1290" y="1302"/>
                </a:lnTo>
                <a:lnTo>
                  <a:pt x="1560" y="1224"/>
                </a:lnTo>
                <a:lnTo>
                  <a:pt x="1878" y="1050"/>
                </a:lnTo>
                <a:lnTo>
                  <a:pt x="2268" y="840"/>
                </a:lnTo>
                <a:lnTo>
                  <a:pt x="2790" y="624"/>
                </a:lnTo>
                <a:lnTo>
                  <a:pt x="2790" y="228"/>
                </a:lnTo>
                <a:lnTo>
                  <a:pt x="3258" y="144"/>
                </a:lnTo>
                <a:lnTo>
                  <a:pt x="3258" y="0"/>
                </a:lnTo>
                <a:lnTo>
                  <a:pt x="2784" y="96"/>
                </a:lnTo>
                <a:lnTo>
                  <a:pt x="2796" y="558"/>
                </a:lnTo>
                <a:lnTo>
                  <a:pt x="2712" y="582"/>
                </a:lnTo>
                <a:lnTo>
                  <a:pt x="2316" y="630"/>
                </a:lnTo>
                <a:lnTo>
                  <a:pt x="1548" y="1092"/>
                </a:lnTo>
                <a:lnTo>
                  <a:pt x="1350" y="1182"/>
                </a:lnTo>
                <a:lnTo>
                  <a:pt x="1278" y="1218"/>
                </a:lnTo>
                <a:lnTo>
                  <a:pt x="1278" y="1440"/>
                </a:lnTo>
                <a:lnTo>
                  <a:pt x="984" y="1578"/>
                </a:lnTo>
                <a:lnTo>
                  <a:pt x="750" y="1698"/>
                </a:lnTo>
                <a:lnTo>
                  <a:pt x="576" y="1818"/>
                </a:lnTo>
                <a:lnTo>
                  <a:pt x="384" y="1932"/>
                </a:lnTo>
                <a:lnTo>
                  <a:pt x="246" y="2022"/>
                </a:lnTo>
                <a:lnTo>
                  <a:pt x="144" y="2106"/>
                </a:lnTo>
                <a:lnTo>
                  <a:pt x="30" y="2202"/>
                </a:lnTo>
                <a:lnTo>
                  <a:pt x="0" y="2238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 eaLnBrk="1" hangingPunct="1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" name="Picture 2" descr="rproces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2840280"/>
            <a:ext cx="2946399" cy="229962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</p:pic>
      <p:sp>
        <p:nvSpPr>
          <p:cNvPr id="2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417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Aim of modern nuclear theory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Develop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unified </a:t>
            </a:r>
            <a:r>
              <a:rPr lang="en-US" sz="1600" i="1" dirty="0">
                <a:solidFill>
                  <a:srgbClr val="0000FF"/>
                </a:solidFill>
                <a:latin typeface="Myriad pro"/>
                <a:cs typeface="Myriad pro"/>
              </a:rPr>
              <a:t>first-principles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picture </a:t>
            </a:r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Myriad pro"/>
                <a:cs typeface="Myriad pro"/>
              </a:rPr>
              <a:t>structure and reactions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18600" y="950754"/>
            <a:ext cx="6353320" cy="7732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783" tIns="50392" rIns="100783" bIns="50392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Approaching region of r-process (major region for future RIB facilities)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Masses and decay rates needed for </a:t>
            </a:r>
            <a:r>
              <a:rPr lang="en-US" sz="1400" b="1" dirty="0" err="1" smtClean="0">
                <a:solidFill>
                  <a:srgbClr val="0000FF"/>
                </a:solidFill>
                <a:latin typeface="Arial Rounded MT Bold"/>
              </a:rPr>
              <a:t>nucleosynthesis</a:t>
            </a: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 simulations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Many will never be measured </a:t>
            </a:r>
            <a:r>
              <a:rPr lang="mr-IN" sz="1400" b="1" dirty="0" smtClean="0">
                <a:solidFill>
                  <a:srgbClr val="0000FF"/>
                </a:solidFill>
                <a:latin typeface="Arial Rounded MT Bold"/>
              </a:rPr>
              <a:t>–</a:t>
            </a:r>
            <a:r>
              <a:rPr lang="en-US" sz="1400" b="1" dirty="0" smtClean="0">
                <a:solidFill>
                  <a:srgbClr val="0000FF"/>
                </a:solidFill>
                <a:latin typeface="Arial Rounded MT Bold"/>
              </a:rPr>
              <a:t> requires input from </a:t>
            </a:r>
            <a:r>
              <a:rPr lang="en-US" sz="1400" b="1" dirty="0" err="1" smtClean="0">
                <a:solidFill>
                  <a:srgbClr val="0000FF"/>
                </a:solidFill>
                <a:latin typeface="Arial Rounded MT Bold"/>
              </a:rPr>
              <a:t>ab</a:t>
            </a:r>
            <a:r>
              <a:rPr lang="en-US" sz="1400" b="1" smtClean="0">
                <a:solidFill>
                  <a:srgbClr val="0000FF"/>
                </a:solidFill>
                <a:latin typeface="Arial Rounded MT Bold"/>
              </a:rPr>
              <a:t> initio theory</a:t>
            </a:r>
            <a:endParaRPr lang="en-US" sz="1400" b="1" dirty="0">
              <a:solidFill>
                <a:srgbClr val="0000FF"/>
              </a:solidFill>
              <a:latin typeface="Arial Rounded MT Bold"/>
            </a:endParaRPr>
          </a:p>
        </p:txBody>
      </p:sp>
      <p:sp>
        <p:nvSpPr>
          <p:cNvPr id="21" name="Oval 15"/>
          <p:cNvSpPr>
            <a:spLocks noChangeAspect="1" noChangeArrowheads="1"/>
          </p:cNvSpPr>
          <p:nvPr/>
        </p:nvSpPr>
        <p:spPr bwMode="auto">
          <a:xfrm>
            <a:off x="1944153" y="37632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15"/>
          <p:cNvSpPr>
            <a:spLocks noChangeAspect="1" noChangeArrowheads="1"/>
          </p:cNvSpPr>
          <p:nvPr/>
        </p:nvSpPr>
        <p:spPr bwMode="auto">
          <a:xfrm>
            <a:off x="2744253" y="33441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15"/>
          <p:cNvSpPr>
            <a:spLocks noChangeAspect="1" noChangeArrowheads="1"/>
          </p:cNvSpPr>
          <p:nvPr/>
        </p:nvSpPr>
        <p:spPr bwMode="auto">
          <a:xfrm>
            <a:off x="2934753" y="3204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15"/>
          <p:cNvSpPr>
            <a:spLocks noChangeAspect="1" noChangeArrowheads="1"/>
          </p:cNvSpPr>
          <p:nvPr/>
        </p:nvSpPr>
        <p:spPr bwMode="auto">
          <a:xfrm>
            <a:off x="4204753" y="2696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15"/>
          <p:cNvSpPr>
            <a:spLocks noChangeAspect="1" noChangeArrowheads="1"/>
          </p:cNvSpPr>
          <p:nvPr/>
        </p:nvSpPr>
        <p:spPr bwMode="auto">
          <a:xfrm>
            <a:off x="4496853" y="25694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4598453" y="24805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1070393" y="415953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5"/>
          <p:cNvSpPr>
            <a:spLocks noChangeAspect="1" noChangeArrowheads="1"/>
          </p:cNvSpPr>
          <p:nvPr/>
        </p:nvSpPr>
        <p:spPr bwMode="auto">
          <a:xfrm>
            <a:off x="2591853" y="333403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5"/>
          <p:cNvSpPr>
            <a:spLocks noChangeAspect="1" noChangeArrowheads="1"/>
          </p:cNvSpPr>
          <p:nvPr/>
        </p:nvSpPr>
        <p:spPr bwMode="auto">
          <a:xfrm>
            <a:off x="1164156" y="4086505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5"/>
          <p:cNvSpPr>
            <a:spLocks noChangeAspect="1" noChangeArrowheads="1"/>
          </p:cNvSpPr>
          <p:nvPr/>
        </p:nvSpPr>
        <p:spPr bwMode="auto">
          <a:xfrm>
            <a:off x="4279249" y="2584095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5"/>
          <p:cNvSpPr>
            <a:spLocks noChangeAspect="1" noChangeArrowheads="1"/>
          </p:cNvSpPr>
          <p:nvPr/>
        </p:nvSpPr>
        <p:spPr bwMode="auto">
          <a:xfrm>
            <a:off x="4273333" y="253901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15"/>
          <p:cNvSpPr>
            <a:spLocks noChangeAspect="1" noChangeArrowheads="1"/>
          </p:cNvSpPr>
          <p:nvPr/>
        </p:nvSpPr>
        <p:spPr bwMode="auto">
          <a:xfrm>
            <a:off x="4354613" y="253139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15"/>
          <p:cNvSpPr>
            <a:spLocks noChangeAspect="1" noChangeArrowheads="1"/>
          </p:cNvSpPr>
          <p:nvPr/>
        </p:nvSpPr>
        <p:spPr bwMode="auto">
          <a:xfrm>
            <a:off x="1240139" y="4003320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35"/>
          <p:cNvSpPr>
            <a:spLocks noChangeAspect="1" noChangeArrowheads="1"/>
          </p:cNvSpPr>
          <p:nvPr/>
        </p:nvSpPr>
        <p:spPr bwMode="auto">
          <a:xfrm>
            <a:off x="1325229" y="3970935"/>
            <a:ext cx="146050" cy="146050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"/>
    </mc:Choice>
    <mc:Fallback xmlns="">
      <p:transition xmlns:p14="http://schemas.microsoft.com/office/powerpoint/2010/main" spd="slow" advTm="9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09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New forces at N3LO NN+3N, fit to saturation point</a:t>
            </a:r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Radii well reproduced, ground states </a:t>
            </a:r>
            <a:r>
              <a:rPr lang="en-US" sz="1600" dirty="0" err="1" smtClean="0">
                <a:solidFill>
                  <a:srgbClr val="0000FF"/>
                </a:solidFill>
                <a:latin typeface="Myriad Pro"/>
                <a:cs typeface="Myriad Pro"/>
              </a:rPr>
              <a:t>underbound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39900" y="0"/>
            <a:ext cx="7264400" cy="469901"/>
          </a:xfrm>
        </p:spPr>
        <p:txBody>
          <a:bodyPr/>
          <a:lstStyle/>
          <a:p>
            <a:r>
              <a:rPr lang="en-CA" dirty="0" smtClean="0"/>
              <a:t>Testing New Interactions: N3LO NN+3N</a:t>
            </a:r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6522721" y="3350567"/>
            <a:ext cx="248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Drischler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arXiv:1710.08220</a:t>
            </a:r>
            <a:endParaRPr lang="is-IS" sz="1200" b="1" dirty="0"/>
          </a:p>
        </p:txBody>
      </p:sp>
      <p:pic>
        <p:nvPicPr>
          <p:cNvPr id="3" name="Picture 2" descr="Coester_Fits_ver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3"/>
          <a:stretch/>
        </p:blipFill>
        <p:spPr>
          <a:xfrm>
            <a:off x="137160" y="1064259"/>
            <a:ext cx="4094480" cy="2764395"/>
          </a:xfrm>
          <a:prstGeom prst="rect">
            <a:avLst/>
          </a:prstGeom>
        </p:spPr>
      </p:pic>
      <p:pic>
        <p:nvPicPr>
          <p:cNvPr id="4" name="Picture 3" descr="IMSRG_3N_convergence_Ca40_Ca48_n3lo500_Rch-crop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75" t="-33275" r="-1772" b="-27203"/>
          <a:stretch/>
        </p:blipFill>
        <p:spPr>
          <a:xfrm>
            <a:off x="1722120" y="0"/>
            <a:ext cx="7366000" cy="4610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681" y="3846741"/>
            <a:ext cx="248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Drischler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arXiv:1710.08220</a:t>
            </a:r>
            <a:endParaRPr lang="is-IS" sz="1200" b="1" dirty="0"/>
          </a:p>
        </p:txBody>
      </p:sp>
    </p:spTree>
    <p:extLst>
      <p:ext uri="{BB962C8B-B14F-4D97-AF65-F5344CB8AC3E}">
        <p14:creationId xmlns:p14="http://schemas.microsoft.com/office/powerpoint/2010/main" val="3673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63"/>
    </mc:Choice>
    <mc:Fallback xmlns="">
      <p:transition xmlns:p14="http://schemas.microsoft.com/office/powerpoint/2010/main" spd="slow" advTm="441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6224353" cy="469901"/>
          </a:xfrm>
        </p:spPr>
        <p:txBody>
          <a:bodyPr/>
          <a:lstStyle/>
          <a:p>
            <a:r>
              <a:rPr lang="en-CA" dirty="0" smtClean="0"/>
              <a:t>Chronological Reach of </a:t>
            </a:r>
            <a:r>
              <a:rPr lang="en-CA" dirty="0" err="1" smtClean="0"/>
              <a:t>Ab</a:t>
            </a:r>
            <a:r>
              <a:rPr lang="en-CA" dirty="0" smtClean="0"/>
              <a:t> Initio Many-Body Methods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8763000" cy="13336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Moore’s law: exponential growth in computing power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                     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2018: A&gt;100</a:t>
            </a:r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 smtClean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Methods for light nuclei (QMC, NCSM) scale exponentially with mass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Myriad pro"/>
              <a:cs typeface="Myriad pro"/>
            </a:endParaRP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latin typeface="Myriad pro"/>
                <a:cs typeface="Myriad pro"/>
              </a:rPr>
              <a:t>Mid 2000’s 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polynomial scaling methods developed </a:t>
            </a:r>
            <a:r>
              <a:rPr lang="en-US" sz="1600" dirty="0" smtClean="0">
                <a:latin typeface="Myriad pro"/>
                <a:cs typeface="Myriad pro"/>
              </a:rPr>
              <a:t>(coupled cluster, in-medium SRG,</a:t>
            </a:r>
            <a:r>
              <a:rPr lang="mr-IN" sz="1600" dirty="0" smtClean="0">
                <a:latin typeface="Myriad pro"/>
                <a:cs typeface="Myriad pro"/>
              </a:rPr>
              <a:t>…</a:t>
            </a:r>
            <a:r>
              <a:rPr lang="en-US" sz="1600" dirty="0" smtClean="0">
                <a:latin typeface="Myriad pro"/>
                <a:cs typeface="Myriad pro"/>
              </a:rPr>
              <a:t>)</a:t>
            </a:r>
          </a:p>
          <a:p>
            <a:pPr marL="125980" indent="-12598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 Explosion in reach of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theory</a:t>
            </a:r>
            <a:endParaRPr lang="en-US" sz="14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" y="2397760"/>
            <a:ext cx="5395869" cy="2650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2341" y="2624875"/>
            <a:ext cx="431979" cy="437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itan_rac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49" y="3032264"/>
            <a:ext cx="2351582" cy="14203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56480" y="604837"/>
            <a:ext cx="223520" cy="22828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72349" y="706437"/>
            <a:ext cx="1015091" cy="0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4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4"/>
    </mc:Choice>
    <mc:Fallback xmlns="">
      <p:transition xmlns:p14="http://schemas.microsoft.com/office/powerpoint/2010/main" spd="slow" advTm="76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09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New forces at N3LO NN+3N, fit to saturation point</a:t>
            </a:r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Radii well reproduced, ground states </a:t>
            </a:r>
            <a:r>
              <a:rPr lang="en-US" sz="1600" dirty="0" err="1" smtClean="0">
                <a:solidFill>
                  <a:srgbClr val="0000FF"/>
                </a:solidFill>
                <a:latin typeface="Myriad Pro"/>
                <a:cs typeface="Myriad Pro"/>
              </a:rPr>
              <a:t>underbound</a:t>
            </a:r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39900" y="0"/>
            <a:ext cx="7264400" cy="469901"/>
          </a:xfrm>
        </p:spPr>
        <p:txBody>
          <a:bodyPr/>
          <a:lstStyle/>
          <a:p>
            <a:r>
              <a:rPr lang="en-CA" dirty="0" smtClean="0"/>
              <a:t>Testing New Interactions: N3LO NN+3N</a:t>
            </a:r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6522721" y="3350567"/>
            <a:ext cx="248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Drischler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al., arXiv:1710.08220</a:t>
            </a:r>
            <a:endParaRPr lang="is-IS" sz="1200" b="1" dirty="0"/>
          </a:p>
        </p:txBody>
      </p:sp>
      <p:pic>
        <p:nvPicPr>
          <p:cNvPr id="3" name="Picture 2" descr="Coester_Fits_ver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3"/>
          <a:stretch/>
        </p:blipFill>
        <p:spPr>
          <a:xfrm>
            <a:off x="137160" y="1064259"/>
            <a:ext cx="4094480" cy="2764395"/>
          </a:xfrm>
          <a:prstGeom prst="rect">
            <a:avLst/>
          </a:prstGeom>
        </p:spPr>
      </p:pic>
      <p:pic>
        <p:nvPicPr>
          <p:cNvPr id="7" name="Picture 6" descr="IMSRG_3N_convergence_Ca40_Ca48_n3lo500-cro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16" y="922019"/>
            <a:ext cx="4439384" cy="27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63"/>
    </mc:Choice>
    <mc:Fallback xmlns="">
      <p:transition xmlns:p14="http://schemas.microsoft.com/office/powerpoint/2010/main" spd="slow" advTm="441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/>
          <p:cNvSpPr txBox="1"/>
          <p:nvPr/>
        </p:nvSpPr>
        <p:spPr>
          <a:xfrm>
            <a:off x="-1" y="2621600"/>
            <a:ext cx="9143999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993" lvl="0" indent="-125993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000090"/>
              </a:solidFill>
              <a:latin typeface="Myriad pro"/>
              <a:cs typeface="Myriad pro"/>
            </a:endParaRP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</a:t>
            </a:r>
            <a:r>
              <a:rPr lang="en-US" sz="1600" b="1" dirty="0">
                <a:solidFill>
                  <a:srgbClr val="000090"/>
                </a:solidFill>
                <a:latin typeface="Myriad pro"/>
                <a:cs typeface="Myriad pro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Step 1: Decouple core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Step 2: Decouple valence space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90"/>
                </a:solidFill>
                <a:latin typeface="Myriad pro"/>
                <a:cs typeface="Myriad pro"/>
              </a:rPr>
              <a:t>                                               Step 3: Decouple additional operators</a:t>
            </a:r>
          </a:p>
          <a:p>
            <a:pPr marL="125993" lvl="0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 smtClean="0">
              <a:solidFill>
                <a:srgbClr val="000090"/>
              </a:solidFill>
              <a:latin typeface="Myriad pro"/>
              <a:cs typeface="Myriad pro"/>
            </a:endParaRPr>
          </a:p>
        </p:txBody>
      </p: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397760" y="0"/>
            <a:ext cx="6366593" cy="469901"/>
          </a:xfrm>
        </p:spPr>
        <p:txBody>
          <a:bodyPr/>
          <a:lstStyle/>
          <a:p>
            <a:r>
              <a:rPr lang="en-CA" dirty="0" smtClean="0"/>
              <a:t>Effective Valence-Space In-Medium SRG Operators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hellsIllustrationO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" y="2790000"/>
            <a:ext cx="2563876" cy="2261616"/>
          </a:xfrm>
          <a:prstGeom prst="rect">
            <a:avLst/>
          </a:prstGeom>
        </p:spPr>
      </p:pic>
      <p:pic>
        <p:nvPicPr>
          <p:cNvPr id="8" name="Picture 7" descr="Decouplin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6748780" y="2700000"/>
            <a:ext cx="2315078" cy="2338284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173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1600" dirty="0" smtClean="0">
                <a:latin typeface="Myriad pro"/>
                <a:cs typeface="Myriad pro"/>
              </a:rPr>
              <a:t>Explicitly construct unitary transformation from sequence of rotations</a:t>
            </a: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>
              <a:latin typeface="Myriad pro"/>
              <a:cs typeface="Myriad pro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1600" dirty="0" smtClean="0">
              <a:latin typeface="Myriad pro"/>
              <a:cs typeface="Myriad pro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459528"/>
            <a:ext cx="5941412" cy="595332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45352"/>
            <a:ext cx="2603500" cy="304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1" y="4376420"/>
            <a:ext cx="3443605" cy="28067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61" y="3921760"/>
            <a:ext cx="3166110" cy="29718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112010"/>
            <a:ext cx="5676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2"/>
    </mc:Choice>
    <mc:Fallback xmlns="">
      <p:transition xmlns:p14="http://schemas.microsoft.com/office/powerpoint/2010/main" spd="slow" advTm="255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Two-body Currents in Nuclei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Chiral Effective Field Theory </a:t>
            </a:r>
            <a:r>
              <a:rPr lang="mr-IN" sz="1600" dirty="0" smtClean="0">
                <a:latin typeface="Myriad Pro"/>
                <a:cs typeface="Myriad Pro"/>
              </a:rPr>
              <a:t>–</a:t>
            </a:r>
            <a:r>
              <a:rPr lang="en-US" sz="1600" dirty="0" smtClean="0">
                <a:latin typeface="Myriad Pro"/>
                <a:cs typeface="Myriad Pro"/>
              </a:rPr>
              <a:t> electroweak currents consistent with nuclear forces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Clear Importance in for M1 transitions in light nuclei </a:t>
            </a:r>
            <a:endParaRPr lang="en-US" sz="600" dirty="0" smtClean="0">
              <a:latin typeface="Myriad Pro"/>
              <a:cs typeface="Myriad Pro"/>
            </a:endParaRPr>
          </a:p>
        </p:txBody>
      </p:sp>
      <p:pic>
        <p:nvPicPr>
          <p:cNvPr id="2" name="Picture 1" descr="current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16812" r="42323" b="41751"/>
          <a:stretch/>
        </p:blipFill>
        <p:spPr>
          <a:xfrm>
            <a:off x="209411" y="1994541"/>
            <a:ext cx="4281310" cy="2658739"/>
          </a:xfrm>
          <a:prstGeom prst="rect">
            <a:avLst/>
          </a:prstGeom>
        </p:spPr>
      </p:pic>
      <p:pic>
        <p:nvPicPr>
          <p:cNvPr id="4" name="Picture 3" descr="currents_diagram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6" t="15605" r="3333" b="68790"/>
          <a:stretch/>
        </p:blipFill>
        <p:spPr>
          <a:xfrm>
            <a:off x="365760" y="948449"/>
            <a:ext cx="4196080" cy="974972"/>
          </a:xfrm>
          <a:prstGeom prst="rect">
            <a:avLst/>
          </a:prstGeom>
        </p:spPr>
      </p:pic>
      <p:pic>
        <p:nvPicPr>
          <p:cNvPr id="8" name="Picture 7" descr="current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1" t="10563" r="11830" b="36640"/>
          <a:stretch/>
        </p:blipFill>
        <p:spPr>
          <a:xfrm>
            <a:off x="4886960" y="1479065"/>
            <a:ext cx="2489199" cy="33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"/>
    </mc:Choice>
    <mc:Fallback xmlns="">
      <p:transition xmlns:p14="http://schemas.microsoft.com/office/powerpoint/2010/main" spd="slow" advTm="256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Predictions with Models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152"/>
            <a:r>
              <a:rPr lang="en-US" sz="1600" dirty="0" smtClean="0">
                <a:latin typeface="Myriad Pro"/>
                <a:cs typeface="Myriad Pro"/>
              </a:rPr>
              <a:t>How well can nuclear models motivate experiments, predict beyond data?</a:t>
            </a:r>
            <a:endParaRPr lang="en-US" sz="1600" b="1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									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Work well in regions where </a:t>
            </a:r>
          </a:p>
          <a:p>
            <a:r>
              <a:rPr lang="en-US" sz="1600" dirty="0">
                <a:latin typeface="Myriad pro"/>
                <a:cs typeface="Myriad pro"/>
              </a:rPr>
              <a:t>i</a:t>
            </a:r>
            <a:r>
              <a:rPr lang="en-US" sz="1600" dirty="0" smtClean="0">
                <a:latin typeface="Myriad pro"/>
                <a:cs typeface="Myriad pro"/>
              </a:rPr>
              <a:t>nformed by data</a:t>
            </a:r>
          </a:p>
        </p:txBody>
      </p:sp>
      <p:pic>
        <p:nvPicPr>
          <p:cNvPr id="6" name="Picture 5" descr="Skyrme-fai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923" r="51249" b="-726"/>
          <a:stretch/>
        </p:blipFill>
        <p:spPr>
          <a:xfrm>
            <a:off x="137160" y="1059706"/>
            <a:ext cx="2199640" cy="329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6"/>
    </mc:Choice>
    <mc:Fallback xmlns="">
      <p:transition xmlns:p14="http://schemas.microsoft.com/office/powerpoint/2010/main" spd="slow" advTm="254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Predictions with Models</a:t>
            </a:r>
            <a:endParaRPr lang="en-CA" dirty="0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152"/>
            <a:r>
              <a:rPr lang="en-US" sz="1600" dirty="0">
                <a:latin typeface="Myriad Pro"/>
                <a:cs typeface="Myriad Pro"/>
              </a:rPr>
              <a:t>How well can nuclear models motivate experiments, predict beyond data?</a:t>
            </a:r>
            <a:endParaRPr lang="en-US" sz="1600" b="1" dirty="0">
              <a:latin typeface="Myriad Pro"/>
              <a:cs typeface="Myriad Pro"/>
            </a:endParaRPr>
          </a:p>
          <a:p>
            <a:pPr defTabSz="457200" eaLnBrk="1" hangingPunct="1"/>
            <a:endParaRPr lang="en-US" sz="1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457200" eaLnBrk="1" hangingPunct="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											    </a:t>
            </a:r>
            <a:r>
              <a:rPr lang="en-US" sz="1600" dirty="0" smtClean="0">
                <a:latin typeface="Myriad pro"/>
                <a:cs typeface="Myriad pro"/>
              </a:rPr>
              <a:t>									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	Double-beta decay matrix elements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Often extrapolate unreliably   </a:t>
            </a:r>
          </a:p>
          <a:p>
            <a:endParaRPr lang="en-US" sz="600" dirty="0" smtClean="0">
              <a:latin typeface="Myriad pro"/>
              <a:cs typeface="Myriad pro"/>
            </a:endParaRPr>
          </a:p>
          <a:p>
            <a:r>
              <a:rPr lang="en-US" sz="1600" dirty="0" smtClean="0">
                <a:latin typeface="Myriad pro"/>
                <a:cs typeface="Myriad pro"/>
              </a:rPr>
              <a:t>Spread in results = meaningful uncertainty?</a:t>
            </a:r>
            <a:endParaRPr lang="en-US" sz="1600" dirty="0">
              <a:latin typeface="Myriad pro"/>
              <a:cs typeface="Myriad pro"/>
            </a:endParaRPr>
          </a:p>
        </p:txBody>
      </p:sp>
      <p:pic>
        <p:nvPicPr>
          <p:cNvPr id="7" name="Picture 6" descr="Skyrme-fai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923" r="669" b="-726"/>
          <a:stretch/>
        </p:blipFill>
        <p:spPr>
          <a:xfrm>
            <a:off x="137160" y="1059706"/>
            <a:ext cx="4405520" cy="329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2"/>
    </mc:Choice>
    <mc:Fallback xmlns="">
      <p:transition xmlns:p14="http://schemas.microsoft.com/office/powerpoint/2010/main" spd="slow" advTm="184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 smtClean="0"/>
              <a:t>-Decay Nuclear Matrix Element Status</a:t>
            </a:r>
            <a:endParaRPr lang="en-CA" dirty="0"/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47320" y="554037"/>
            <a:ext cx="900683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Myriad pro"/>
                <a:cs typeface="Myriad pro"/>
              </a:rPr>
              <a:t>All calculations to date from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extrapolated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lang="en-US" sz="1600" dirty="0" smtClean="0">
                <a:latin typeface="Myriad pro"/>
                <a:cs typeface="Myriad pro"/>
              </a:rPr>
              <a:t>phenomenological models; large spread in results</a:t>
            </a: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All models missing essential physics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41" t="46678" b="5115"/>
          <a:stretch/>
        </p:blipFill>
        <p:spPr>
          <a:xfrm>
            <a:off x="66041" y="1661682"/>
            <a:ext cx="4870627" cy="2879838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2" y="1092836"/>
            <a:ext cx="3943350" cy="5429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59072" y="3935660"/>
            <a:ext cx="1856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latin typeface="Arial"/>
              </a:rPr>
              <a:t>Engel, </a:t>
            </a:r>
            <a:r>
              <a:rPr lang="it-IT" sz="1200" dirty="0" err="1" smtClean="0">
                <a:solidFill>
                  <a:srgbClr val="000000"/>
                </a:solidFill>
                <a:latin typeface="Arial"/>
              </a:rPr>
              <a:t>Menendez</a:t>
            </a:r>
            <a:r>
              <a:rPr lang="it-IT" sz="1200" dirty="0" smtClean="0">
                <a:solidFill>
                  <a:srgbClr val="000000"/>
                </a:solidFill>
                <a:latin typeface="Arial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284886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7"/>
    </mc:Choice>
    <mc:Fallback xmlns="">
      <p:transition xmlns:p14="http://schemas.microsoft.com/office/powerpoint/2010/main" spd="slow" advTm="2012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2015: Best NN</a:t>
            </a:r>
            <a:r>
              <a:rPr lang="en-US" sz="1600" dirty="0">
                <a:solidFill>
                  <a:srgbClr val="FF0000"/>
                </a:solidFill>
                <a:latin typeface="Myriad pro"/>
                <a:cs typeface="Myriad pro"/>
              </a:rPr>
              <a:t>+3N 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forces dramatically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overbind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 medium/heavy-mass systems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Myriad Pro"/>
                <a:cs typeface="Myriad Pro"/>
              </a:rPr>
              <a:t>Best interactions not useful for predictions beyond oxygen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39900" y="0"/>
            <a:ext cx="7264400" cy="469901"/>
          </a:xfrm>
        </p:spPr>
        <p:txBody>
          <a:bodyPr/>
          <a:lstStyle/>
          <a:p>
            <a:r>
              <a:rPr lang="en-CA" dirty="0"/>
              <a:t>Connection to Infinite Matter: Saturation as a </a:t>
            </a:r>
            <a:r>
              <a:rPr lang="en-CA" dirty="0" smtClean="0"/>
              <a:t>Guide</a:t>
            </a:r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7155181" y="4679424"/>
            <a:ext cx="184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/>
              </a:rPr>
              <a:t>Binder et al, PLB  (2015)</a:t>
            </a:r>
          </a:p>
        </p:txBody>
      </p:sp>
      <p:pic>
        <p:nvPicPr>
          <p:cNvPr id="3" name="Picture 2" descr="fig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" y="972819"/>
            <a:ext cx="7818119" cy="35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1"/>
    </mc:Choice>
    <mc:Fallback xmlns="">
      <p:transition xmlns:p14="http://schemas.microsoft.com/office/powerpoint/2010/main" spd="slow" advTm="308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137160" y="554037"/>
            <a:ext cx="9006839" cy="449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2017: NN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+3N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forces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with </a:t>
            </a: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good saturation </a:t>
            </a: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properties</a:t>
            </a: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000" dirty="0" smtClean="0">
              <a:latin typeface="Myriad Pro"/>
              <a:cs typeface="Myriad Pro"/>
            </a:endParaRPr>
          </a:p>
          <a:p>
            <a:r>
              <a:rPr lang="en-US" sz="1600" b="1" dirty="0" smtClean="0">
                <a:latin typeface="Myriad Pro"/>
                <a:cs typeface="Myriad Pro"/>
              </a:rPr>
              <a:t>Only fit to 2-, 3-, 4-body data</a:t>
            </a:r>
            <a:r>
              <a:rPr lang="en-US" sz="1600" dirty="0" smtClean="0">
                <a:latin typeface="Myriad Pro"/>
                <a:cs typeface="Myriad Pro"/>
              </a:rPr>
              <a:t>: reproduces experiment through </a:t>
            </a:r>
            <a:r>
              <a:rPr lang="en-US" sz="1600" baseline="30000" dirty="0" smtClean="0">
                <a:latin typeface="Myriad Pro"/>
                <a:cs typeface="Myriad Pro"/>
              </a:rPr>
              <a:t>78</a:t>
            </a:r>
            <a:r>
              <a:rPr lang="en-US" sz="1600" dirty="0" smtClean="0">
                <a:latin typeface="Myriad Pro"/>
                <a:cs typeface="Myriad Pro"/>
              </a:rPr>
              <a:t>Ni</a:t>
            </a:r>
          </a:p>
          <a:p>
            <a:endParaRPr lang="en-US" sz="6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Experiment/Theory: what data is most useful for constraining chiral forces?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39900" y="0"/>
            <a:ext cx="7264400" cy="469901"/>
          </a:xfrm>
        </p:spPr>
        <p:txBody>
          <a:bodyPr/>
          <a:lstStyle/>
          <a:p>
            <a:r>
              <a:rPr lang="en-CA" dirty="0"/>
              <a:t>Connection to Infinite Matter: Saturation as a </a:t>
            </a:r>
            <a:r>
              <a:rPr lang="en-CA" dirty="0" smtClean="0"/>
              <a:t>Guide</a:t>
            </a:r>
            <a:endParaRPr lang="en-CA" dirty="0"/>
          </a:p>
        </p:txBody>
      </p:sp>
      <p:pic>
        <p:nvPicPr>
          <p:cNvPr id="5" name="Picture 4" descr="IMSRG_3N_convergence_EgsdivA_pap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0" y="1008000"/>
            <a:ext cx="4375150" cy="3219450"/>
          </a:xfrm>
          <a:prstGeom prst="rect">
            <a:avLst/>
          </a:prstGeom>
        </p:spPr>
      </p:pic>
      <p:pic>
        <p:nvPicPr>
          <p:cNvPr id="2" name="Picture 1" descr="PastedGraphic-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039708"/>
            <a:ext cx="4419600" cy="299470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804160" y="2753360"/>
            <a:ext cx="233680" cy="2540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630160" y="2631440"/>
            <a:ext cx="447040" cy="568960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74211" y="3073568"/>
            <a:ext cx="1286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Arial"/>
              </a:rPr>
              <a:t>From G. Hagen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0721" y="3350567"/>
            <a:ext cx="2011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Arial"/>
              </a:rPr>
              <a:t>Simonis</a:t>
            </a:r>
            <a:r>
              <a:rPr lang="it-IT" sz="1200" dirty="0" smtClean="0">
                <a:solidFill>
                  <a:srgbClr val="FF0000"/>
                </a:solidFill>
                <a:latin typeface="Arial"/>
              </a:rPr>
              <a:t> et al, PRC (2017)</a:t>
            </a:r>
          </a:p>
        </p:txBody>
      </p:sp>
    </p:spTree>
    <p:extLst>
      <p:ext uri="{BB962C8B-B14F-4D97-AF65-F5344CB8AC3E}">
        <p14:creationId xmlns:p14="http://schemas.microsoft.com/office/powerpoint/2010/main" val="12939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9"/>
    </mc:Choice>
    <mc:Fallback xmlns="">
      <p:transition xmlns:p14="http://schemas.microsoft.com/office/powerpoint/2010/main" spd="slow" advTm="451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37160" y="554037"/>
            <a:ext cx="8702039" cy="435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Stark contrast in extrapolations between model extrapolations and </a:t>
            </a:r>
            <a:r>
              <a:rPr lang="en-US" sz="1600" dirty="0" err="1" smtClean="0">
                <a:solidFill>
                  <a:srgbClr val="FF0000"/>
                </a:solidFill>
                <a:latin typeface="Myriad pro"/>
                <a:cs typeface="Myriad pro"/>
              </a:rPr>
              <a:t>ab</a:t>
            </a:r>
            <a:r>
              <a:rPr lang="en-US" sz="1600" dirty="0" smtClean="0">
                <a:solidFill>
                  <a:srgbClr val="FF0000"/>
                </a:solidFill>
                <a:latin typeface="Myriad pro"/>
                <a:cs typeface="Myriad pro"/>
              </a:rPr>
              <a:t> initio </a:t>
            </a:r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1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1600" dirty="0" smtClean="0"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All </a:t>
            </a:r>
            <a:r>
              <a:rPr lang="en-US" sz="1600" b="1" dirty="0" err="1" smtClean="0">
                <a:solidFill>
                  <a:srgbClr val="0000FF"/>
                </a:solidFill>
                <a:latin typeface="Myriad pro"/>
                <a:cs typeface="Myriad pro"/>
              </a:rPr>
              <a:t>ab</a:t>
            </a: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 initio methods in good agreement when starting from same input NN+3N forces</a:t>
            </a: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 smtClean="0">
              <a:solidFill>
                <a:srgbClr val="0000FF"/>
              </a:solidFill>
              <a:latin typeface="Myriad pro"/>
              <a:cs typeface="Myriad pro"/>
            </a:endParaRPr>
          </a:p>
          <a:p>
            <a:pPr marL="125993" indent="-125993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Myriad pro"/>
                <a:cs typeface="Myriad pro"/>
              </a:rPr>
              <a:t>Only informed by 2,3-body data</a:t>
            </a:r>
            <a:endParaRPr lang="en-US" sz="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9280" y="0"/>
            <a:ext cx="6905073" cy="469901"/>
          </a:xfrm>
        </p:spPr>
        <p:txBody>
          <a:bodyPr/>
          <a:lstStyle/>
          <a:p>
            <a:r>
              <a:rPr lang="en-US" dirty="0" smtClean="0"/>
              <a:t>Extrapolating Beyond Data</a:t>
            </a:r>
            <a:endParaRPr lang="en-US" dirty="0"/>
          </a:p>
        </p:txBody>
      </p:sp>
      <p:pic>
        <p:nvPicPr>
          <p:cNvPr id="8" name="Picture 7" descr="Egs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7" t="-2490" b="50000"/>
          <a:stretch/>
        </p:blipFill>
        <p:spPr>
          <a:xfrm>
            <a:off x="4287520" y="1133314"/>
            <a:ext cx="4805679" cy="2672461"/>
          </a:xfrm>
          <a:prstGeom prst="rect">
            <a:avLst/>
          </a:prstGeom>
        </p:spPr>
      </p:pic>
      <p:pic>
        <p:nvPicPr>
          <p:cNvPr id="10" name="Picture 9" descr="Skyrme-fai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923" r="669" b="-726"/>
          <a:stretch/>
        </p:blipFill>
        <p:spPr>
          <a:xfrm>
            <a:off x="137160" y="1005840"/>
            <a:ext cx="3975437" cy="29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0"/>
    </mc:Choice>
    <mc:Fallback xmlns="">
      <p:transition xmlns:p14="http://schemas.microsoft.com/office/powerpoint/2010/main" spd="slow" advTm="100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sd_chart.gif"/>
          <p:cNvPicPr>
            <a:picLocks noChangeAspect="1"/>
          </p:cNvPicPr>
          <p:nvPr/>
        </p:nvPicPr>
        <p:blipFill rotWithShape="1">
          <a:blip r:embed="rId2"/>
          <a:srcRect l="9856" t="16629" r="4459" b="4390"/>
          <a:stretch/>
        </p:blipFill>
        <p:spPr>
          <a:xfrm>
            <a:off x="217440" y="1676400"/>
            <a:ext cx="5563599" cy="2838993"/>
          </a:xfrm>
          <a:prstGeom prst="rect">
            <a:avLst/>
          </a:prstGeom>
        </p:spPr>
      </p:pic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17439" y="446087"/>
            <a:ext cx="8926560" cy="112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3" tIns="40817" rIns="81633" bIns="40817">
            <a:prstTxWarp prst="textNoShape">
              <a:avLst/>
            </a:prstTxWarp>
            <a:spAutoFit/>
          </a:bodyPr>
          <a:lstStyle/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>
                <a:solidFill>
                  <a:srgbClr val="FF0000"/>
                </a:solidFill>
                <a:latin typeface="Myriad pro"/>
                <a:cs typeface="Myriad pro"/>
              </a:rPr>
              <a:t>Where (and what) is the nuclear dripline?</a:t>
            </a:r>
          </a:p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Limits defined as last isotope with positive neutron separation energy</a:t>
            </a:r>
          </a:p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    - Nucleons “drip” out of nucleus</a:t>
            </a:r>
          </a:p>
          <a:p>
            <a:pPr marL="102042" indent="-102042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Neutron dripline experimentally established to 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Z=8 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332320" y="3124860"/>
            <a:ext cx="1589760" cy="98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048668" y="3480343"/>
            <a:ext cx="1589760" cy="98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46501" y="0"/>
            <a:ext cx="6117852" cy="469901"/>
          </a:xfrm>
        </p:spPr>
        <p:txBody>
          <a:bodyPr/>
          <a:lstStyle/>
          <a:p>
            <a:r>
              <a:rPr lang="en-CA" dirty="0" smtClean="0"/>
              <a:t>Major Issue: Where Are the Limits of Existence?</a:t>
            </a:r>
            <a:endParaRPr lang="en-CA" dirty="0"/>
          </a:p>
        </p:txBody>
      </p:sp>
      <p:sp>
        <p:nvSpPr>
          <p:cNvPr id="26" name="Up Arrow 25"/>
          <p:cNvSpPr>
            <a:spLocks noChangeAspect="1"/>
          </p:cNvSpPr>
          <p:nvPr/>
        </p:nvSpPr>
        <p:spPr>
          <a:xfrm rot="16200000">
            <a:off x="1896009" y="2849496"/>
            <a:ext cx="305181" cy="1943279"/>
          </a:xfrm>
          <a:prstGeom prst="upArrow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110594" y="3887778"/>
            <a:ext cx="2153920" cy="60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prstTxWarp prst="textNoShape">
              <a:avLst/>
            </a:prstTxWarp>
            <a:spAutoFit/>
          </a:bodyPr>
          <a:lstStyle/>
          <a:p>
            <a:pPr marL="125993" indent="-125993">
              <a:lnSpc>
                <a:spcPct val="90000"/>
              </a:lnSpc>
              <a:spcBef>
                <a:spcPts val="24"/>
              </a:spcBef>
              <a:buClr>
                <a:srgbClr val="000000"/>
              </a:buClr>
            </a:pPr>
            <a:r>
              <a:rPr lang="en-US" b="1" dirty="0" err="1" smtClean="0">
                <a:solidFill>
                  <a:srgbClr val="0000FF"/>
                </a:solidFill>
                <a:latin typeface="Perpetua"/>
              </a:rPr>
              <a:t>Ab</a:t>
            </a:r>
            <a:r>
              <a:rPr lang="en-US" b="1" dirty="0" smtClean="0">
                <a:solidFill>
                  <a:srgbClr val="0000FF"/>
                </a:solidFill>
                <a:latin typeface="Perpetua"/>
              </a:rPr>
              <a:t> initio prediction</a:t>
            </a:r>
          </a:p>
          <a:p>
            <a:pPr marL="125993" indent="-125993">
              <a:lnSpc>
                <a:spcPct val="90000"/>
              </a:lnSpc>
              <a:spcBef>
                <a:spcPts val="24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FF"/>
                </a:solidFill>
                <a:latin typeface="Perpetua"/>
              </a:rPr>
              <a:t>(2016)</a:t>
            </a:r>
          </a:p>
        </p:txBody>
      </p:sp>
      <p:pic>
        <p:nvPicPr>
          <p:cNvPr id="32" name="Picture 31" descr="gs_ox_ls_tn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53" y="1505306"/>
            <a:ext cx="3771900" cy="2806700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631953" y="4394286"/>
            <a:ext cx="4477840" cy="68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3" tIns="40817" rIns="81633" bIns="40817">
            <a:prstTxWarp prst="textNoShape">
              <a:avLst/>
            </a:prstTxWarp>
            <a:spAutoFit/>
          </a:bodyPr>
          <a:lstStyle/>
          <a:p>
            <a:pPr marL="102042" indent="-102042" algn="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Myriad pro"/>
                <a:cs typeface="Myriad pro"/>
              </a:rPr>
              <a:t>Same result from same input NN+3N forces</a:t>
            </a:r>
          </a:p>
          <a:p>
            <a:pPr marL="102042" indent="-102042" algn="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02042" indent="-102042" algn="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Already well beyond where fit to data!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9456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39"/>
    </mc:Choice>
    <mc:Fallback xmlns="">
      <p:transition xmlns:p14="http://schemas.microsoft.com/office/powerpoint/2010/main" spd="slow" advTm="8173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lt_ACO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Holt_ACOT.potx</Template>
  <TotalTime>76986</TotalTime>
  <Words>9630</Words>
  <Application>Microsoft Macintosh PowerPoint</Application>
  <PresentationFormat>On-screen Show (16:9)</PresentationFormat>
  <Paragraphs>3449</Paragraphs>
  <Slides>183</Slides>
  <Notes>168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85" baseType="lpstr">
      <vt:lpstr>Holt_ACOT</vt:lpstr>
      <vt:lpstr>Equation</vt:lpstr>
      <vt:lpstr>PowerPoint Presentation</vt:lpstr>
      <vt:lpstr>Ab Initio Approach</vt:lpstr>
      <vt:lpstr>Ab Initio Approach: Interactions</vt:lpstr>
      <vt:lpstr>Effective Theory of Nuclear Forces</vt:lpstr>
      <vt:lpstr>Ab Initio Approach: Interactions</vt:lpstr>
      <vt:lpstr>Ab Initio Approach: Many-Body Methods</vt:lpstr>
      <vt:lpstr>Chronological Reach of Ab Initio Many-Body Methods</vt:lpstr>
      <vt:lpstr>Chronological Reach of Ab Initio Many-Body Methods</vt:lpstr>
      <vt:lpstr>Chronological Reach of Ab Initio Many-Body Methods</vt:lpstr>
      <vt:lpstr>Breadth of Ab Initio Many-Body Methods</vt:lpstr>
      <vt:lpstr>Breadth of Ab Initio Many-Body Methods</vt:lpstr>
      <vt:lpstr>Breadth of Ab Initio Many-Body Methods</vt:lpstr>
      <vt:lpstr>Valence-Space In-Medium SRG</vt:lpstr>
      <vt:lpstr>Ground States: From Oxygen to Nickel</vt:lpstr>
      <vt:lpstr>Ground States: From Oxygen to Nickel</vt:lpstr>
      <vt:lpstr>Breadth of Ab Initio Many-Body Methods</vt:lpstr>
      <vt:lpstr>Connection to Infinite Matter: Saturation as a Guide for Nuclei</vt:lpstr>
      <vt:lpstr>Connection to Infinite Matter: Saturation as a Guide for Nuclei</vt:lpstr>
      <vt:lpstr>Forces with good saturation</vt:lpstr>
      <vt:lpstr>Forces with good saturation</vt:lpstr>
      <vt:lpstr>Ground-State Properties in sd-Shell: F (Z=9)</vt:lpstr>
      <vt:lpstr>Ground-State Properties in sd-Shell: Ne (Z=10)</vt:lpstr>
      <vt:lpstr>Ground-State Properties in sd-Shell: Na (Z=11)</vt:lpstr>
      <vt:lpstr>Ground-State Properties in sd-Shell: Mg (Z=12)</vt:lpstr>
      <vt:lpstr>Ground-State Properties in sd-Shell: Al (Z=13)</vt:lpstr>
      <vt:lpstr>Ground-State Properties in sd-Shell: Si (Z=14)</vt:lpstr>
      <vt:lpstr>Ground-State Properties in sd-Shell: P (Z=15)</vt:lpstr>
      <vt:lpstr>Ground-State Properties in sd-Shell: S (Z=16)</vt:lpstr>
      <vt:lpstr>Ground-State Properties in sd-Shell: Cl (Z=17)</vt:lpstr>
      <vt:lpstr>Ground-State Properties in sd-Shell: Ar (Z=18)</vt:lpstr>
      <vt:lpstr>Ground-State Properties in sd-Shell: K (Z=19)</vt:lpstr>
      <vt:lpstr>Ground-State Properties in pf-Shell: Ca (Z=20)</vt:lpstr>
      <vt:lpstr>Ground-State Properties in pf-Shell: Sc (Z=21)</vt:lpstr>
      <vt:lpstr>Ground-State Properties in pf-Shell: Ti (Z=22)</vt:lpstr>
      <vt:lpstr>Ab Initio Dripline Prediction</vt:lpstr>
      <vt:lpstr>Ab Initio Dripline Prediction</vt:lpstr>
      <vt:lpstr>Ground-State Properties in pf-Shell: V (Z=23)</vt:lpstr>
      <vt:lpstr>Ground-State Properties in pf-Shell: Cr (Z=24)</vt:lpstr>
      <vt:lpstr>Ground-State Properties in pf-Shell: Mn (Z=25)</vt:lpstr>
      <vt:lpstr>Ground-State Properties in pf-Shell: Fe (Z=26)</vt:lpstr>
      <vt:lpstr>Ground-State Properties in pf-Shell: Ni (Z=28)</vt:lpstr>
      <vt:lpstr>Structure of Lightest Tin Isotopes</vt:lpstr>
      <vt:lpstr>Evolution of N=28,32,34 Magic Numbers: Spectroscopy</vt:lpstr>
      <vt:lpstr>Evolution of N=28,32,34 Magic Numbers: Masses</vt:lpstr>
      <vt:lpstr>Towards big questions: 0νββ-decay</vt:lpstr>
      <vt:lpstr>Effective Valence-Space In-Medium SRG Operators</vt:lpstr>
      <vt:lpstr>Properties of Medium-Mass Nuclei: Radii</vt:lpstr>
      <vt:lpstr>Properties of Medium-Mass Nuclei: Radii</vt:lpstr>
      <vt:lpstr>“Quenching” of gA in Gamow-Teller Decays</vt:lpstr>
      <vt:lpstr>“Quenching” of gA in Gamow-Teller Decays</vt:lpstr>
      <vt:lpstr>“Quenching” of gA in Gamow-Teller Decays</vt:lpstr>
      <vt:lpstr>“Quenching” of gA in Gamow-Teller Decays</vt:lpstr>
      <vt:lpstr>“Quenching” of gA in Gamow-Teller Decays</vt:lpstr>
      <vt:lpstr>“Quenching” of gA in Gamow-Teller Decays</vt:lpstr>
      <vt:lpstr>Two-body Currents in Light Nuclei</vt:lpstr>
      <vt:lpstr>Two-body Currents in Light Nuclei</vt:lpstr>
      <vt:lpstr>Superallowed GT Transition in 100Sn</vt:lpstr>
      <vt:lpstr>Superallowed GT Transition in 100Sn</vt:lpstr>
      <vt:lpstr>Superallowed GT Transition in 100Sn</vt:lpstr>
      <vt:lpstr>Superallowed GT Transition in 100Sn</vt:lpstr>
      <vt:lpstr>Ab Initio GT Decays in Medium-Mass Region</vt:lpstr>
      <vt:lpstr>Ab Initio 2νββ-decay</vt:lpstr>
      <vt:lpstr>Ab Initio 2νββ-decay</vt:lpstr>
      <vt:lpstr>Gamow-Teller Strengths for A=48</vt:lpstr>
      <vt:lpstr>Gamow-Teller Strengths for A=48</vt:lpstr>
      <vt:lpstr>Gamow-Teller Strengths for A=48</vt:lpstr>
      <vt:lpstr>Role of Correlations?</vt:lpstr>
      <vt:lpstr>Ab Initio 0νββ-decay</vt:lpstr>
      <vt:lpstr>Ab Initio 0νββ-decay</vt:lpstr>
      <vt:lpstr>Ab Initio 0νββ-decay</vt:lpstr>
      <vt:lpstr>Ab Initio 0νββ-decay</vt:lpstr>
      <vt:lpstr>Outlook</vt:lpstr>
      <vt:lpstr>Connection to Infinite Matter: Saturation as a Guide for Nuclei</vt:lpstr>
      <vt:lpstr>Testing microscopic descriptions of collectivity</vt:lpstr>
      <vt:lpstr>Testing microscopic descriptions of collectivity</vt:lpstr>
      <vt:lpstr>Ab Initio 0νββ-Decay Predictions in the Shell Model</vt:lpstr>
      <vt:lpstr>Towards big questions: WIMP-Nucleus Scattering</vt:lpstr>
      <vt:lpstr>Spin-Dependent Structure Factors</vt:lpstr>
      <vt:lpstr>Ab Initio WIMP-Nucleus Response Functions (Isoscalar)</vt:lpstr>
      <vt:lpstr>Ground-State Inversion: A Puzzle in 22Na/46Va</vt:lpstr>
      <vt:lpstr>Towards big questions: 0νββ-decay</vt:lpstr>
      <vt:lpstr>The Next Big Discovery: 0νββ-decay?</vt:lpstr>
      <vt:lpstr>The Next Big Discovery: 0νββ-decay?</vt:lpstr>
      <vt:lpstr>The Next Big Discovery: 0νββ-decay?</vt:lpstr>
      <vt:lpstr>0νββ-Decay Nuclear Matrix Element Status</vt:lpstr>
      <vt:lpstr>Predictions with Models</vt:lpstr>
      <vt:lpstr>Reach of Ab Initio Methods</vt:lpstr>
      <vt:lpstr>Reach of Ab Initio Methods</vt:lpstr>
      <vt:lpstr>Testing New Interactions: N3LO NN+3N</vt:lpstr>
      <vt:lpstr>Testing New Interactions: N3LO NN+3N</vt:lpstr>
      <vt:lpstr>Effective Valence-Space In-Medium SRG Operators</vt:lpstr>
      <vt:lpstr>Two-body Currents in Nuclei</vt:lpstr>
      <vt:lpstr>Predictions with Models</vt:lpstr>
      <vt:lpstr>Predictions with Models</vt:lpstr>
      <vt:lpstr>0νββ-Decay Nuclear Matrix Element Status</vt:lpstr>
      <vt:lpstr>Connection to Infinite Matter: Saturation as a Guide</vt:lpstr>
      <vt:lpstr>Connection to Infinite Matter: Saturation as a Guide</vt:lpstr>
      <vt:lpstr>Extrapolating Beyond Data</vt:lpstr>
      <vt:lpstr>Major Issue: Where Are the Limits of Existence?</vt:lpstr>
      <vt:lpstr>Ground-State Properties in sd-Shell: F (Z=9)</vt:lpstr>
      <vt:lpstr>Ground-State Properties in sd-Shell: Ne (Z=10)</vt:lpstr>
      <vt:lpstr>Ground-State Properties in sd-Shell: Na (Z=11)</vt:lpstr>
      <vt:lpstr>Ground-State Properties in sd-Shell: Mg (Z=12)</vt:lpstr>
      <vt:lpstr>Ground-State Properties in sd-Shell: Al (Z=13)</vt:lpstr>
      <vt:lpstr>Ground-State Properties in sd-Shell: Si (Z=14)</vt:lpstr>
      <vt:lpstr>Ground-State Properties in sd-Shell: P (Z=15)</vt:lpstr>
      <vt:lpstr>Ground-State Properties in sd-Shell: S (Z=16)</vt:lpstr>
      <vt:lpstr>Ground-State Properties in sd-Shell: Cl (Z=17)</vt:lpstr>
      <vt:lpstr>Ground-State Properties in sd-Shell: Ar (Z=18)</vt:lpstr>
      <vt:lpstr>Ground-State Properties in sd-Shell: K (Z=19)</vt:lpstr>
      <vt:lpstr>Ground-State Properties in pf-Shell: Ca (Z=20)</vt:lpstr>
      <vt:lpstr>Ground-State Properties in pf-Shell: Sc (Z=21)</vt:lpstr>
      <vt:lpstr>Ground-State Properties in pf-Shell: Ti (Z=22)</vt:lpstr>
      <vt:lpstr>Ab Initio 0νββ-Decay Predictions from Valence-Space IMSRG</vt:lpstr>
      <vt:lpstr>Ab Initio 0νββ-Decay Predictions from Valence-Space IMSRG</vt:lpstr>
      <vt:lpstr>Ab Initio 0νββ-Decay Predictions from Valence-Space IMSRG</vt:lpstr>
      <vt:lpstr>Ab Initio 0νββ-Decay Predictions in the Shell Model</vt:lpstr>
      <vt:lpstr>Dripline Prediction from Density Functional Theory</vt:lpstr>
      <vt:lpstr>Dripline in Calcium Isotopes: Phenomenology vs. Ab Initio</vt:lpstr>
      <vt:lpstr>Dripline in Calcium Isotopes: Phenomenology vs. Ab Initio</vt:lpstr>
      <vt:lpstr>Ground-State Properties in pf-Shell: Ni (Z=28)</vt:lpstr>
      <vt:lpstr>Ground-State Properties Sn (Z=50)</vt:lpstr>
      <vt:lpstr>Magic Numbers in the Calcium Isotopes: Masses</vt:lpstr>
      <vt:lpstr>Evolution of N=28,32,34 Magic Numbers: Masses</vt:lpstr>
      <vt:lpstr>Magic Numbers in the Calcium Isotopes: Spectroscopy</vt:lpstr>
      <vt:lpstr>Magic Numbers in the Calcium Isotopes: Spectroscopy</vt:lpstr>
      <vt:lpstr>Ab Initio 0νββ-Decay Predictions in the Shell Model</vt:lpstr>
      <vt:lpstr>Classic Picture of Nuclear Shell Structure</vt:lpstr>
      <vt:lpstr>Magic Numbers in the Calcium Isotopes: Spectroscopy</vt:lpstr>
      <vt:lpstr>Evolution of N=28,32,34 Magic Numbers: Spectroscopy</vt:lpstr>
      <vt:lpstr>Magic Numbers in the Calcium Isotopes: Charge Radii</vt:lpstr>
      <vt:lpstr>Evolution of Magic Numbers: Radii</vt:lpstr>
      <vt:lpstr>Major Nuclear Structure Issues</vt:lpstr>
      <vt:lpstr>Major Nuclear Structure Issues</vt:lpstr>
      <vt:lpstr>Major Nuclear Structure Issues</vt:lpstr>
      <vt:lpstr>Super Allowed Gamow-Teller Decay of 100Sn</vt:lpstr>
      <vt:lpstr>Super Allowed Gamow-Teller Decay of 100Sn</vt:lpstr>
      <vt:lpstr>Ab Initio 0νββ-Decay Predictions</vt:lpstr>
      <vt:lpstr>Theory for Next-Generation RIB Facilities</vt:lpstr>
      <vt:lpstr>Reach of Ab Initio Methods</vt:lpstr>
      <vt:lpstr>Reach of Ab Initio Methods</vt:lpstr>
      <vt:lpstr>Ab Initio GT Transitions from Valence-Space IMSRG</vt:lpstr>
      <vt:lpstr>Tremendous Progress in Light Nuclei</vt:lpstr>
      <vt:lpstr>Gamow-Teller Quenching Across the Chart</vt:lpstr>
      <vt:lpstr>Ab Initio 0νββ-Decay Predictions from Valence-Space IMSRG</vt:lpstr>
      <vt:lpstr>Ab Initio 0νββ-Decay Predictions in the Shell Model</vt:lpstr>
      <vt:lpstr>Ab Initio 0νββ-Decay Predictions from Valence-Space IMSRG</vt:lpstr>
      <vt:lpstr>Ab Initio 0νββ-Decay Predictions from Valence-Space IMSRG</vt:lpstr>
      <vt:lpstr>Ab Initio 0νββ-Decay Predictions in the Shell Model</vt:lpstr>
      <vt:lpstr>Ab Initio 0νββ-Decay Predictions in the Shell Model</vt:lpstr>
      <vt:lpstr>Ab Inito WIMP-Nucleus Scattering</vt:lpstr>
      <vt:lpstr>Ab Inito WIMP-Nucleus Scattering</vt:lpstr>
      <vt:lpstr>Ab Initio 0νββ-Decay Predictions in the Shell Model</vt:lpstr>
      <vt:lpstr>Ab Initio 0νββ-Decay Predictions in the Shell Model</vt:lpstr>
      <vt:lpstr>Ab Initio 0νββ-Decay Predictions in the Shell Model</vt:lpstr>
      <vt:lpstr>Ab Inito WIMP-Nucleus Scattering</vt:lpstr>
      <vt:lpstr>Neutrinoless Double-Beta (0νββ) Decay</vt:lpstr>
      <vt:lpstr>The Nuclear Matrix Element</vt:lpstr>
      <vt:lpstr>The Nuclear Matrix Element</vt:lpstr>
      <vt:lpstr>Ab Initio 0νββ-Decay Predictions in the Shell Model</vt:lpstr>
      <vt:lpstr>Magic Numbers in the Calcium Isotopes: Masses</vt:lpstr>
      <vt:lpstr>Ab Initio 0νββ-Decay Predictions in the Shell Model</vt:lpstr>
      <vt:lpstr>The Nuclear Many-Body Problem</vt:lpstr>
      <vt:lpstr>Normal Ordering</vt:lpstr>
      <vt:lpstr>Ground States: Oxygen Isotopes</vt:lpstr>
      <vt:lpstr>Targeted Normal Ordering</vt:lpstr>
      <vt:lpstr>Ground States: Oxygen Isotopes</vt:lpstr>
      <vt:lpstr>Ground States: Oxygen Isotopes</vt:lpstr>
      <vt:lpstr>Ab Initio 0νββ-Decay Predictions in the Shell Model</vt:lpstr>
      <vt:lpstr>Effective Operator from Perturbation Theory</vt:lpstr>
      <vt:lpstr>Valence-Space In-Medium SRG 0νββ-Decay Operator </vt:lpstr>
      <vt:lpstr>Ab Initio GT Transitions from Valence-Space IMSRG</vt:lpstr>
      <vt:lpstr>Results</vt:lpstr>
      <vt:lpstr>eMax convergence in Ca (Z=20)</vt:lpstr>
      <vt:lpstr>eMax convergence in Ca (Z=20)</vt:lpstr>
      <vt:lpstr>Puzzle: High 2+  Energies in Doubly Magic Nuclei</vt:lpstr>
      <vt:lpstr>100Sn: “A Nucleus of Superlatives” – G. Hagen</vt:lpstr>
      <vt:lpstr>100Sn: “A Nucleus of Superlatives” – G. Hagen</vt:lpstr>
      <vt:lpstr>100Sn: “A Nucleus of Superlatives” – G. Hagen</vt:lpstr>
      <vt:lpstr>100Sn: “A Nucleus of Superlatives” – G. Hagen</vt:lpstr>
      <vt:lpstr>100Sn: “A Nucleus of Expletives” – J. Holt</vt:lpstr>
      <vt:lpstr>Magnus Expansion</vt:lpstr>
      <vt:lpstr>Deformation in Ab Initio Framework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Lambert</dc:creator>
  <cp:lastModifiedBy>Jason Holt</cp:lastModifiedBy>
  <cp:revision>613</cp:revision>
  <cp:lastPrinted>2018-05-17T08:01:13Z</cp:lastPrinted>
  <dcterms:created xsi:type="dcterms:W3CDTF">2015-12-11T23:03:07Z</dcterms:created>
  <dcterms:modified xsi:type="dcterms:W3CDTF">2018-07-06T08:53:47Z</dcterms:modified>
</cp:coreProperties>
</file>