
<file path=[Content_Types].xml><?xml version="1.0" encoding="utf-8"?>
<Types xmlns="http://schemas.openxmlformats.org/package/2006/content-types">
  <Default Extension="png" ContentType="image/png"/>
  <Default Extension="tmp" ContentType="image/png"/>
  <Default Extension="svg" ContentType="image/svg+xml"/>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handoutMasterIdLst>
    <p:handoutMasterId r:id="rId34"/>
  </p:handoutMasterIdLst>
  <p:sldIdLst>
    <p:sldId id="256" r:id="rId2"/>
    <p:sldId id="290" r:id="rId3"/>
    <p:sldId id="257" r:id="rId4"/>
    <p:sldId id="260" r:id="rId5"/>
    <p:sldId id="300" r:id="rId6"/>
    <p:sldId id="301" r:id="rId7"/>
    <p:sldId id="291" r:id="rId8"/>
    <p:sldId id="261" r:id="rId9"/>
    <p:sldId id="298" r:id="rId10"/>
    <p:sldId id="292" r:id="rId11"/>
    <p:sldId id="265" r:id="rId12"/>
    <p:sldId id="293" r:id="rId13"/>
    <p:sldId id="268" r:id="rId14"/>
    <p:sldId id="266" r:id="rId15"/>
    <p:sldId id="276" r:id="rId16"/>
    <p:sldId id="267" r:id="rId17"/>
    <p:sldId id="270" r:id="rId18"/>
    <p:sldId id="271" r:id="rId19"/>
    <p:sldId id="272" r:id="rId20"/>
    <p:sldId id="273" r:id="rId21"/>
    <p:sldId id="274" r:id="rId22"/>
    <p:sldId id="285" r:id="rId23"/>
    <p:sldId id="295" r:id="rId24"/>
    <p:sldId id="277" r:id="rId25"/>
    <p:sldId id="296" r:id="rId26"/>
    <p:sldId id="279" r:id="rId27"/>
    <p:sldId id="280" r:id="rId28"/>
    <p:sldId id="299" r:id="rId29"/>
    <p:sldId id="302" r:id="rId30"/>
    <p:sldId id="264" r:id="rId31"/>
    <p:sldId id="288" r:id="rId32"/>
  </p:sldIdLst>
  <p:sldSz cx="9144000" cy="6858000" type="screen4x3"/>
  <p:notesSz cx="6858000" cy="1562100"/>
  <p:defaultTextStyle>
    <a:defPPr>
      <a:defRPr lang="de-DE"/>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B5B5"/>
    <a:srgbClr val="EC6A00"/>
    <a:srgbClr val="F5A300"/>
    <a:srgbClr val="FDCA00"/>
    <a:srgbClr val="9C1C26"/>
    <a:srgbClr val="312C8C"/>
    <a:srgbClr val="000000"/>
    <a:srgbClr val="E950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719" autoAdjust="0"/>
  </p:normalViewPr>
  <p:slideViewPr>
    <p:cSldViewPr snapToGrid="0">
      <p:cViewPr varScale="1">
        <p:scale>
          <a:sx n="84" d="100"/>
          <a:sy n="84" d="100"/>
        </p:scale>
        <p:origin x="1184" y="72"/>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hdr" sz="quarter"/>
          </p:nvPr>
        </p:nvSpPr>
        <p:spPr bwMode="auto">
          <a:xfrm>
            <a:off x="190500" y="387350"/>
            <a:ext cx="5403850" cy="390525"/>
          </a:xfrm>
          <a:prstGeom prst="rect">
            <a:avLst/>
          </a:prstGeom>
          <a:noFill/>
          <a:ln w="9525">
            <a:noFill/>
            <a:miter lim="800000"/>
            <a:headEnd/>
            <a:tailEnd/>
          </a:ln>
          <a:effectLst/>
        </p:spPr>
        <p:txBody>
          <a:bodyPr vert="horz" wrap="square" lIns="108000" tIns="0" rIns="0" bIns="0" numCol="1" anchor="ctr" anchorCtr="0" compatLnSpc="1">
            <a:prstTxWarp prst="textNoShape">
              <a:avLst/>
            </a:prstTxWarp>
          </a:bodyPr>
          <a:lstStyle>
            <a:lvl1pPr>
              <a:lnSpc>
                <a:spcPts val="1300"/>
              </a:lnSpc>
              <a:defRPr sz="1000" b="1">
                <a:latin typeface="Stafford" pitchFamily="2" charset="0"/>
              </a:defRPr>
            </a:lvl1pPr>
          </a:lstStyle>
          <a:p>
            <a:endParaRPr lang="de-DE"/>
          </a:p>
        </p:txBody>
      </p:sp>
      <p:sp>
        <p:nvSpPr>
          <p:cNvPr id="50179" name="Rectangle 3"/>
          <p:cNvSpPr>
            <a:spLocks noGrp="1" noChangeArrowheads="1"/>
          </p:cNvSpPr>
          <p:nvPr>
            <p:ph type="dt" sz="quarter" idx="1"/>
          </p:nvPr>
        </p:nvSpPr>
        <p:spPr bwMode="auto">
          <a:xfrm>
            <a:off x="190500" y="8567738"/>
            <a:ext cx="1330325" cy="26035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sz="1000" b="1">
                <a:latin typeface="Stafford" pitchFamily="2" charset="0"/>
              </a:defRPr>
            </a:lvl1pPr>
          </a:lstStyle>
          <a:p>
            <a:fld id="{A32DC80D-291A-4ABB-A78B-0417274A267C}" type="datetime4">
              <a:rPr lang="de-DE"/>
              <a:pPr/>
              <a:t>6. Juli 2018</a:t>
            </a:fld>
            <a:endParaRPr lang="de-DE"/>
          </a:p>
        </p:txBody>
      </p:sp>
      <p:sp>
        <p:nvSpPr>
          <p:cNvPr id="50180" name="Rectangle 4"/>
          <p:cNvSpPr>
            <a:spLocks noGrp="1" noChangeArrowheads="1"/>
          </p:cNvSpPr>
          <p:nvPr>
            <p:ph type="ftr" sz="quarter" idx="2"/>
          </p:nvPr>
        </p:nvSpPr>
        <p:spPr bwMode="auto">
          <a:xfrm>
            <a:off x="1520825" y="8567738"/>
            <a:ext cx="4464050" cy="26035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sz="1000" b="1">
                <a:latin typeface="Stafford" pitchFamily="2" charset="0"/>
              </a:defRPr>
            </a:lvl1pPr>
          </a:lstStyle>
          <a:p>
            <a:r>
              <a:rPr lang="de-DE"/>
              <a:t>|  </a:t>
            </a:r>
          </a:p>
        </p:txBody>
      </p:sp>
      <p:sp>
        <p:nvSpPr>
          <p:cNvPr id="50181" name="Rectangle 5"/>
          <p:cNvSpPr>
            <a:spLocks noGrp="1" noChangeArrowheads="1"/>
          </p:cNvSpPr>
          <p:nvPr>
            <p:ph type="sldNum" sz="quarter" idx="3"/>
          </p:nvPr>
        </p:nvSpPr>
        <p:spPr bwMode="auto">
          <a:xfrm>
            <a:off x="5999163" y="8567738"/>
            <a:ext cx="669925" cy="26035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a:defRPr sz="1000" b="1">
                <a:latin typeface="Stafford" pitchFamily="2" charset="0"/>
              </a:defRPr>
            </a:lvl1pPr>
          </a:lstStyle>
          <a:p>
            <a:r>
              <a:rPr lang="de-DE"/>
              <a:t>|  </a:t>
            </a:r>
            <a:fld id="{C7CC2173-B0D1-45F1-9D54-E33B7353DA19}" type="slidenum">
              <a:rPr lang="de-DE"/>
              <a:pPr/>
              <a:t>‹Nr.›</a:t>
            </a:fld>
            <a:endParaRPr lang="de-DE"/>
          </a:p>
        </p:txBody>
      </p:sp>
      <p:pic>
        <p:nvPicPr>
          <p:cNvPr id="50182" name="Picture 6" descr="tud_logo"/>
          <p:cNvPicPr>
            <a:picLocks noChangeAspect="1" noChangeArrowheads="1"/>
          </p:cNvPicPr>
          <p:nvPr/>
        </p:nvPicPr>
        <p:blipFill>
          <a:blip r:embed="rId2" cstate="print"/>
          <a:srcRect/>
          <a:stretch>
            <a:fillRect/>
          </a:stretch>
        </p:blipFill>
        <p:spPr bwMode="auto">
          <a:xfrm>
            <a:off x="5740400" y="360363"/>
            <a:ext cx="928688" cy="417512"/>
          </a:xfrm>
          <a:prstGeom prst="rect">
            <a:avLst/>
          </a:prstGeom>
          <a:noFill/>
        </p:spPr>
      </p:pic>
      <p:sp>
        <p:nvSpPr>
          <p:cNvPr id="50183" name="Rectangle 7"/>
          <p:cNvSpPr>
            <a:spLocks noChangeArrowheads="1"/>
          </p:cNvSpPr>
          <p:nvPr/>
        </p:nvSpPr>
        <p:spPr bwMode="auto">
          <a:xfrm>
            <a:off x="190500" y="179388"/>
            <a:ext cx="6478588" cy="144462"/>
          </a:xfrm>
          <a:prstGeom prst="rect">
            <a:avLst/>
          </a:prstGeom>
          <a:solidFill>
            <a:srgbClr val="B5B5B5"/>
          </a:solidFill>
          <a:ln w="9525">
            <a:noFill/>
            <a:miter lim="800000"/>
            <a:headEnd/>
            <a:tailEnd/>
          </a:ln>
          <a:effectLst/>
        </p:spPr>
        <p:txBody>
          <a:bodyPr wrap="none" anchor="ctr"/>
          <a:lstStyle/>
          <a:p>
            <a:endParaRPr lang="de-DE"/>
          </a:p>
        </p:txBody>
      </p:sp>
      <p:sp>
        <p:nvSpPr>
          <p:cNvPr id="50184" name="Line 8"/>
          <p:cNvSpPr>
            <a:spLocks noChangeShapeType="1"/>
          </p:cNvSpPr>
          <p:nvPr/>
        </p:nvSpPr>
        <p:spPr bwMode="auto">
          <a:xfrm>
            <a:off x="190500" y="360363"/>
            <a:ext cx="6478588" cy="0"/>
          </a:xfrm>
          <a:prstGeom prst="line">
            <a:avLst/>
          </a:prstGeom>
          <a:noFill/>
          <a:ln w="15240">
            <a:solidFill>
              <a:schemeClr val="tx1"/>
            </a:solidFill>
            <a:round/>
            <a:headEnd/>
            <a:tailEnd/>
          </a:ln>
          <a:effectLst/>
        </p:spPr>
        <p:txBody>
          <a:bodyPr/>
          <a:lstStyle/>
          <a:p>
            <a:endParaRPr lang="de-DE"/>
          </a:p>
        </p:txBody>
      </p:sp>
      <p:sp>
        <p:nvSpPr>
          <p:cNvPr id="50185" name="Line 9"/>
          <p:cNvSpPr>
            <a:spLocks noChangeShapeType="1"/>
          </p:cNvSpPr>
          <p:nvPr/>
        </p:nvSpPr>
        <p:spPr bwMode="auto">
          <a:xfrm>
            <a:off x="190500" y="8496300"/>
            <a:ext cx="6478588" cy="0"/>
          </a:xfrm>
          <a:prstGeom prst="line">
            <a:avLst/>
          </a:prstGeom>
          <a:noFill/>
          <a:ln w="7620">
            <a:solidFill>
              <a:schemeClr val="tx1"/>
            </a:solidFill>
            <a:round/>
            <a:headEnd/>
            <a:tailEnd/>
          </a:ln>
          <a:effectLst/>
        </p:spPr>
        <p:txBody>
          <a:bodyPr/>
          <a:lstStyle/>
          <a:p>
            <a:endParaRPr lang="de-DE"/>
          </a:p>
        </p:txBody>
      </p:sp>
      <p:sp>
        <p:nvSpPr>
          <p:cNvPr id="50186" name="Line 10"/>
          <p:cNvSpPr>
            <a:spLocks noChangeShapeType="1"/>
          </p:cNvSpPr>
          <p:nvPr/>
        </p:nvSpPr>
        <p:spPr bwMode="auto">
          <a:xfrm>
            <a:off x="188913" y="777875"/>
            <a:ext cx="6478587" cy="0"/>
          </a:xfrm>
          <a:prstGeom prst="line">
            <a:avLst/>
          </a:prstGeom>
          <a:noFill/>
          <a:ln w="7620">
            <a:solidFill>
              <a:schemeClr val="tx1"/>
            </a:solidFill>
            <a:round/>
            <a:headEnd/>
            <a:tailEnd/>
          </a:ln>
          <a:effectLst/>
        </p:spPr>
        <p:txBody>
          <a:bodyPr/>
          <a:lstStyle/>
          <a:p>
            <a:endParaRPr lang="de-DE"/>
          </a:p>
        </p:txBody>
      </p:sp>
    </p:spTree>
    <p:extLst>
      <p:ext uri="{BB962C8B-B14F-4D97-AF65-F5344CB8AC3E}">
        <p14:creationId xmlns:p14="http://schemas.microsoft.com/office/powerpoint/2010/main" val="33450070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85" name="Picture 13" descr="tud_logo"/>
          <p:cNvPicPr>
            <a:picLocks noChangeAspect="1" noChangeArrowheads="1"/>
          </p:cNvPicPr>
          <p:nvPr/>
        </p:nvPicPr>
        <p:blipFill>
          <a:blip r:embed="rId2"/>
          <a:srcRect/>
          <a:stretch>
            <a:fillRect/>
          </a:stretch>
        </p:blipFill>
        <p:spPr bwMode="auto">
          <a:xfrm>
            <a:off x="5732463" y="360363"/>
            <a:ext cx="935037" cy="420687"/>
          </a:xfrm>
          <a:prstGeom prst="rect">
            <a:avLst/>
          </a:prstGeom>
          <a:noFill/>
        </p:spPr>
      </p:pic>
      <p:sp>
        <p:nvSpPr>
          <p:cNvPr id="3075" name="Rectangle 3"/>
          <p:cNvSpPr>
            <a:spLocks noGrp="1" noChangeArrowheads="1"/>
          </p:cNvSpPr>
          <p:nvPr>
            <p:ph type="dt" idx="1"/>
          </p:nvPr>
        </p:nvSpPr>
        <p:spPr bwMode="auto">
          <a:xfrm>
            <a:off x="188913" y="8685213"/>
            <a:ext cx="1619250" cy="457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nSpc>
                <a:spcPts val="1300"/>
              </a:lnSpc>
              <a:defRPr sz="1000">
                <a:latin typeface="Stafford" pitchFamily="2" charset="0"/>
              </a:defRPr>
            </a:lvl1pPr>
          </a:lstStyle>
          <a:p>
            <a:fld id="{065B079B-E513-489A-8A1B-D7C78493EA86}" type="datetime4">
              <a:rPr lang="de-DE"/>
              <a:pPr/>
              <a:t>6. Juli 2018</a:t>
            </a:fld>
            <a:endParaRPr lang="de-DE"/>
          </a:p>
        </p:txBody>
      </p:sp>
      <p:sp>
        <p:nvSpPr>
          <p:cNvPr id="3076" name="Rectangle 4"/>
          <p:cNvSpPr>
            <a:spLocks noGrp="1" noRot="1" noChangeAspect="1" noChangeArrowheads="1" noTextEdit="1"/>
          </p:cNvSpPr>
          <p:nvPr>
            <p:ph type="sldImg" idx="2"/>
          </p:nvPr>
        </p:nvSpPr>
        <p:spPr bwMode="auto">
          <a:xfrm>
            <a:off x="1322388" y="923925"/>
            <a:ext cx="4194175" cy="3071813"/>
          </a:xfrm>
          <a:prstGeom prst="rect">
            <a:avLst/>
          </a:prstGeom>
          <a:noFill/>
          <a:ln w="9525">
            <a:solidFill>
              <a:srgbClr val="000000"/>
            </a:solidFill>
            <a:miter lim="800000"/>
            <a:headEnd/>
            <a:tailEnd/>
          </a:ln>
          <a:effectLst/>
        </p:spPr>
      </p:sp>
      <p:sp>
        <p:nvSpPr>
          <p:cNvPr id="3077" name="Rectangle 5"/>
          <p:cNvSpPr>
            <a:spLocks noGrp="1" noChangeArrowheads="1"/>
          </p:cNvSpPr>
          <p:nvPr>
            <p:ph type="body" sz="quarter" idx="3"/>
          </p:nvPr>
        </p:nvSpPr>
        <p:spPr bwMode="auto">
          <a:xfrm>
            <a:off x="190500" y="4284663"/>
            <a:ext cx="6477000" cy="42830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3078" name="Rectangle 6"/>
          <p:cNvSpPr>
            <a:spLocks noGrp="1" noChangeArrowheads="1"/>
          </p:cNvSpPr>
          <p:nvPr>
            <p:ph type="ftr" sz="quarter" idx="4"/>
          </p:nvPr>
        </p:nvSpPr>
        <p:spPr bwMode="auto">
          <a:xfrm>
            <a:off x="1808163" y="8685213"/>
            <a:ext cx="4105275" cy="457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nSpc>
                <a:spcPts val="1300"/>
              </a:lnSpc>
              <a:defRPr sz="1000">
                <a:latin typeface="Stafford" pitchFamily="2" charset="0"/>
              </a:defRPr>
            </a:lvl1pPr>
          </a:lstStyle>
          <a:p>
            <a:r>
              <a:rPr lang="de-DE"/>
              <a:t>|  </a:t>
            </a:r>
          </a:p>
        </p:txBody>
      </p:sp>
      <p:sp>
        <p:nvSpPr>
          <p:cNvPr id="3079" name="Rectangle 7"/>
          <p:cNvSpPr>
            <a:spLocks noGrp="1" noChangeArrowheads="1"/>
          </p:cNvSpPr>
          <p:nvPr>
            <p:ph type="sldNum" sz="quarter" idx="5"/>
          </p:nvPr>
        </p:nvSpPr>
        <p:spPr bwMode="auto">
          <a:xfrm>
            <a:off x="5913438" y="8685213"/>
            <a:ext cx="942975" cy="457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a:lnSpc>
                <a:spcPts val="1300"/>
              </a:lnSpc>
              <a:defRPr sz="1000">
                <a:latin typeface="Stafford" pitchFamily="2" charset="0"/>
              </a:defRPr>
            </a:lvl1pPr>
          </a:lstStyle>
          <a:p>
            <a:r>
              <a:rPr lang="de-DE"/>
              <a:t>|  </a:t>
            </a:r>
            <a:fld id="{C36AA9A4-5D0B-4134-89A6-D8B9DAA4F25C}" type="slidenum">
              <a:rPr lang="de-DE"/>
              <a:pPr/>
              <a:t>‹Nr.›</a:t>
            </a:fld>
            <a:endParaRPr lang="de-DE"/>
          </a:p>
        </p:txBody>
      </p:sp>
      <p:sp>
        <p:nvSpPr>
          <p:cNvPr id="3080" name="Rectangle 8"/>
          <p:cNvSpPr>
            <a:spLocks noChangeArrowheads="1"/>
          </p:cNvSpPr>
          <p:nvPr/>
        </p:nvSpPr>
        <p:spPr bwMode="auto">
          <a:xfrm>
            <a:off x="190500" y="387350"/>
            <a:ext cx="5403850" cy="393700"/>
          </a:xfrm>
          <a:prstGeom prst="rect">
            <a:avLst/>
          </a:prstGeom>
          <a:noFill/>
          <a:ln w="9525">
            <a:noFill/>
            <a:miter lim="800000"/>
            <a:headEnd/>
            <a:tailEnd/>
          </a:ln>
          <a:effectLst/>
        </p:spPr>
        <p:txBody>
          <a:bodyPr lIns="108000" tIns="0" rIns="0" bIns="0" anchor="ctr"/>
          <a:lstStyle/>
          <a:p>
            <a:pPr>
              <a:lnSpc>
                <a:spcPts val="1300"/>
              </a:lnSpc>
            </a:pPr>
            <a:endParaRPr lang="de-DE" sz="1000" b="1">
              <a:latin typeface="Stafford" pitchFamily="2" charset="0"/>
            </a:endParaRPr>
          </a:p>
        </p:txBody>
      </p:sp>
      <p:sp>
        <p:nvSpPr>
          <p:cNvPr id="3081" name="Rectangle 9"/>
          <p:cNvSpPr>
            <a:spLocks noChangeArrowheads="1"/>
          </p:cNvSpPr>
          <p:nvPr/>
        </p:nvSpPr>
        <p:spPr bwMode="auto">
          <a:xfrm>
            <a:off x="190500" y="179388"/>
            <a:ext cx="6478588" cy="144462"/>
          </a:xfrm>
          <a:prstGeom prst="rect">
            <a:avLst/>
          </a:prstGeom>
          <a:solidFill>
            <a:srgbClr val="B5B5B5"/>
          </a:solidFill>
          <a:ln w="9525">
            <a:noFill/>
            <a:miter lim="800000"/>
            <a:headEnd/>
            <a:tailEnd/>
          </a:ln>
          <a:effectLst/>
        </p:spPr>
        <p:txBody>
          <a:bodyPr wrap="none" anchor="ctr"/>
          <a:lstStyle/>
          <a:p>
            <a:endParaRPr lang="de-DE"/>
          </a:p>
        </p:txBody>
      </p:sp>
      <p:sp>
        <p:nvSpPr>
          <p:cNvPr id="3082" name="Line 10"/>
          <p:cNvSpPr>
            <a:spLocks noChangeShapeType="1"/>
          </p:cNvSpPr>
          <p:nvPr/>
        </p:nvSpPr>
        <p:spPr bwMode="auto">
          <a:xfrm>
            <a:off x="190500" y="360363"/>
            <a:ext cx="6478588" cy="0"/>
          </a:xfrm>
          <a:prstGeom prst="line">
            <a:avLst/>
          </a:prstGeom>
          <a:noFill/>
          <a:ln w="15240">
            <a:solidFill>
              <a:schemeClr val="tx1"/>
            </a:solidFill>
            <a:round/>
            <a:headEnd/>
            <a:tailEnd/>
          </a:ln>
          <a:effectLst/>
        </p:spPr>
        <p:txBody>
          <a:bodyPr/>
          <a:lstStyle/>
          <a:p>
            <a:endParaRPr lang="de-DE"/>
          </a:p>
        </p:txBody>
      </p:sp>
      <p:sp>
        <p:nvSpPr>
          <p:cNvPr id="3083" name="Line 11"/>
          <p:cNvSpPr>
            <a:spLocks noChangeShapeType="1"/>
          </p:cNvSpPr>
          <p:nvPr/>
        </p:nvSpPr>
        <p:spPr bwMode="auto">
          <a:xfrm>
            <a:off x="190500" y="781050"/>
            <a:ext cx="6478588" cy="0"/>
          </a:xfrm>
          <a:prstGeom prst="line">
            <a:avLst/>
          </a:prstGeom>
          <a:noFill/>
          <a:ln w="7620">
            <a:solidFill>
              <a:schemeClr val="tx1"/>
            </a:solidFill>
            <a:round/>
            <a:headEnd/>
            <a:tailEnd/>
          </a:ln>
          <a:effectLst/>
        </p:spPr>
        <p:txBody>
          <a:bodyPr/>
          <a:lstStyle/>
          <a:p>
            <a:endParaRPr lang="de-DE"/>
          </a:p>
        </p:txBody>
      </p:sp>
      <p:sp>
        <p:nvSpPr>
          <p:cNvPr id="3084" name="Line 12"/>
          <p:cNvSpPr>
            <a:spLocks noChangeShapeType="1"/>
          </p:cNvSpPr>
          <p:nvPr/>
        </p:nvSpPr>
        <p:spPr bwMode="auto">
          <a:xfrm>
            <a:off x="190500" y="8685213"/>
            <a:ext cx="6478588" cy="0"/>
          </a:xfrm>
          <a:prstGeom prst="line">
            <a:avLst/>
          </a:prstGeom>
          <a:noFill/>
          <a:ln w="7620">
            <a:solidFill>
              <a:schemeClr val="tx1"/>
            </a:solidFill>
            <a:round/>
            <a:headEnd/>
            <a:tailEnd/>
          </a:ln>
          <a:effectLst/>
        </p:spPr>
        <p:txBody>
          <a:bodyPr/>
          <a:lstStyle/>
          <a:p>
            <a:endParaRPr lang="de-DE"/>
          </a:p>
        </p:txBody>
      </p:sp>
      <p:sp>
        <p:nvSpPr>
          <p:cNvPr id="3086" name="Line 14"/>
          <p:cNvSpPr>
            <a:spLocks noChangeShapeType="1"/>
          </p:cNvSpPr>
          <p:nvPr/>
        </p:nvSpPr>
        <p:spPr bwMode="auto">
          <a:xfrm>
            <a:off x="188913" y="4103688"/>
            <a:ext cx="6478587" cy="0"/>
          </a:xfrm>
          <a:prstGeom prst="line">
            <a:avLst/>
          </a:prstGeom>
          <a:noFill/>
          <a:ln w="7620">
            <a:solidFill>
              <a:schemeClr val="tx1"/>
            </a:solidFill>
            <a:round/>
            <a:headEnd/>
            <a:tailEnd/>
          </a:ln>
          <a:effectLst/>
        </p:spPr>
        <p:txBody>
          <a:bodyPr/>
          <a:lstStyle/>
          <a:p>
            <a:endParaRPr lang="de-DE"/>
          </a:p>
        </p:txBody>
      </p:sp>
    </p:spTree>
    <p:extLst>
      <p:ext uri="{BB962C8B-B14F-4D97-AF65-F5344CB8AC3E}">
        <p14:creationId xmlns:p14="http://schemas.microsoft.com/office/powerpoint/2010/main" val="516787406"/>
      </p:ext>
    </p:extLst>
  </p:cSld>
  <p:clrMap bg1="lt1" tx1="dk1" bg2="lt2" tx2="dk2" accent1="accent1" accent2="accent2" accent3="accent3" accent4="accent4" accent5="accent5" accent6="accent6" hlink="hlink" folHlink="folHlink"/>
  <p:hf hdr="0"/>
  <p:notesStyle>
    <a:lvl1pPr algn="l" rtl="0" fontAlgn="base">
      <a:spcBef>
        <a:spcPct val="10000"/>
      </a:spcBef>
      <a:spcAft>
        <a:spcPct val="0"/>
      </a:spcAft>
      <a:defRPr sz="1200" kern="1200">
        <a:solidFill>
          <a:schemeClr val="tx1"/>
        </a:solidFill>
        <a:latin typeface="Bitstream Charter" pitchFamily="2" charset="0"/>
        <a:ea typeface="+mn-ea"/>
        <a:cs typeface="+mn-cs"/>
      </a:defRPr>
    </a:lvl1pPr>
    <a:lvl2pPr marL="457200" algn="l" rtl="0" fontAlgn="base">
      <a:spcBef>
        <a:spcPct val="10000"/>
      </a:spcBef>
      <a:spcAft>
        <a:spcPct val="0"/>
      </a:spcAft>
      <a:defRPr sz="1200" kern="1200">
        <a:solidFill>
          <a:schemeClr val="tx1"/>
        </a:solidFill>
        <a:latin typeface="Bitstream Charter" pitchFamily="2" charset="0"/>
        <a:ea typeface="+mn-ea"/>
        <a:cs typeface="+mn-cs"/>
      </a:defRPr>
    </a:lvl2pPr>
    <a:lvl3pPr marL="914400" algn="l" rtl="0" fontAlgn="base">
      <a:spcBef>
        <a:spcPct val="10000"/>
      </a:spcBef>
      <a:spcAft>
        <a:spcPct val="0"/>
      </a:spcAft>
      <a:defRPr sz="1200" kern="1200">
        <a:solidFill>
          <a:schemeClr val="tx1"/>
        </a:solidFill>
        <a:latin typeface="Bitstream Charter" pitchFamily="2" charset="0"/>
        <a:ea typeface="+mn-ea"/>
        <a:cs typeface="+mn-cs"/>
      </a:defRPr>
    </a:lvl3pPr>
    <a:lvl4pPr marL="1371600" algn="l" rtl="0" fontAlgn="base">
      <a:spcBef>
        <a:spcPct val="10000"/>
      </a:spcBef>
      <a:spcAft>
        <a:spcPct val="0"/>
      </a:spcAft>
      <a:defRPr sz="1200" kern="1200">
        <a:solidFill>
          <a:schemeClr val="tx1"/>
        </a:solidFill>
        <a:latin typeface="Bitstream Charter" pitchFamily="2" charset="0"/>
        <a:ea typeface="+mn-ea"/>
        <a:cs typeface="+mn-cs"/>
      </a:defRPr>
    </a:lvl4pPr>
    <a:lvl5pPr marL="1828800" algn="l" rtl="0" fontAlgn="base">
      <a:spcBef>
        <a:spcPct val="10000"/>
      </a:spcBef>
      <a:spcAft>
        <a:spcPct val="0"/>
      </a:spcAft>
      <a:defRPr sz="1200" kern="1200">
        <a:solidFill>
          <a:schemeClr val="tx1"/>
        </a:solidFill>
        <a:latin typeface="Bitstream Charter"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71600" y="923925"/>
            <a:ext cx="4095750" cy="3071813"/>
          </a:xfrm>
        </p:spPr>
      </p:sp>
      <p:sp>
        <p:nvSpPr>
          <p:cNvPr id="3" name="Notizenplatzhalter 2"/>
          <p:cNvSpPr>
            <a:spLocks noGrp="1"/>
          </p:cNvSpPr>
          <p:nvPr>
            <p:ph type="body" idx="1"/>
          </p:nvPr>
        </p:nvSpPr>
        <p:spPr/>
        <p:txBody>
          <a:bodyPr/>
          <a:lstStyle/>
          <a:p>
            <a:pPr>
              <a:defRPr/>
            </a:pPr>
            <a:endParaRPr lang="en-US" noProof="0" dirty="0"/>
          </a:p>
        </p:txBody>
      </p:sp>
      <p:sp>
        <p:nvSpPr>
          <p:cNvPr id="4" name="Datumsplatzhalter 3"/>
          <p:cNvSpPr>
            <a:spLocks noGrp="1"/>
          </p:cNvSpPr>
          <p:nvPr>
            <p:ph type="dt" idx="10"/>
          </p:nvPr>
        </p:nvSpPr>
        <p:spPr/>
        <p:txBody>
          <a:bodyPr/>
          <a:lstStyle/>
          <a:p>
            <a:fld id="{065B079B-E513-489A-8A1B-D7C78493EA86}" type="datetime4">
              <a:rPr lang="de-DE" smtClean="0"/>
              <a:pPr/>
              <a:t>6. Juli 2018</a:t>
            </a:fld>
            <a:endParaRPr lang="de-DE"/>
          </a:p>
        </p:txBody>
      </p:sp>
      <p:sp>
        <p:nvSpPr>
          <p:cNvPr id="5" name="Fußzeilenplatzhalter 4"/>
          <p:cNvSpPr>
            <a:spLocks noGrp="1"/>
          </p:cNvSpPr>
          <p:nvPr>
            <p:ph type="ftr" sz="quarter" idx="11"/>
          </p:nvPr>
        </p:nvSpPr>
        <p:spPr/>
        <p:txBody>
          <a:bodyPr/>
          <a:lstStyle/>
          <a:p>
            <a:r>
              <a:rPr lang="de-DE"/>
              <a:t>|  </a:t>
            </a:r>
          </a:p>
        </p:txBody>
      </p:sp>
      <p:sp>
        <p:nvSpPr>
          <p:cNvPr id="6" name="Foliennummernplatzhalter 5"/>
          <p:cNvSpPr>
            <a:spLocks noGrp="1"/>
          </p:cNvSpPr>
          <p:nvPr>
            <p:ph type="sldNum" sz="quarter" idx="12"/>
          </p:nvPr>
        </p:nvSpPr>
        <p:spPr/>
        <p:txBody>
          <a:bodyPr/>
          <a:lstStyle/>
          <a:p>
            <a:r>
              <a:rPr lang="de-DE"/>
              <a:t>|  </a:t>
            </a:r>
            <a:fld id="{C36AA9A4-5D0B-4134-89A6-D8B9DAA4F25C}" type="slidenum">
              <a:rPr lang="de-DE" smtClean="0"/>
              <a:pPr/>
              <a:t>1</a:t>
            </a:fld>
            <a:endParaRPr lang="de-DE"/>
          </a:p>
        </p:txBody>
      </p:sp>
    </p:spTree>
    <p:extLst>
      <p:ext uri="{BB962C8B-B14F-4D97-AF65-F5344CB8AC3E}">
        <p14:creationId xmlns:p14="http://schemas.microsoft.com/office/powerpoint/2010/main" val="29116279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923925"/>
            <a:ext cx="4095750" cy="3071813"/>
          </a:xfrm>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Date Placeholder 3"/>
          <p:cNvSpPr>
            <a:spLocks noGrp="1"/>
          </p:cNvSpPr>
          <p:nvPr>
            <p:ph type="dt" idx="10"/>
          </p:nvPr>
        </p:nvSpPr>
        <p:spPr/>
        <p:txBody>
          <a:bodyPr/>
          <a:lstStyle/>
          <a:p>
            <a:fld id="{065B079B-E513-489A-8A1B-D7C78493EA86}" type="datetime4">
              <a:rPr lang="de-DE"/>
              <a:pPr/>
              <a:t>6. Juli 2018</a:t>
            </a:fld>
            <a:endParaRPr lang="de-DE"/>
          </a:p>
        </p:txBody>
      </p:sp>
      <p:sp>
        <p:nvSpPr>
          <p:cNvPr id="5" name="Footer Placeholder 4"/>
          <p:cNvSpPr>
            <a:spLocks noGrp="1"/>
          </p:cNvSpPr>
          <p:nvPr>
            <p:ph type="ftr" sz="quarter" idx="11"/>
          </p:nvPr>
        </p:nvSpPr>
        <p:spPr/>
        <p:txBody>
          <a:bodyPr/>
          <a:lstStyle/>
          <a:p>
            <a:r>
              <a:rPr lang="de-DE"/>
              <a:t>|  </a:t>
            </a:r>
          </a:p>
        </p:txBody>
      </p:sp>
      <p:sp>
        <p:nvSpPr>
          <p:cNvPr id="6" name="Slide Number Placeholder 5"/>
          <p:cNvSpPr>
            <a:spLocks noGrp="1"/>
          </p:cNvSpPr>
          <p:nvPr>
            <p:ph type="sldNum" sz="quarter" idx="12"/>
          </p:nvPr>
        </p:nvSpPr>
        <p:spPr/>
        <p:txBody>
          <a:bodyPr/>
          <a:lstStyle/>
          <a:p>
            <a:r>
              <a:rPr lang="de-DE"/>
              <a:t>|  </a:t>
            </a:r>
            <a:fld id="{C36AA9A4-5D0B-4134-89A6-D8B9DAA4F25C}" type="slidenum">
              <a:rPr lang="de-DE"/>
              <a:pPr/>
              <a:t>10</a:t>
            </a:fld>
            <a:endParaRPr lang="de-DE"/>
          </a:p>
        </p:txBody>
      </p:sp>
    </p:spTree>
    <p:extLst>
      <p:ext uri="{BB962C8B-B14F-4D97-AF65-F5344CB8AC3E}">
        <p14:creationId xmlns:p14="http://schemas.microsoft.com/office/powerpoint/2010/main" val="9903758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71600" y="923925"/>
            <a:ext cx="4095750" cy="3071813"/>
          </a:xfrm>
        </p:spPr>
      </p:sp>
      <p:sp>
        <p:nvSpPr>
          <p:cNvPr id="3" name="Notizenplatzhalter 2"/>
          <p:cNvSpPr>
            <a:spLocks noGrp="1"/>
          </p:cNvSpPr>
          <p:nvPr>
            <p:ph type="body" idx="1"/>
          </p:nvPr>
        </p:nvSpPr>
        <p:spPr/>
        <p:txBody>
          <a:bodyPr/>
          <a:lstStyle/>
          <a:p>
            <a:endParaRPr lang="de-DE" dirty="0"/>
          </a:p>
        </p:txBody>
      </p:sp>
      <p:sp>
        <p:nvSpPr>
          <p:cNvPr id="4" name="Datumsplatzhalter 3"/>
          <p:cNvSpPr>
            <a:spLocks noGrp="1"/>
          </p:cNvSpPr>
          <p:nvPr>
            <p:ph type="dt" idx="10"/>
          </p:nvPr>
        </p:nvSpPr>
        <p:spPr/>
        <p:txBody>
          <a:bodyPr/>
          <a:lstStyle/>
          <a:p>
            <a:fld id="{065B079B-E513-489A-8A1B-D7C78493EA86}" type="datetime4">
              <a:rPr lang="de-DE" smtClean="0"/>
              <a:pPr/>
              <a:t>6. Juli 2018</a:t>
            </a:fld>
            <a:endParaRPr lang="de-DE"/>
          </a:p>
        </p:txBody>
      </p:sp>
      <p:sp>
        <p:nvSpPr>
          <p:cNvPr id="5" name="Fußzeilenplatzhalter 4"/>
          <p:cNvSpPr>
            <a:spLocks noGrp="1"/>
          </p:cNvSpPr>
          <p:nvPr>
            <p:ph type="ftr" sz="quarter" idx="11"/>
          </p:nvPr>
        </p:nvSpPr>
        <p:spPr/>
        <p:txBody>
          <a:bodyPr/>
          <a:lstStyle/>
          <a:p>
            <a:r>
              <a:rPr lang="de-DE"/>
              <a:t>|  </a:t>
            </a:r>
          </a:p>
        </p:txBody>
      </p:sp>
      <p:sp>
        <p:nvSpPr>
          <p:cNvPr id="6" name="Foliennummernplatzhalter 5"/>
          <p:cNvSpPr>
            <a:spLocks noGrp="1"/>
          </p:cNvSpPr>
          <p:nvPr>
            <p:ph type="sldNum" sz="quarter" idx="12"/>
          </p:nvPr>
        </p:nvSpPr>
        <p:spPr/>
        <p:txBody>
          <a:bodyPr/>
          <a:lstStyle/>
          <a:p>
            <a:r>
              <a:rPr lang="de-DE"/>
              <a:t>|  </a:t>
            </a:r>
            <a:fld id="{C36AA9A4-5D0B-4134-89A6-D8B9DAA4F25C}" type="slidenum">
              <a:rPr lang="de-DE" smtClean="0"/>
              <a:pPr/>
              <a:t>11</a:t>
            </a:fld>
            <a:endParaRPr lang="de-DE"/>
          </a:p>
        </p:txBody>
      </p:sp>
    </p:spTree>
    <p:extLst>
      <p:ext uri="{BB962C8B-B14F-4D97-AF65-F5344CB8AC3E}">
        <p14:creationId xmlns:p14="http://schemas.microsoft.com/office/powerpoint/2010/main" val="16853804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923925"/>
            <a:ext cx="4095750" cy="3071813"/>
          </a:xfrm>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Date Placeholder 3"/>
          <p:cNvSpPr>
            <a:spLocks noGrp="1"/>
          </p:cNvSpPr>
          <p:nvPr>
            <p:ph type="dt" idx="10"/>
          </p:nvPr>
        </p:nvSpPr>
        <p:spPr/>
        <p:txBody>
          <a:bodyPr/>
          <a:lstStyle/>
          <a:p>
            <a:fld id="{065B079B-E513-489A-8A1B-D7C78493EA86}" type="datetime4">
              <a:rPr lang="de-DE"/>
              <a:pPr/>
              <a:t>6. Juli 2018</a:t>
            </a:fld>
            <a:endParaRPr lang="de-DE"/>
          </a:p>
        </p:txBody>
      </p:sp>
      <p:sp>
        <p:nvSpPr>
          <p:cNvPr id="5" name="Footer Placeholder 4"/>
          <p:cNvSpPr>
            <a:spLocks noGrp="1"/>
          </p:cNvSpPr>
          <p:nvPr>
            <p:ph type="ftr" sz="quarter" idx="11"/>
          </p:nvPr>
        </p:nvSpPr>
        <p:spPr/>
        <p:txBody>
          <a:bodyPr/>
          <a:lstStyle/>
          <a:p>
            <a:r>
              <a:rPr lang="de-DE"/>
              <a:t>|  </a:t>
            </a:r>
          </a:p>
        </p:txBody>
      </p:sp>
      <p:sp>
        <p:nvSpPr>
          <p:cNvPr id="6" name="Slide Number Placeholder 5"/>
          <p:cNvSpPr>
            <a:spLocks noGrp="1"/>
          </p:cNvSpPr>
          <p:nvPr>
            <p:ph type="sldNum" sz="quarter" idx="12"/>
          </p:nvPr>
        </p:nvSpPr>
        <p:spPr/>
        <p:txBody>
          <a:bodyPr/>
          <a:lstStyle/>
          <a:p>
            <a:r>
              <a:rPr lang="de-DE"/>
              <a:t>|  </a:t>
            </a:r>
            <a:fld id="{C36AA9A4-5D0B-4134-89A6-D8B9DAA4F25C}" type="slidenum">
              <a:rPr lang="de-DE"/>
              <a:pPr/>
              <a:t>12</a:t>
            </a:fld>
            <a:endParaRPr lang="de-DE"/>
          </a:p>
        </p:txBody>
      </p:sp>
    </p:spTree>
    <p:extLst>
      <p:ext uri="{BB962C8B-B14F-4D97-AF65-F5344CB8AC3E}">
        <p14:creationId xmlns:p14="http://schemas.microsoft.com/office/powerpoint/2010/main" val="5391445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71600" y="923925"/>
            <a:ext cx="4095750" cy="3071813"/>
          </a:xfrm>
        </p:spPr>
      </p:sp>
      <p:sp>
        <p:nvSpPr>
          <p:cNvPr id="3" name="Notizenplatzhalter 2"/>
          <p:cNvSpPr>
            <a:spLocks noGrp="1"/>
          </p:cNvSpPr>
          <p:nvPr>
            <p:ph type="body" idx="1"/>
          </p:nvPr>
        </p:nvSpPr>
        <p:spPr/>
        <p:txBody>
          <a:bodyPr/>
          <a:lstStyle/>
          <a:p>
            <a:pPr>
              <a:defRPr/>
            </a:pPr>
            <a:endParaRPr lang="en-US" dirty="0"/>
          </a:p>
        </p:txBody>
      </p:sp>
      <p:sp>
        <p:nvSpPr>
          <p:cNvPr id="4" name="Datumsplatzhalter 3"/>
          <p:cNvSpPr>
            <a:spLocks noGrp="1"/>
          </p:cNvSpPr>
          <p:nvPr>
            <p:ph type="dt" idx="10"/>
          </p:nvPr>
        </p:nvSpPr>
        <p:spPr/>
        <p:txBody>
          <a:bodyPr/>
          <a:lstStyle/>
          <a:p>
            <a:fld id="{065B079B-E513-489A-8A1B-D7C78493EA86}" type="datetime4">
              <a:rPr lang="de-DE" smtClean="0"/>
              <a:pPr/>
              <a:t>6. Juli 2018</a:t>
            </a:fld>
            <a:endParaRPr lang="de-DE"/>
          </a:p>
        </p:txBody>
      </p:sp>
      <p:sp>
        <p:nvSpPr>
          <p:cNvPr id="5" name="Fußzeilenplatzhalter 4"/>
          <p:cNvSpPr>
            <a:spLocks noGrp="1"/>
          </p:cNvSpPr>
          <p:nvPr>
            <p:ph type="ftr" sz="quarter" idx="11"/>
          </p:nvPr>
        </p:nvSpPr>
        <p:spPr/>
        <p:txBody>
          <a:bodyPr/>
          <a:lstStyle/>
          <a:p>
            <a:r>
              <a:rPr lang="de-DE"/>
              <a:t>|  </a:t>
            </a:r>
          </a:p>
        </p:txBody>
      </p:sp>
      <p:sp>
        <p:nvSpPr>
          <p:cNvPr id="6" name="Foliennummernplatzhalter 5"/>
          <p:cNvSpPr>
            <a:spLocks noGrp="1"/>
          </p:cNvSpPr>
          <p:nvPr>
            <p:ph type="sldNum" sz="quarter" idx="12"/>
          </p:nvPr>
        </p:nvSpPr>
        <p:spPr/>
        <p:txBody>
          <a:bodyPr/>
          <a:lstStyle/>
          <a:p>
            <a:r>
              <a:rPr lang="de-DE"/>
              <a:t>|  </a:t>
            </a:r>
            <a:fld id="{C36AA9A4-5D0B-4134-89A6-D8B9DAA4F25C}" type="slidenum">
              <a:rPr lang="de-DE" smtClean="0"/>
              <a:pPr/>
              <a:t>13</a:t>
            </a:fld>
            <a:endParaRPr lang="de-DE"/>
          </a:p>
        </p:txBody>
      </p:sp>
    </p:spTree>
    <p:extLst>
      <p:ext uri="{BB962C8B-B14F-4D97-AF65-F5344CB8AC3E}">
        <p14:creationId xmlns:p14="http://schemas.microsoft.com/office/powerpoint/2010/main" val="37452726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923925"/>
            <a:ext cx="4095750" cy="3071813"/>
          </a:xfrm>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Date Placeholder 3"/>
          <p:cNvSpPr>
            <a:spLocks noGrp="1"/>
          </p:cNvSpPr>
          <p:nvPr>
            <p:ph type="dt" idx="10"/>
          </p:nvPr>
        </p:nvSpPr>
        <p:spPr/>
        <p:txBody>
          <a:bodyPr/>
          <a:lstStyle/>
          <a:p>
            <a:fld id="{065B079B-E513-489A-8A1B-D7C78493EA86}" type="datetime4">
              <a:rPr lang="de-DE"/>
              <a:pPr/>
              <a:t>6. Juli 2018</a:t>
            </a:fld>
            <a:endParaRPr lang="de-DE"/>
          </a:p>
        </p:txBody>
      </p:sp>
      <p:sp>
        <p:nvSpPr>
          <p:cNvPr id="5" name="Footer Placeholder 4"/>
          <p:cNvSpPr>
            <a:spLocks noGrp="1"/>
          </p:cNvSpPr>
          <p:nvPr>
            <p:ph type="ftr" sz="quarter" idx="11"/>
          </p:nvPr>
        </p:nvSpPr>
        <p:spPr/>
        <p:txBody>
          <a:bodyPr/>
          <a:lstStyle/>
          <a:p>
            <a:r>
              <a:rPr lang="de-DE"/>
              <a:t>|  </a:t>
            </a:r>
          </a:p>
        </p:txBody>
      </p:sp>
      <p:sp>
        <p:nvSpPr>
          <p:cNvPr id="6" name="Slide Number Placeholder 5"/>
          <p:cNvSpPr>
            <a:spLocks noGrp="1"/>
          </p:cNvSpPr>
          <p:nvPr>
            <p:ph type="sldNum" sz="quarter" idx="12"/>
          </p:nvPr>
        </p:nvSpPr>
        <p:spPr/>
        <p:txBody>
          <a:bodyPr/>
          <a:lstStyle/>
          <a:p>
            <a:r>
              <a:rPr lang="de-DE"/>
              <a:t>|  </a:t>
            </a:r>
            <a:fld id="{C36AA9A4-5D0B-4134-89A6-D8B9DAA4F25C}" type="slidenum">
              <a:rPr lang="de-DE"/>
              <a:pPr/>
              <a:t>14</a:t>
            </a:fld>
            <a:endParaRPr lang="de-DE"/>
          </a:p>
        </p:txBody>
      </p:sp>
    </p:spTree>
    <p:extLst>
      <p:ext uri="{BB962C8B-B14F-4D97-AF65-F5344CB8AC3E}">
        <p14:creationId xmlns:p14="http://schemas.microsoft.com/office/powerpoint/2010/main" val="40449766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71600" y="923925"/>
            <a:ext cx="4095750" cy="3071813"/>
          </a:xfrm>
        </p:spPr>
      </p:sp>
      <p:sp>
        <p:nvSpPr>
          <p:cNvPr id="3" name="Notizenplatzhalter 2"/>
          <p:cNvSpPr>
            <a:spLocks noGrp="1"/>
          </p:cNvSpPr>
          <p:nvPr>
            <p:ph type="body" idx="1"/>
          </p:nvPr>
        </p:nvSpPr>
        <p:spPr/>
        <p:txBody>
          <a:bodyPr/>
          <a:lstStyle/>
          <a:p>
            <a:pPr>
              <a:defRPr/>
            </a:pPr>
            <a:endParaRPr lang="en-US" kern="0" dirty="0"/>
          </a:p>
        </p:txBody>
      </p:sp>
      <p:sp>
        <p:nvSpPr>
          <p:cNvPr id="4" name="Datumsplatzhalter 3"/>
          <p:cNvSpPr>
            <a:spLocks noGrp="1"/>
          </p:cNvSpPr>
          <p:nvPr>
            <p:ph type="dt" idx="10"/>
          </p:nvPr>
        </p:nvSpPr>
        <p:spPr/>
        <p:txBody>
          <a:bodyPr/>
          <a:lstStyle/>
          <a:p>
            <a:fld id="{065B079B-E513-489A-8A1B-D7C78493EA86}" type="datetime4">
              <a:rPr lang="de-DE" smtClean="0"/>
              <a:pPr/>
              <a:t>6. Juli 2018</a:t>
            </a:fld>
            <a:endParaRPr lang="de-DE"/>
          </a:p>
        </p:txBody>
      </p:sp>
      <p:sp>
        <p:nvSpPr>
          <p:cNvPr id="5" name="Fußzeilenplatzhalter 4"/>
          <p:cNvSpPr>
            <a:spLocks noGrp="1"/>
          </p:cNvSpPr>
          <p:nvPr>
            <p:ph type="ftr" sz="quarter" idx="11"/>
          </p:nvPr>
        </p:nvSpPr>
        <p:spPr/>
        <p:txBody>
          <a:bodyPr/>
          <a:lstStyle/>
          <a:p>
            <a:r>
              <a:rPr lang="de-DE"/>
              <a:t>|  </a:t>
            </a:r>
          </a:p>
        </p:txBody>
      </p:sp>
      <p:sp>
        <p:nvSpPr>
          <p:cNvPr id="6" name="Foliennummernplatzhalter 5"/>
          <p:cNvSpPr>
            <a:spLocks noGrp="1"/>
          </p:cNvSpPr>
          <p:nvPr>
            <p:ph type="sldNum" sz="quarter" idx="12"/>
          </p:nvPr>
        </p:nvSpPr>
        <p:spPr/>
        <p:txBody>
          <a:bodyPr/>
          <a:lstStyle/>
          <a:p>
            <a:r>
              <a:rPr lang="de-DE"/>
              <a:t>|  </a:t>
            </a:r>
            <a:fld id="{C36AA9A4-5D0B-4134-89A6-D8B9DAA4F25C}" type="slidenum">
              <a:rPr lang="de-DE" smtClean="0"/>
              <a:pPr/>
              <a:t>15</a:t>
            </a:fld>
            <a:endParaRPr lang="de-DE"/>
          </a:p>
        </p:txBody>
      </p:sp>
    </p:spTree>
    <p:extLst>
      <p:ext uri="{BB962C8B-B14F-4D97-AF65-F5344CB8AC3E}">
        <p14:creationId xmlns:p14="http://schemas.microsoft.com/office/powerpoint/2010/main" val="20646972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923925"/>
            <a:ext cx="4095750" cy="3071813"/>
          </a:xfrm>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Date Placeholder 3"/>
          <p:cNvSpPr>
            <a:spLocks noGrp="1"/>
          </p:cNvSpPr>
          <p:nvPr>
            <p:ph type="dt" idx="10"/>
          </p:nvPr>
        </p:nvSpPr>
        <p:spPr/>
        <p:txBody>
          <a:bodyPr/>
          <a:lstStyle/>
          <a:p>
            <a:fld id="{065B079B-E513-489A-8A1B-D7C78493EA86}" type="datetime4">
              <a:rPr lang="de-DE"/>
              <a:pPr/>
              <a:t>6. Juli 2018</a:t>
            </a:fld>
            <a:endParaRPr lang="de-DE"/>
          </a:p>
        </p:txBody>
      </p:sp>
      <p:sp>
        <p:nvSpPr>
          <p:cNvPr id="5" name="Footer Placeholder 4"/>
          <p:cNvSpPr>
            <a:spLocks noGrp="1"/>
          </p:cNvSpPr>
          <p:nvPr>
            <p:ph type="ftr" sz="quarter" idx="11"/>
          </p:nvPr>
        </p:nvSpPr>
        <p:spPr/>
        <p:txBody>
          <a:bodyPr/>
          <a:lstStyle/>
          <a:p>
            <a:r>
              <a:rPr lang="de-DE"/>
              <a:t>|  </a:t>
            </a:r>
          </a:p>
        </p:txBody>
      </p:sp>
      <p:sp>
        <p:nvSpPr>
          <p:cNvPr id="6" name="Slide Number Placeholder 5"/>
          <p:cNvSpPr>
            <a:spLocks noGrp="1"/>
          </p:cNvSpPr>
          <p:nvPr>
            <p:ph type="sldNum" sz="quarter" idx="12"/>
          </p:nvPr>
        </p:nvSpPr>
        <p:spPr/>
        <p:txBody>
          <a:bodyPr/>
          <a:lstStyle/>
          <a:p>
            <a:r>
              <a:rPr lang="de-DE"/>
              <a:t>|  </a:t>
            </a:r>
            <a:fld id="{C36AA9A4-5D0B-4134-89A6-D8B9DAA4F25C}" type="slidenum">
              <a:rPr lang="de-DE"/>
              <a:pPr/>
              <a:t>16</a:t>
            </a:fld>
            <a:endParaRPr lang="de-DE"/>
          </a:p>
        </p:txBody>
      </p:sp>
    </p:spTree>
    <p:extLst>
      <p:ext uri="{BB962C8B-B14F-4D97-AF65-F5344CB8AC3E}">
        <p14:creationId xmlns:p14="http://schemas.microsoft.com/office/powerpoint/2010/main" val="31025064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923925"/>
            <a:ext cx="4095750" cy="3071813"/>
          </a:xfrm>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Date Placeholder 3"/>
          <p:cNvSpPr>
            <a:spLocks noGrp="1"/>
          </p:cNvSpPr>
          <p:nvPr>
            <p:ph type="dt" idx="10"/>
          </p:nvPr>
        </p:nvSpPr>
        <p:spPr/>
        <p:txBody>
          <a:bodyPr/>
          <a:lstStyle/>
          <a:p>
            <a:fld id="{065B079B-E513-489A-8A1B-D7C78493EA86}" type="datetime4">
              <a:rPr lang="de-DE"/>
              <a:pPr/>
              <a:t>6. Juli 2018</a:t>
            </a:fld>
            <a:endParaRPr lang="de-DE"/>
          </a:p>
        </p:txBody>
      </p:sp>
      <p:sp>
        <p:nvSpPr>
          <p:cNvPr id="5" name="Footer Placeholder 4"/>
          <p:cNvSpPr>
            <a:spLocks noGrp="1"/>
          </p:cNvSpPr>
          <p:nvPr>
            <p:ph type="ftr" sz="quarter" idx="11"/>
          </p:nvPr>
        </p:nvSpPr>
        <p:spPr/>
        <p:txBody>
          <a:bodyPr/>
          <a:lstStyle/>
          <a:p>
            <a:r>
              <a:rPr lang="de-DE"/>
              <a:t>|  </a:t>
            </a:r>
          </a:p>
        </p:txBody>
      </p:sp>
      <p:sp>
        <p:nvSpPr>
          <p:cNvPr id="6" name="Slide Number Placeholder 5"/>
          <p:cNvSpPr>
            <a:spLocks noGrp="1"/>
          </p:cNvSpPr>
          <p:nvPr>
            <p:ph type="sldNum" sz="quarter" idx="12"/>
          </p:nvPr>
        </p:nvSpPr>
        <p:spPr/>
        <p:txBody>
          <a:bodyPr/>
          <a:lstStyle/>
          <a:p>
            <a:r>
              <a:rPr lang="de-DE"/>
              <a:t>|  </a:t>
            </a:r>
            <a:fld id="{C36AA9A4-5D0B-4134-89A6-D8B9DAA4F25C}" type="slidenum">
              <a:rPr lang="de-DE"/>
              <a:pPr/>
              <a:t>17</a:t>
            </a:fld>
            <a:endParaRPr lang="de-DE"/>
          </a:p>
        </p:txBody>
      </p:sp>
    </p:spTree>
    <p:extLst>
      <p:ext uri="{BB962C8B-B14F-4D97-AF65-F5344CB8AC3E}">
        <p14:creationId xmlns:p14="http://schemas.microsoft.com/office/powerpoint/2010/main" val="41151738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71600" y="923925"/>
            <a:ext cx="4095750" cy="3071813"/>
          </a:xfrm>
        </p:spPr>
      </p:sp>
      <p:sp>
        <p:nvSpPr>
          <p:cNvPr id="3" name="Notizenplatzhalter 2"/>
          <p:cNvSpPr>
            <a:spLocks noGrp="1"/>
          </p:cNvSpPr>
          <p:nvPr>
            <p:ph type="body" idx="1"/>
          </p:nvPr>
        </p:nvSpPr>
        <p:spPr/>
        <p:txBody>
          <a:bodyPr/>
          <a:lstStyle/>
          <a:p>
            <a:endParaRPr lang="en-US" noProof="0" dirty="0"/>
          </a:p>
        </p:txBody>
      </p:sp>
      <p:sp>
        <p:nvSpPr>
          <p:cNvPr id="4" name="Datumsplatzhalter 3"/>
          <p:cNvSpPr>
            <a:spLocks noGrp="1"/>
          </p:cNvSpPr>
          <p:nvPr>
            <p:ph type="dt" idx="10"/>
          </p:nvPr>
        </p:nvSpPr>
        <p:spPr/>
        <p:txBody>
          <a:bodyPr/>
          <a:lstStyle/>
          <a:p>
            <a:fld id="{065B079B-E513-489A-8A1B-D7C78493EA86}" type="datetime4">
              <a:rPr lang="de-DE" smtClean="0"/>
              <a:pPr/>
              <a:t>6. Juli 2018</a:t>
            </a:fld>
            <a:endParaRPr lang="de-DE"/>
          </a:p>
        </p:txBody>
      </p:sp>
      <p:sp>
        <p:nvSpPr>
          <p:cNvPr id="5" name="Fußzeilenplatzhalter 4"/>
          <p:cNvSpPr>
            <a:spLocks noGrp="1"/>
          </p:cNvSpPr>
          <p:nvPr>
            <p:ph type="ftr" sz="quarter" idx="11"/>
          </p:nvPr>
        </p:nvSpPr>
        <p:spPr/>
        <p:txBody>
          <a:bodyPr/>
          <a:lstStyle/>
          <a:p>
            <a:r>
              <a:rPr lang="de-DE"/>
              <a:t>|  </a:t>
            </a:r>
          </a:p>
        </p:txBody>
      </p:sp>
      <p:sp>
        <p:nvSpPr>
          <p:cNvPr id="6" name="Foliennummernplatzhalter 5"/>
          <p:cNvSpPr>
            <a:spLocks noGrp="1"/>
          </p:cNvSpPr>
          <p:nvPr>
            <p:ph type="sldNum" sz="quarter" idx="12"/>
          </p:nvPr>
        </p:nvSpPr>
        <p:spPr/>
        <p:txBody>
          <a:bodyPr/>
          <a:lstStyle/>
          <a:p>
            <a:r>
              <a:rPr lang="de-DE"/>
              <a:t>|  </a:t>
            </a:r>
            <a:fld id="{C36AA9A4-5D0B-4134-89A6-D8B9DAA4F25C}" type="slidenum">
              <a:rPr lang="de-DE" smtClean="0"/>
              <a:pPr/>
              <a:t>18</a:t>
            </a:fld>
            <a:endParaRPr lang="de-DE"/>
          </a:p>
        </p:txBody>
      </p:sp>
    </p:spTree>
    <p:extLst>
      <p:ext uri="{BB962C8B-B14F-4D97-AF65-F5344CB8AC3E}">
        <p14:creationId xmlns:p14="http://schemas.microsoft.com/office/powerpoint/2010/main" val="34588169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71600" y="923925"/>
            <a:ext cx="4095750" cy="3071813"/>
          </a:xfrm>
        </p:spPr>
      </p:sp>
      <p:sp>
        <p:nvSpPr>
          <p:cNvPr id="3" name="Notizenplatzhalter 2"/>
          <p:cNvSpPr>
            <a:spLocks noGrp="1"/>
          </p:cNvSpPr>
          <p:nvPr>
            <p:ph type="body" idx="1"/>
          </p:nvPr>
        </p:nvSpPr>
        <p:spPr/>
        <p:txBody>
          <a:bodyPr/>
          <a:lstStyle/>
          <a:p>
            <a:endParaRPr lang="en-US" noProof="0" dirty="0"/>
          </a:p>
        </p:txBody>
      </p:sp>
      <p:sp>
        <p:nvSpPr>
          <p:cNvPr id="4" name="Datumsplatzhalter 3"/>
          <p:cNvSpPr>
            <a:spLocks noGrp="1"/>
          </p:cNvSpPr>
          <p:nvPr>
            <p:ph type="dt" idx="10"/>
          </p:nvPr>
        </p:nvSpPr>
        <p:spPr/>
        <p:txBody>
          <a:bodyPr/>
          <a:lstStyle/>
          <a:p>
            <a:fld id="{065B079B-E513-489A-8A1B-D7C78493EA86}" type="datetime4">
              <a:rPr lang="de-DE" smtClean="0"/>
              <a:pPr/>
              <a:t>6. Juli 2018</a:t>
            </a:fld>
            <a:endParaRPr lang="de-DE"/>
          </a:p>
        </p:txBody>
      </p:sp>
      <p:sp>
        <p:nvSpPr>
          <p:cNvPr id="5" name="Fußzeilenplatzhalter 4"/>
          <p:cNvSpPr>
            <a:spLocks noGrp="1"/>
          </p:cNvSpPr>
          <p:nvPr>
            <p:ph type="ftr" sz="quarter" idx="11"/>
          </p:nvPr>
        </p:nvSpPr>
        <p:spPr/>
        <p:txBody>
          <a:bodyPr/>
          <a:lstStyle/>
          <a:p>
            <a:r>
              <a:rPr lang="de-DE"/>
              <a:t>|  </a:t>
            </a:r>
          </a:p>
        </p:txBody>
      </p:sp>
      <p:sp>
        <p:nvSpPr>
          <p:cNvPr id="6" name="Foliennummernplatzhalter 5"/>
          <p:cNvSpPr>
            <a:spLocks noGrp="1"/>
          </p:cNvSpPr>
          <p:nvPr>
            <p:ph type="sldNum" sz="quarter" idx="12"/>
          </p:nvPr>
        </p:nvSpPr>
        <p:spPr/>
        <p:txBody>
          <a:bodyPr/>
          <a:lstStyle/>
          <a:p>
            <a:r>
              <a:rPr lang="de-DE"/>
              <a:t>|  </a:t>
            </a:r>
            <a:fld id="{C36AA9A4-5D0B-4134-89A6-D8B9DAA4F25C}" type="slidenum">
              <a:rPr lang="de-DE" smtClean="0"/>
              <a:pPr/>
              <a:t>19</a:t>
            </a:fld>
            <a:endParaRPr lang="de-DE"/>
          </a:p>
        </p:txBody>
      </p:sp>
    </p:spTree>
    <p:extLst>
      <p:ext uri="{BB962C8B-B14F-4D97-AF65-F5344CB8AC3E}">
        <p14:creationId xmlns:p14="http://schemas.microsoft.com/office/powerpoint/2010/main" val="34536433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923925"/>
            <a:ext cx="4095750" cy="3071813"/>
          </a:xfrm>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Date Placeholder 3"/>
          <p:cNvSpPr>
            <a:spLocks noGrp="1"/>
          </p:cNvSpPr>
          <p:nvPr>
            <p:ph type="dt" idx="10"/>
          </p:nvPr>
        </p:nvSpPr>
        <p:spPr/>
        <p:txBody>
          <a:bodyPr/>
          <a:lstStyle/>
          <a:p>
            <a:fld id="{065B079B-E513-489A-8A1B-D7C78493EA86}" type="datetime4">
              <a:rPr lang="de-DE"/>
              <a:pPr/>
              <a:t>6. Juli 2018</a:t>
            </a:fld>
            <a:endParaRPr lang="de-DE"/>
          </a:p>
        </p:txBody>
      </p:sp>
      <p:sp>
        <p:nvSpPr>
          <p:cNvPr id="5" name="Footer Placeholder 4"/>
          <p:cNvSpPr>
            <a:spLocks noGrp="1"/>
          </p:cNvSpPr>
          <p:nvPr>
            <p:ph type="ftr" sz="quarter" idx="11"/>
          </p:nvPr>
        </p:nvSpPr>
        <p:spPr/>
        <p:txBody>
          <a:bodyPr/>
          <a:lstStyle/>
          <a:p>
            <a:r>
              <a:rPr lang="de-DE"/>
              <a:t>|  </a:t>
            </a:r>
          </a:p>
        </p:txBody>
      </p:sp>
      <p:sp>
        <p:nvSpPr>
          <p:cNvPr id="6" name="Slide Number Placeholder 5"/>
          <p:cNvSpPr>
            <a:spLocks noGrp="1"/>
          </p:cNvSpPr>
          <p:nvPr>
            <p:ph type="sldNum" sz="quarter" idx="12"/>
          </p:nvPr>
        </p:nvSpPr>
        <p:spPr/>
        <p:txBody>
          <a:bodyPr/>
          <a:lstStyle/>
          <a:p>
            <a:r>
              <a:rPr lang="de-DE"/>
              <a:t>|  </a:t>
            </a:r>
            <a:fld id="{C36AA9A4-5D0B-4134-89A6-D8B9DAA4F25C}" type="slidenum">
              <a:rPr lang="de-DE"/>
              <a:pPr/>
              <a:t>2</a:t>
            </a:fld>
            <a:endParaRPr lang="de-DE"/>
          </a:p>
        </p:txBody>
      </p:sp>
    </p:spTree>
    <p:extLst>
      <p:ext uri="{BB962C8B-B14F-4D97-AF65-F5344CB8AC3E}">
        <p14:creationId xmlns:p14="http://schemas.microsoft.com/office/powerpoint/2010/main" val="1684157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923925"/>
            <a:ext cx="4095750" cy="3071813"/>
          </a:xfrm>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Date Placeholder 3"/>
          <p:cNvSpPr>
            <a:spLocks noGrp="1"/>
          </p:cNvSpPr>
          <p:nvPr>
            <p:ph type="dt" idx="10"/>
          </p:nvPr>
        </p:nvSpPr>
        <p:spPr/>
        <p:txBody>
          <a:bodyPr/>
          <a:lstStyle/>
          <a:p>
            <a:fld id="{065B079B-E513-489A-8A1B-D7C78493EA86}" type="datetime4">
              <a:rPr lang="de-DE"/>
              <a:pPr/>
              <a:t>6. Juli 2018</a:t>
            </a:fld>
            <a:endParaRPr lang="de-DE"/>
          </a:p>
        </p:txBody>
      </p:sp>
      <p:sp>
        <p:nvSpPr>
          <p:cNvPr id="5" name="Footer Placeholder 4"/>
          <p:cNvSpPr>
            <a:spLocks noGrp="1"/>
          </p:cNvSpPr>
          <p:nvPr>
            <p:ph type="ftr" sz="quarter" idx="11"/>
          </p:nvPr>
        </p:nvSpPr>
        <p:spPr/>
        <p:txBody>
          <a:bodyPr/>
          <a:lstStyle/>
          <a:p>
            <a:r>
              <a:rPr lang="de-DE"/>
              <a:t>|  </a:t>
            </a:r>
          </a:p>
        </p:txBody>
      </p:sp>
      <p:sp>
        <p:nvSpPr>
          <p:cNvPr id="6" name="Slide Number Placeholder 5"/>
          <p:cNvSpPr>
            <a:spLocks noGrp="1"/>
          </p:cNvSpPr>
          <p:nvPr>
            <p:ph type="sldNum" sz="quarter" idx="12"/>
          </p:nvPr>
        </p:nvSpPr>
        <p:spPr/>
        <p:txBody>
          <a:bodyPr/>
          <a:lstStyle/>
          <a:p>
            <a:r>
              <a:rPr lang="de-DE"/>
              <a:t>|  </a:t>
            </a:r>
            <a:fld id="{C36AA9A4-5D0B-4134-89A6-D8B9DAA4F25C}" type="slidenum">
              <a:rPr lang="de-DE"/>
              <a:pPr/>
              <a:t>20</a:t>
            </a:fld>
            <a:endParaRPr lang="de-DE"/>
          </a:p>
        </p:txBody>
      </p:sp>
    </p:spTree>
    <p:extLst>
      <p:ext uri="{BB962C8B-B14F-4D97-AF65-F5344CB8AC3E}">
        <p14:creationId xmlns:p14="http://schemas.microsoft.com/office/powerpoint/2010/main" val="23560470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71600" y="923925"/>
            <a:ext cx="4095750" cy="3071813"/>
          </a:xfrm>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ct val="10000"/>
              </a:spcBef>
              <a:spcAft>
                <a:spcPct val="0"/>
              </a:spcAft>
              <a:buClrTx/>
              <a:buSzTx/>
              <a:buFontTx/>
              <a:buNone/>
              <a:tabLst/>
              <a:defRPr/>
            </a:pPr>
            <a:endParaRPr lang="en-US" sz="1200" kern="1200" noProof="0" dirty="0">
              <a:solidFill>
                <a:schemeClr val="tx1"/>
              </a:solidFill>
              <a:effectLst/>
              <a:latin typeface="Bitstream Charter" pitchFamily="2" charset="0"/>
              <a:ea typeface="+mn-ea"/>
              <a:cs typeface="+mn-cs"/>
            </a:endParaRPr>
          </a:p>
        </p:txBody>
      </p:sp>
      <p:sp>
        <p:nvSpPr>
          <p:cNvPr id="4" name="Datumsplatzhalter 3"/>
          <p:cNvSpPr>
            <a:spLocks noGrp="1"/>
          </p:cNvSpPr>
          <p:nvPr>
            <p:ph type="dt" idx="10"/>
          </p:nvPr>
        </p:nvSpPr>
        <p:spPr/>
        <p:txBody>
          <a:bodyPr/>
          <a:lstStyle/>
          <a:p>
            <a:fld id="{065B079B-E513-489A-8A1B-D7C78493EA86}" type="datetime4">
              <a:rPr lang="de-DE" smtClean="0"/>
              <a:pPr/>
              <a:t>6. Juli 2018</a:t>
            </a:fld>
            <a:endParaRPr lang="de-DE"/>
          </a:p>
        </p:txBody>
      </p:sp>
      <p:sp>
        <p:nvSpPr>
          <p:cNvPr id="5" name="Fußzeilenplatzhalter 4"/>
          <p:cNvSpPr>
            <a:spLocks noGrp="1"/>
          </p:cNvSpPr>
          <p:nvPr>
            <p:ph type="ftr" sz="quarter" idx="11"/>
          </p:nvPr>
        </p:nvSpPr>
        <p:spPr/>
        <p:txBody>
          <a:bodyPr/>
          <a:lstStyle/>
          <a:p>
            <a:r>
              <a:rPr lang="de-DE"/>
              <a:t>|  </a:t>
            </a:r>
          </a:p>
        </p:txBody>
      </p:sp>
      <p:sp>
        <p:nvSpPr>
          <p:cNvPr id="6" name="Foliennummernplatzhalter 5"/>
          <p:cNvSpPr>
            <a:spLocks noGrp="1"/>
          </p:cNvSpPr>
          <p:nvPr>
            <p:ph type="sldNum" sz="quarter" idx="12"/>
          </p:nvPr>
        </p:nvSpPr>
        <p:spPr/>
        <p:txBody>
          <a:bodyPr/>
          <a:lstStyle/>
          <a:p>
            <a:r>
              <a:rPr lang="de-DE"/>
              <a:t>|  </a:t>
            </a:r>
            <a:fld id="{C36AA9A4-5D0B-4134-89A6-D8B9DAA4F25C}" type="slidenum">
              <a:rPr lang="de-DE" smtClean="0"/>
              <a:pPr/>
              <a:t>21</a:t>
            </a:fld>
            <a:endParaRPr lang="de-DE"/>
          </a:p>
        </p:txBody>
      </p:sp>
    </p:spTree>
    <p:extLst>
      <p:ext uri="{BB962C8B-B14F-4D97-AF65-F5344CB8AC3E}">
        <p14:creationId xmlns:p14="http://schemas.microsoft.com/office/powerpoint/2010/main" val="20927105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923925"/>
            <a:ext cx="4095750" cy="3071813"/>
          </a:xfrm>
        </p:spPr>
      </p:sp>
      <p:sp>
        <p:nvSpPr>
          <p:cNvPr id="3" name="Notes Placeholder 2"/>
          <p:cNvSpPr>
            <a:spLocks noGrp="1"/>
          </p:cNvSpPr>
          <p:nvPr>
            <p:ph type="body" idx="1"/>
          </p:nvPr>
        </p:nvSpPr>
        <p:spPr/>
        <p:txBody>
          <a:bodyPr/>
          <a:lstStyle/>
          <a:p>
            <a:pPr>
              <a:spcBef>
                <a:spcPct val="0"/>
              </a:spcBef>
            </a:pPr>
            <a:endParaRPr lang="en-US" dirty="0"/>
          </a:p>
        </p:txBody>
      </p:sp>
      <p:sp>
        <p:nvSpPr>
          <p:cNvPr id="4" name="Date Placeholder 3"/>
          <p:cNvSpPr>
            <a:spLocks noGrp="1"/>
          </p:cNvSpPr>
          <p:nvPr>
            <p:ph type="dt" idx="10"/>
          </p:nvPr>
        </p:nvSpPr>
        <p:spPr/>
        <p:txBody>
          <a:bodyPr/>
          <a:lstStyle/>
          <a:p>
            <a:fld id="{065B079B-E513-489A-8A1B-D7C78493EA86}" type="datetime4">
              <a:rPr lang="de-DE"/>
              <a:pPr/>
              <a:t>6. Juli 2018</a:t>
            </a:fld>
            <a:endParaRPr lang="de-DE"/>
          </a:p>
        </p:txBody>
      </p:sp>
      <p:sp>
        <p:nvSpPr>
          <p:cNvPr id="5" name="Footer Placeholder 4"/>
          <p:cNvSpPr>
            <a:spLocks noGrp="1"/>
          </p:cNvSpPr>
          <p:nvPr>
            <p:ph type="ftr" sz="quarter" idx="11"/>
          </p:nvPr>
        </p:nvSpPr>
        <p:spPr/>
        <p:txBody>
          <a:bodyPr/>
          <a:lstStyle/>
          <a:p>
            <a:r>
              <a:rPr lang="de-DE"/>
              <a:t>|  </a:t>
            </a:r>
          </a:p>
        </p:txBody>
      </p:sp>
      <p:sp>
        <p:nvSpPr>
          <p:cNvPr id="6" name="Slide Number Placeholder 5"/>
          <p:cNvSpPr>
            <a:spLocks noGrp="1"/>
          </p:cNvSpPr>
          <p:nvPr>
            <p:ph type="sldNum" sz="quarter" idx="12"/>
          </p:nvPr>
        </p:nvSpPr>
        <p:spPr/>
        <p:txBody>
          <a:bodyPr/>
          <a:lstStyle/>
          <a:p>
            <a:r>
              <a:rPr lang="de-DE"/>
              <a:t>|  </a:t>
            </a:r>
            <a:fld id="{C36AA9A4-5D0B-4134-89A6-D8B9DAA4F25C}" type="slidenum">
              <a:rPr lang="de-DE"/>
              <a:pPr/>
              <a:t>22</a:t>
            </a:fld>
            <a:endParaRPr lang="de-DE"/>
          </a:p>
        </p:txBody>
      </p:sp>
    </p:spTree>
    <p:extLst>
      <p:ext uri="{BB962C8B-B14F-4D97-AF65-F5344CB8AC3E}">
        <p14:creationId xmlns:p14="http://schemas.microsoft.com/office/powerpoint/2010/main" val="2288116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923925"/>
            <a:ext cx="4095750" cy="3071813"/>
          </a:xfrm>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Date Placeholder 3"/>
          <p:cNvSpPr>
            <a:spLocks noGrp="1"/>
          </p:cNvSpPr>
          <p:nvPr>
            <p:ph type="dt" idx="10"/>
          </p:nvPr>
        </p:nvSpPr>
        <p:spPr/>
        <p:txBody>
          <a:bodyPr/>
          <a:lstStyle/>
          <a:p>
            <a:fld id="{065B079B-E513-489A-8A1B-D7C78493EA86}" type="datetime4">
              <a:rPr lang="de-DE"/>
              <a:pPr/>
              <a:t>6. Juli 2018</a:t>
            </a:fld>
            <a:endParaRPr lang="de-DE"/>
          </a:p>
        </p:txBody>
      </p:sp>
      <p:sp>
        <p:nvSpPr>
          <p:cNvPr id="5" name="Footer Placeholder 4"/>
          <p:cNvSpPr>
            <a:spLocks noGrp="1"/>
          </p:cNvSpPr>
          <p:nvPr>
            <p:ph type="ftr" sz="quarter" idx="11"/>
          </p:nvPr>
        </p:nvSpPr>
        <p:spPr/>
        <p:txBody>
          <a:bodyPr/>
          <a:lstStyle/>
          <a:p>
            <a:r>
              <a:rPr lang="de-DE"/>
              <a:t>|  </a:t>
            </a:r>
          </a:p>
        </p:txBody>
      </p:sp>
      <p:sp>
        <p:nvSpPr>
          <p:cNvPr id="6" name="Slide Number Placeholder 5"/>
          <p:cNvSpPr>
            <a:spLocks noGrp="1"/>
          </p:cNvSpPr>
          <p:nvPr>
            <p:ph type="sldNum" sz="quarter" idx="12"/>
          </p:nvPr>
        </p:nvSpPr>
        <p:spPr/>
        <p:txBody>
          <a:bodyPr/>
          <a:lstStyle/>
          <a:p>
            <a:r>
              <a:rPr lang="de-DE"/>
              <a:t>|  </a:t>
            </a:r>
            <a:fld id="{C36AA9A4-5D0B-4134-89A6-D8B9DAA4F25C}" type="slidenum">
              <a:rPr lang="de-DE"/>
              <a:pPr/>
              <a:t>23</a:t>
            </a:fld>
            <a:endParaRPr lang="de-DE"/>
          </a:p>
        </p:txBody>
      </p:sp>
    </p:spTree>
    <p:extLst>
      <p:ext uri="{BB962C8B-B14F-4D97-AF65-F5344CB8AC3E}">
        <p14:creationId xmlns:p14="http://schemas.microsoft.com/office/powerpoint/2010/main" val="24309297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71600" y="923925"/>
            <a:ext cx="4095750" cy="3071813"/>
          </a:xfrm>
        </p:spPr>
      </p:sp>
      <p:sp>
        <p:nvSpPr>
          <p:cNvPr id="3" name="Notizenplatzhalter 2"/>
          <p:cNvSpPr>
            <a:spLocks noGrp="1"/>
          </p:cNvSpPr>
          <p:nvPr>
            <p:ph type="body" idx="1"/>
          </p:nvPr>
        </p:nvSpPr>
        <p:spPr/>
        <p:txBody>
          <a:bodyPr/>
          <a:lstStyle/>
          <a:p>
            <a:endParaRPr lang="en-US" noProof="0" dirty="0"/>
          </a:p>
        </p:txBody>
      </p:sp>
      <p:sp>
        <p:nvSpPr>
          <p:cNvPr id="4" name="Datumsplatzhalter 3"/>
          <p:cNvSpPr>
            <a:spLocks noGrp="1"/>
          </p:cNvSpPr>
          <p:nvPr>
            <p:ph type="dt" idx="10"/>
          </p:nvPr>
        </p:nvSpPr>
        <p:spPr/>
        <p:txBody>
          <a:bodyPr/>
          <a:lstStyle/>
          <a:p>
            <a:fld id="{065B079B-E513-489A-8A1B-D7C78493EA86}" type="datetime4">
              <a:rPr lang="de-DE" smtClean="0"/>
              <a:pPr/>
              <a:t>6. Juli 2018</a:t>
            </a:fld>
            <a:endParaRPr lang="de-DE"/>
          </a:p>
        </p:txBody>
      </p:sp>
      <p:sp>
        <p:nvSpPr>
          <p:cNvPr id="5" name="Fußzeilenplatzhalter 4"/>
          <p:cNvSpPr>
            <a:spLocks noGrp="1"/>
          </p:cNvSpPr>
          <p:nvPr>
            <p:ph type="ftr" sz="quarter" idx="11"/>
          </p:nvPr>
        </p:nvSpPr>
        <p:spPr/>
        <p:txBody>
          <a:bodyPr/>
          <a:lstStyle/>
          <a:p>
            <a:r>
              <a:rPr lang="de-DE"/>
              <a:t>|  </a:t>
            </a:r>
          </a:p>
        </p:txBody>
      </p:sp>
      <p:sp>
        <p:nvSpPr>
          <p:cNvPr id="6" name="Foliennummernplatzhalter 5"/>
          <p:cNvSpPr>
            <a:spLocks noGrp="1"/>
          </p:cNvSpPr>
          <p:nvPr>
            <p:ph type="sldNum" sz="quarter" idx="12"/>
          </p:nvPr>
        </p:nvSpPr>
        <p:spPr/>
        <p:txBody>
          <a:bodyPr/>
          <a:lstStyle/>
          <a:p>
            <a:r>
              <a:rPr lang="de-DE"/>
              <a:t>|  </a:t>
            </a:r>
            <a:fld id="{C36AA9A4-5D0B-4134-89A6-D8B9DAA4F25C}" type="slidenum">
              <a:rPr lang="de-DE" smtClean="0"/>
              <a:pPr/>
              <a:t>24</a:t>
            </a:fld>
            <a:endParaRPr lang="de-DE"/>
          </a:p>
        </p:txBody>
      </p:sp>
    </p:spTree>
    <p:extLst>
      <p:ext uri="{BB962C8B-B14F-4D97-AF65-F5344CB8AC3E}">
        <p14:creationId xmlns:p14="http://schemas.microsoft.com/office/powerpoint/2010/main" val="21606562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923925"/>
            <a:ext cx="4095750" cy="3071813"/>
          </a:xfrm>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Date Placeholder 3"/>
          <p:cNvSpPr>
            <a:spLocks noGrp="1"/>
          </p:cNvSpPr>
          <p:nvPr>
            <p:ph type="dt" idx="10"/>
          </p:nvPr>
        </p:nvSpPr>
        <p:spPr/>
        <p:txBody>
          <a:bodyPr/>
          <a:lstStyle/>
          <a:p>
            <a:fld id="{065B079B-E513-489A-8A1B-D7C78493EA86}" type="datetime4">
              <a:rPr lang="de-DE"/>
              <a:pPr/>
              <a:t>6. Juli 2018</a:t>
            </a:fld>
            <a:endParaRPr lang="de-DE"/>
          </a:p>
        </p:txBody>
      </p:sp>
      <p:sp>
        <p:nvSpPr>
          <p:cNvPr id="5" name="Footer Placeholder 4"/>
          <p:cNvSpPr>
            <a:spLocks noGrp="1"/>
          </p:cNvSpPr>
          <p:nvPr>
            <p:ph type="ftr" sz="quarter" idx="11"/>
          </p:nvPr>
        </p:nvSpPr>
        <p:spPr/>
        <p:txBody>
          <a:bodyPr/>
          <a:lstStyle/>
          <a:p>
            <a:r>
              <a:rPr lang="de-DE"/>
              <a:t>|  </a:t>
            </a:r>
          </a:p>
        </p:txBody>
      </p:sp>
      <p:sp>
        <p:nvSpPr>
          <p:cNvPr id="6" name="Slide Number Placeholder 5"/>
          <p:cNvSpPr>
            <a:spLocks noGrp="1"/>
          </p:cNvSpPr>
          <p:nvPr>
            <p:ph type="sldNum" sz="quarter" idx="12"/>
          </p:nvPr>
        </p:nvSpPr>
        <p:spPr/>
        <p:txBody>
          <a:bodyPr/>
          <a:lstStyle/>
          <a:p>
            <a:r>
              <a:rPr lang="de-DE"/>
              <a:t>|  </a:t>
            </a:r>
            <a:fld id="{C36AA9A4-5D0B-4134-89A6-D8B9DAA4F25C}" type="slidenum">
              <a:rPr lang="de-DE"/>
              <a:pPr/>
              <a:t>25</a:t>
            </a:fld>
            <a:endParaRPr lang="de-DE"/>
          </a:p>
        </p:txBody>
      </p:sp>
    </p:spTree>
    <p:extLst>
      <p:ext uri="{BB962C8B-B14F-4D97-AF65-F5344CB8AC3E}">
        <p14:creationId xmlns:p14="http://schemas.microsoft.com/office/powerpoint/2010/main" val="26092625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71600" y="923925"/>
            <a:ext cx="4095750" cy="3071813"/>
          </a:xfrm>
        </p:spPr>
      </p:sp>
      <p:sp>
        <p:nvSpPr>
          <p:cNvPr id="3" name="Notizenplatzhalter 2"/>
          <p:cNvSpPr>
            <a:spLocks noGrp="1"/>
          </p:cNvSpPr>
          <p:nvPr>
            <p:ph type="body" idx="1"/>
          </p:nvPr>
        </p:nvSpPr>
        <p:spPr/>
        <p:txBody>
          <a:bodyPr/>
          <a:lstStyle/>
          <a:p>
            <a:endParaRPr lang="en-US" noProof="0" dirty="0"/>
          </a:p>
        </p:txBody>
      </p:sp>
      <p:sp>
        <p:nvSpPr>
          <p:cNvPr id="4" name="Datumsplatzhalter 3"/>
          <p:cNvSpPr>
            <a:spLocks noGrp="1"/>
          </p:cNvSpPr>
          <p:nvPr>
            <p:ph type="dt" idx="10"/>
          </p:nvPr>
        </p:nvSpPr>
        <p:spPr/>
        <p:txBody>
          <a:bodyPr/>
          <a:lstStyle/>
          <a:p>
            <a:fld id="{065B079B-E513-489A-8A1B-D7C78493EA86}" type="datetime4">
              <a:rPr lang="de-DE" smtClean="0"/>
              <a:pPr/>
              <a:t>6. Juli 2018</a:t>
            </a:fld>
            <a:endParaRPr lang="de-DE"/>
          </a:p>
        </p:txBody>
      </p:sp>
      <p:sp>
        <p:nvSpPr>
          <p:cNvPr id="5" name="Fußzeilenplatzhalter 4"/>
          <p:cNvSpPr>
            <a:spLocks noGrp="1"/>
          </p:cNvSpPr>
          <p:nvPr>
            <p:ph type="ftr" sz="quarter" idx="11"/>
          </p:nvPr>
        </p:nvSpPr>
        <p:spPr/>
        <p:txBody>
          <a:bodyPr/>
          <a:lstStyle/>
          <a:p>
            <a:r>
              <a:rPr lang="de-DE"/>
              <a:t>|  </a:t>
            </a:r>
          </a:p>
        </p:txBody>
      </p:sp>
      <p:sp>
        <p:nvSpPr>
          <p:cNvPr id="6" name="Foliennummernplatzhalter 5"/>
          <p:cNvSpPr>
            <a:spLocks noGrp="1"/>
          </p:cNvSpPr>
          <p:nvPr>
            <p:ph type="sldNum" sz="quarter" idx="12"/>
          </p:nvPr>
        </p:nvSpPr>
        <p:spPr/>
        <p:txBody>
          <a:bodyPr/>
          <a:lstStyle/>
          <a:p>
            <a:r>
              <a:rPr lang="de-DE"/>
              <a:t>|  </a:t>
            </a:r>
            <a:fld id="{C36AA9A4-5D0B-4134-89A6-D8B9DAA4F25C}" type="slidenum">
              <a:rPr lang="de-DE" smtClean="0"/>
              <a:pPr/>
              <a:t>26</a:t>
            </a:fld>
            <a:endParaRPr lang="de-DE"/>
          </a:p>
        </p:txBody>
      </p:sp>
    </p:spTree>
    <p:extLst>
      <p:ext uri="{BB962C8B-B14F-4D97-AF65-F5344CB8AC3E}">
        <p14:creationId xmlns:p14="http://schemas.microsoft.com/office/powerpoint/2010/main" val="34003881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71600" y="923925"/>
            <a:ext cx="4095750" cy="3071813"/>
          </a:xfrm>
        </p:spPr>
      </p:sp>
      <p:sp>
        <p:nvSpPr>
          <p:cNvPr id="3" name="Notizenplatzhalter 2"/>
          <p:cNvSpPr>
            <a:spLocks noGrp="1"/>
          </p:cNvSpPr>
          <p:nvPr>
            <p:ph type="body" idx="1"/>
          </p:nvPr>
        </p:nvSpPr>
        <p:spPr/>
        <p:txBody>
          <a:bodyPr/>
          <a:lstStyle/>
          <a:p>
            <a:r>
              <a:rPr lang="en-US" sz="1200" b="0" i="0" u="none" strike="noStrike" kern="1200" dirty="0">
                <a:solidFill>
                  <a:schemeClr val="tx1"/>
                </a:solidFill>
                <a:effectLst/>
                <a:latin typeface="Bitstream Charter" pitchFamily="2" charset="0"/>
                <a:ea typeface="+mn-ea"/>
                <a:cs typeface="+mn-cs"/>
              </a:rPr>
              <a:t>Furthermore, we like to investigate the rotation of the Angular distribution of the gamma decay of excited states. Here we again have the cross section for the e, e prime gamma reaction in PWBA, with the scattering angle for the electron "theta e" and the scattering angles "theta gamma" and "phi gamma". The cross section is separated into three terms. These are the longitudinal, the transversal and a mixed term consisting of the longitudinal and the transversal form factors. Each term has a contribution of the electron which is given by the kinematics of the scattering process, contribution of the formfactor and of the emitted gamma radiation, which is the part we are interested in for this experiment. In general longitudinal form factor is at least one order of magnitude larger than the transversal form factor. Hence the summand containing only the transversal form factor can be neglected. For a transition of an exited 2 plus state the contributions of the gamma decay in the scattering plane – so we are only considering the azimuthal part - are given by these two equations. For a fixed electron scattering angle the differential cross section is proportional to this. This figure is showing the angular distribution relative to the momentum transfer axis for different values of a in the scattering plane. An increasing positive factor a shifts the angular distribution clockwise, a change of the sign of a leads to a counter clockwise rotation. This figure shows the amplitude as a function of the polar angle of the photon emission. Here also the shift can clearly be seen.</a:t>
            </a:r>
            <a:endParaRPr lang="de-DE" dirty="0"/>
          </a:p>
        </p:txBody>
      </p:sp>
      <p:sp>
        <p:nvSpPr>
          <p:cNvPr id="4" name="Datumsplatzhalter 3"/>
          <p:cNvSpPr>
            <a:spLocks noGrp="1"/>
          </p:cNvSpPr>
          <p:nvPr>
            <p:ph type="dt" idx="10"/>
          </p:nvPr>
        </p:nvSpPr>
        <p:spPr/>
        <p:txBody>
          <a:bodyPr/>
          <a:lstStyle/>
          <a:p>
            <a:fld id="{065B079B-E513-489A-8A1B-D7C78493EA86}" type="datetime4">
              <a:rPr lang="de-DE" smtClean="0"/>
              <a:pPr/>
              <a:t>6. Juli 2018</a:t>
            </a:fld>
            <a:endParaRPr lang="de-DE"/>
          </a:p>
        </p:txBody>
      </p:sp>
      <p:sp>
        <p:nvSpPr>
          <p:cNvPr id="5" name="Fußzeilenplatzhalter 4"/>
          <p:cNvSpPr>
            <a:spLocks noGrp="1"/>
          </p:cNvSpPr>
          <p:nvPr>
            <p:ph type="ftr" sz="quarter" idx="11"/>
          </p:nvPr>
        </p:nvSpPr>
        <p:spPr/>
        <p:txBody>
          <a:bodyPr/>
          <a:lstStyle/>
          <a:p>
            <a:r>
              <a:rPr lang="de-DE"/>
              <a:t>|  </a:t>
            </a:r>
          </a:p>
        </p:txBody>
      </p:sp>
      <p:sp>
        <p:nvSpPr>
          <p:cNvPr id="6" name="Foliennummernplatzhalter 5"/>
          <p:cNvSpPr>
            <a:spLocks noGrp="1"/>
          </p:cNvSpPr>
          <p:nvPr>
            <p:ph type="sldNum" sz="quarter" idx="12"/>
          </p:nvPr>
        </p:nvSpPr>
        <p:spPr/>
        <p:txBody>
          <a:bodyPr/>
          <a:lstStyle/>
          <a:p>
            <a:r>
              <a:rPr lang="de-DE"/>
              <a:t>|  </a:t>
            </a:r>
            <a:fld id="{C36AA9A4-5D0B-4134-89A6-D8B9DAA4F25C}" type="slidenum">
              <a:rPr lang="de-DE" smtClean="0"/>
              <a:pPr/>
              <a:t>30</a:t>
            </a:fld>
            <a:endParaRPr lang="de-DE"/>
          </a:p>
        </p:txBody>
      </p:sp>
    </p:spTree>
    <p:extLst>
      <p:ext uri="{BB962C8B-B14F-4D97-AF65-F5344CB8AC3E}">
        <p14:creationId xmlns:p14="http://schemas.microsoft.com/office/powerpoint/2010/main" val="2883257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71600" y="923925"/>
            <a:ext cx="4095750" cy="3071813"/>
          </a:xfrm>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ct val="10000"/>
              </a:spcBef>
              <a:spcAft>
                <a:spcPct val="0"/>
              </a:spcAft>
              <a:buClrTx/>
              <a:buSzTx/>
              <a:buFontTx/>
              <a:buNone/>
              <a:tabLst/>
              <a:defRPr/>
            </a:pPr>
            <a:endParaRPr lang="en-US" dirty="0"/>
          </a:p>
        </p:txBody>
      </p:sp>
      <p:sp>
        <p:nvSpPr>
          <p:cNvPr id="4" name="Datumsplatzhalter 3"/>
          <p:cNvSpPr>
            <a:spLocks noGrp="1"/>
          </p:cNvSpPr>
          <p:nvPr>
            <p:ph type="dt" idx="10"/>
          </p:nvPr>
        </p:nvSpPr>
        <p:spPr/>
        <p:txBody>
          <a:bodyPr/>
          <a:lstStyle/>
          <a:p>
            <a:fld id="{065B079B-E513-489A-8A1B-D7C78493EA86}" type="datetime4">
              <a:rPr lang="de-DE" smtClean="0"/>
              <a:pPr/>
              <a:t>6. Juli 2018</a:t>
            </a:fld>
            <a:endParaRPr lang="de-DE"/>
          </a:p>
        </p:txBody>
      </p:sp>
      <p:sp>
        <p:nvSpPr>
          <p:cNvPr id="5" name="Fußzeilenplatzhalter 4"/>
          <p:cNvSpPr>
            <a:spLocks noGrp="1"/>
          </p:cNvSpPr>
          <p:nvPr>
            <p:ph type="ftr" sz="quarter" idx="11"/>
          </p:nvPr>
        </p:nvSpPr>
        <p:spPr/>
        <p:txBody>
          <a:bodyPr/>
          <a:lstStyle/>
          <a:p>
            <a:r>
              <a:rPr lang="de-DE"/>
              <a:t>|  </a:t>
            </a:r>
          </a:p>
        </p:txBody>
      </p:sp>
      <p:sp>
        <p:nvSpPr>
          <p:cNvPr id="6" name="Foliennummernplatzhalter 5"/>
          <p:cNvSpPr>
            <a:spLocks noGrp="1"/>
          </p:cNvSpPr>
          <p:nvPr>
            <p:ph type="sldNum" sz="quarter" idx="12"/>
          </p:nvPr>
        </p:nvSpPr>
        <p:spPr/>
        <p:txBody>
          <a:bodyPr/>
          <a:lstStyle/>
          <a:p>
            <a:r>
              <a:rPr lang="de-DE"/>
              <a:t>|  </a:t>
            </a:r>
            <a:fld id="{C36AA9A4-5D0B-4134-89A6-D8B9DAA4F25C}" type="slidenum">
              <a:rPr lang="de-DE" smtClean="0"/>
              <a:pPr/>
              <a:t>3</a:t>
            </a:fld>
            <a:endParaRPr lang="de-DE"/>
          </a:p>
        </p:txBody>
      </p:sp>
    </p:spTree>
    <p:extLst>
      <p:ext uri="{BB962C8B-B14F-4D97-AF65-F5344CB8AC3E}">
        <p14:creationId xmlns:p14="http://schemas.microsoft.com/office/powerpoint/2010/main" val="34713333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71600" y="923925"/>
            <a:ext cx="4095750" cy="3071813"/>
          </a:xfrm>
        </p:spPr>
      </p:sp>
      <p:sp>
        <p:nvSpPr>
          <p:cNvPr id="3" name="Notizenplatzhalter 2"/>
          <p:cNvSpPr>
            <a:spLocks noGrp="1"/>
          </p:cNvSpPr>
          <p:nvPr>
            <p:ph type="body" idx="1"/>
          </p:nvPr>
        </p:nvSpPr>
        <p:spPr/>
        <p:txBody>
          <a:bodyPr/>
          <a:lstStyle/>
          <a:p>
            <a:endParaRPr lang="de-DE" dirty="0"/>
          </a:p>
        </p:txBody>
      </p:sp>
      <p:sp>
        <p:nvSpPr>
          <p:cNvPr id="4" name="Datumsplatzhalter 3"/>
          <p:cNvSpPr>
            <a:spLocks noGrp="1"/>
          </p:cNvSpPr>
          <p:nvPr>
            <p:ph type="dt" idx="10"/>
          </p:nvPr>
        </p:nvSpPr>
        <p:spPr/>
        <p:txBody>
          <a:bodyPr/>
          <a:lstStyle/>
          <a:p>
            <a:fld id="{065B079B-E513-489A-8A1B-D7C78493EA86}" type="datetime4">
              <a:rPr lang="de-DE" smtClean="0"/>
              <a:pPr/>
              <a:t>6. Juli 2018</a:t>
            </a:fld>
            <a:endParaRPr lang="de-DE"/>
          </a:p>
        </p:txBody>
      </p:sp>
      <p:sp>
        <p:nvSpPr>
          <p:cNvPr id="5" name="Fußzeilenplatzhalter 4"/>
          <p:cNvSpPr>
            <a:spLocks noGrp="1"/>
          </p:cNvSpPr>
          <p:nvPr>
            <p:ph type="ftr" sz="quarter" idx="11"/>
          </p:nvPr>
        </p:nvSpPr>
        <p:spPr/>
        <p:txBody>
          <a:bodyPr/>
          <a:lstStyle/>
          <a:p>
            <a:r>
              <a:rPr lang="de-DE"/>
              <a:t>|  </a:t>
            </a:r>
          </a:p>
        </p:txBody>
      </p:sp>
      <p:sp>
        <p:nvSpPr>
          <p:cNvPr id="6" name="Foliennummernplatzhalter 5"/>
          <p:cNvSpPr>
            <a:spLocks noGrp="1"/>
          </p:cNvSpPr>
          <p:nvPr>
            <p:ph type="sldNum" sz="quarter" idx="12"/>
          </p:nvPr>
        </p:nvSpPr>
        <p:spPr/>
        <p:txBody>
          <a:bodyPr/>
          <a:lstStyle/>
          <a:p>
            <a:r>
              <a:rPr lang="de-DE"/>
              <a:t>|  </a:t>
            </a:r>
            <a:fld id="{C36AA9A4-5D0B-4134-89A6-D8B9DAA4F25C}" type="slidenum">
              <a:rPr lang="de-DE" smtClean="0"/>
              <a:pPr/>
              <a:t>4</a:t>
            </a:fld>
            <a:endParaRPr lang="de-DE"/>
          </a:p>
        </p:txBody>
      </p:sp>
    </p:spTree>
    <p:extLst>
      <p:ext uri="{BB962C8B-B14F-4D97-AF65-F5344CB8AC3E}">
        <p14:creationId xmlns:p14="http://schemas.microsoft.com/office/powerpoint/2010/main" val="2362337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923925"/>
            <a:ext cx="4095750" cy="3071813"/>
          </a:xfrm>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Date Placeholder 3"/>
          <p:cNvSpPr>
            <a:spLocks noGrp="1"/>
          </p:cNvSpPr>
          <p:nvPr>
            <p:ph type="dt" idx="10"/>
          </p:nvPr>
        </p:nvSpPr>
        <p:spPr/>
        <p:txBody>
          <a:bodyPr/>
          <a:lstStyle/>
          <a:p>
            <a:fld id="{065B079B-E513-489A-8A1B-D7C78493EA86}" type="datetime4">
              <a:rPr lang="de-DE"/>
              <a:pPr/>
              <a:t>6. Juli 2018</a:t>
            </a:fld>
            <a:endParaRPr lang="de-DE"/>
          </a:p>
        </p:txBody>
      </p:sp>
      <p:sp>
        <p:nvSpPr>
          <p:cNvPr id="5" name="Footer Placeholder 4"/>
          <p:cNvSpPr>
            <a:spLocks noGrp="1"/>
          </p:cNvSpPr>
          <p:nvPr>
            <p:ph type="ftr" sz="quarter" idx="11"/>
          </p:nvPr>
        </p:nvSpPr>
        <p:spPr/>
        <p:txBody>
          <a:bodyPr/>
          <a:lstStyle/>
          <a:p>
            <a:r>
              <a:rPr lang="de-DE"/>
              <a:t>|  </a:t>
            </a:r>
          </a:p>
        </p:txBody>
      </p:sp>
      <p:sp>
        <p:nvSpPr>
          <p:cNvPr id="6" name="Slide Number Placeholder 5"/>
          <p:cNvSpPr>
            <a:spLocks noGrp="1"/>
          </p:cNvSpPr>
          <p:nvPr>
            <p:ph type="sldNum" sz="quarter" idx="12"/>
          </p:nvPr>
        </p:nvSpPr>
        <p:spPr/>
        <p:txBody>
          <a:bodyPr/>
          <a:lstStyle/>
          <a:p>
            <a:r>
              <a:rPr lang="de-DE"/>
              <a:t>|  </a:t>
            </a:r>
            <a:fld id="{C36AA9A4-5D0B-4134-89A6-D8B9DAA4F25C}" type="slidenum">
              <a:rPr lang="de-DE"/>
              <a:pPr/>
              <a:t>5</a:t>
            </a:fld>
            <a:endParaRPr lang="de-DE"/>
          </a:p>
        </p:txBody>
      </p:sp>
    </p:spTree>
    <p:extLst>
      <p:ext uri="{BB962C8B-B14F-4D97-AF65-F5344CB8AC3E}">
        <p14:creationId xmlns:p14="http://schemas.microsoft.com/office/powerpoint/2010/main" val="1560048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71600" y="923925"/>
            <a:ext cx="4095750" cy="3071813"/>
          </a:xfrm>
        </p:spPr>
      </p:sp>
      <p:sp>
        <p:nvSpPr>
          <p:cNvPr id="3" name="Notizenplatzhalter 2"/>
          <p:cNvSpPr>
            <a:spLocks noGrp="1"/>
          </p:cNvSpPr>
          <p:nvPr>
            <p:ph type="body" idx="1"/>
          </p:nvPr>
        </p:nvSpPr>
        <p:spPr/>
        <p:txBody>
          <a:bodyPr/>
          <a:lstStyle/>
          <a:p>
            <a:endParaRPr lang="de-DE" dirty="0"/>
          </a:p>
        </p:txBody>
      </p:sp>
      <p:sp>
        <p:nvSpPr>
          <p:cNvPr id="4" name="Datumsplatzhalter 3"/>
          <p:cNvSpPr>
            <a:spLocks noGrp="1"/>
          </p:cNvSpPr>
          <p:nvPr>
            <p:ph type="dt" idx="10"/>
          </p:nvPr>
        </p:nvSpPr>
        <p:spPr/>
        <p:txBody>
          <a:bodyPr/>
          <a:lstStyle/>
          <a:p>
            <a:fld id="{065B079B-E513-489A-8A1B-D7C78493EA86}" type="datetime4">
              <a:rPr lang="de-DE" smtClean="0"/>
              <a:pPr/>
              <a:t>6. Juli 2018</a:t>
            </a:fld>
            <a:endParaRPr lang="de-DE"/>
          </a:p>
        </p:txBody>
      </p:sp>
      <p:sp>
        <p:nvSpPr>
          <p:cNvPr id="5" name="Fußzeilenplatzhalter 4"/>
          <p:cNvSpPr>
            <a:spLocks noGrp="1"/>
          </p:cNvSpPr>
          <p:nvPr>
            <p:ph type="ftr" sz="quarter" idx="11"/>
          </p:nvPr>
        </p:nvSpPr>
        <p:spPr/>
        <p:txBody>
          <a:bodyPr/>
          <a:lstStyle/>
          <a:p>
            <a:r>
              <a:rPr lang="de-DE"/>
              <a:t>|  </a:t>
            </a:r>
          </a:p>
        </p:txBody>
      </p:sp>
      <p:sp>
        <p:nvSpPr>
          <p:cNvPr id="6" name="Foliennummernplatzhalter 5"/>
          <p:cNvSpPr>
            <a:spLocks noGrp="1"/>
          </p:cNvSpPr>
          <p:nvPr>
            <p:ph type="sldNum" sz="quarter" idx="12"/>
          </p:nvPr>
        </p:nvSpPr>
        <p:spPr/>
        <p:txBody>
          <a:bodyPr/>
          <a:lstStyle/>
          <a:p>
            <a:r>
              <a:rPr lang="de-DE"/>
              <a:t>|  </a:t>
            </a:r>
            <a:fld id="{C36AA9A4-5D0B-4134-89A6-D8B9DAA4F25C}" type="slidenum">
              <a:rPr lang="de-DE" smtClean="0"/>
              <a:pPr/>
              <a:t>6</a:t>
            </a:fld>
            <a:endParaRPr lang="de-DE"/>
          </a:p>
        </p:txBody>
      </p:sp>
    </p:spTree>
    <p:extLst>
      <p:ext uri="{BB962C8B-B14F-4D97-AF65-F5344CB8AC3E}">
        <p14:creationId xmlns:p14="http://schemas.microsoft.com/office/powerpoint/2010/main" val="5542043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923925"/>
            <a:ext cx="4095750" cy="3071813"/>
          </a:xfrm>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Date Placeholder 3"/>
          <p:cNvSpPr>
            <a:spLocks noGrp="1"/>
          </p:cNvSpPr>
          <p:nvPr>
            <p:ph type="dt" idx="10"/>
          </p:nvPr>
        </p:nvSpPr>
        <p:spPr/>
        <p:txBody>
          <a:bodyPr/>
          <a:lstStyle/>
          <a:p>
            <a:fld id="{065B079B-E513-489A-8A1B-D7C78493EA86}" type="datetime4">
              <a:rPr lang="de-DE"/>
              <a:pPr/>
              <a:t>6. Juli 2018</a:t>
            </a:fld>
            <a:endParaRPr lang="de-DE"/>
          </a:p>
        </p:txBody>
      </p:sp>
      <p:sp>
        <p:nvSpPr>
          <p:cNvPr id="5" name="Footer Placeholder 4"/>
          <p:cNvSpPr>
            <a:spLocks noGrp="1"/>
          </p:cNvSpPr>
          <p:nvPr>
            <p:ph type="ftr" sz="quarter" idx="11"/>
          </p:nvPr>
        </p:nvSpPr>
        <p:spPr/>
        <p:txBody>
          <a:bodyPr/>
          <a:lstStyle/>
          <a:p>
            <a:r>
              <a:rPr lang="de-DE"/>
              <a:t>|  </a:t>
            </a:r>
          </a:p>
        </p:txBody>
      </p:sp>
      <p:sp>
        <p:nvSpPr>
          <p:cNvPr id="6" name="Slide Number Placeholder 5"/>
          <p:cNvSpPr>
            <a:spLocks noGrp="1"/>
          </p:cNvSpPr>
          <p:nvPr>
            <p:ph type="sldNum" sz="quarter" idx="12"/>
          </p:nvPr>
        </p:nvSpPr>
        <p:spPr/>
        <p:txBody>
          <a:bodyPr/>
          <a:lstStyle/>
          <a:p>
            <a:r>
              <a:rPr lang="de-DE"/>
              <a:t>|  </a:t>
            </a:r>
            <a:fld id="{C36AA9A4-5D0B-4134-89A6-D8B9DAA4F25C}" type="slidenum">
              <a:rPr lang="de-DE"/>
              <a:pPr/>
              <a:t>7</a:t>
            </a:fld>
            <a:endParaRPr lang="de-DE"/>
          </a:p>
        </p:txBody>
      </p:sp>
    </p:spTree>
    <p:extLst>
      <p:ext uri="{BB962C8B-B14F-4D97-AF65-F5344CB8AC3E}">
        <p14:creationId xmlns:p14="http://schemas.microsoft.com/office/powerpoint/2010/main" val="30489411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71600" y="923925"/>
            <a:ext cx="4095750" cy="3071813"/>
          </a:xfrm>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ct val="10000"/>
              </a:spcBef>
              <a:spcAft>
                <a:spcPct val="0"/>
              </a:spcAft>
              <a:buClrTx/>
              <a:buSzTx/>
              <a:buFontTx/>
              <a:buNone/>
              <a:tabLst/>
              <a:defRPr/>
            </a:pPr>
            <a:endParaRPr lang="de-DE" dirty="0"/>
          </a:p>
        </p:txBody>
      </p:sp>
      <p:sp>
        <p:nvSpPr>
          <p:cNvPr id="4" name="Datumsplatzhalter 3"/>
          <p:cNvSpPr>
            <a:spLocks noGrp="1"/>
          </p:cNvSpPr>
          <p:nvPr>
            <p:ph type="dt" idx="10"/>
          </p:nvPr>
        </p:nvSpPr>
        <p:spPr/>
        <p:txBody>
          <a:bodyPr/>
          <a:lstStyle/>
          <a:p>
            <a:fld id="{065B079B-E513-489A-8A1B-D7C78493EA86}" type="datetime4">
              <a:rPr lang="de-DE" smtClean="0"/>
              <a:pPr/>
              <a:t>6. Juli 2018</a:t>
            </a:fld>
            <a:endParaRPr lang="de-DE"/>
          </a:p>
        </p:txBody>
      </p:sp>
      <p:sp>
        <p:nvSpPr>
          <p:cNvPr id="5" name="Fußzeilenplatzhalter 4"/>
          <p:cNvSpPr>
            <a:spLocks noGrp="1"/>
          </p:cNvSpPr>
          <p:nvPr>
            <p:ph type="ftr" sz="quarter" idx="11"/>
          </p:nvPr>
        </p:nvSpPr>
        <p:spPr/>
        <p:txBody>
          <a:bodyPr/>
          <a:lstStyle/>
          <a:p>
            <a:r>
              <a:rPr lang="de-DE"/>
              <a:t>|  </a:t>
            </a:r>
          </a:p>
        </p:txBody>
      </p:sp>
      <p:sp>
        <p:nvSpPr>
          <p:cNvPr id="6" name="Foliennummernplatzhalter 5"/>
          <p:cNvSpPr>
            <a:spLocks noGrp="1"/>
          </p:cNvSpPr>
          <p:nvPr>
            <p:ph type="sldNum" sz="quarter" idx="12"/>
          </p:nvPr>
        </p:nvSpPr>
        <p:spPr/>
        <p:txBody>
          <a:bodyPr/>
          <a:lstStyle/>
          <a:p>
            <a:r>
              <a:rPr lang="de-DE"/>
              <a:t>|  </a:t>
            </a:r>
            <a:fld id="{C36AA9A4-5D0B-4134-89A6-D8B9DAA4F25C}" type="slidenum">
              <a:rPr lang="de-DE" smtClean="0"/>
              <a:pPr/>
              <a:t>8</a:t>
            </a:fld>
            <a:endParaRPr lang="de-DE"/>
          </a:p>
        </p:txBody>
      </p:sp>
    </p:spTree>
    <p:extLst>
      <p:ext uri="{BB962C8B-B14F-4D97-AF65-F5344CB8AC3E}">
        <p14:creationId xmlns:p14="http://schemas.microsoft.com/office/powerpoint/2010/main" val="21912437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71600" y="923925"/>
            <a:ext cx="4095750" cy="3071813"/>
          </a:xfrm>
        </p:spPr>
      </p:sp>
      <p:sp>
        <p:nvSpPr>
          <p:cNvPr id="3" name="Notizenplatzhalter 2"/>
          <p:cNvSpPr>
            <a:spLocks noGrp="1"/>
          </p:cNvSpPr>
          <p:nvPr>
            <p:ph type="body" idx="1"/>
          </p:nvPr>
        </p:nvSpPr>
        <p:spPr/>
        <p:txBody>
          <a:bodyPr/>
          <a:lstStyle/>
          <a:p>
            <a:endParaRPr lang="de-DE" dirty="0"/>
          </a:p>
        </p:txBody>
      </p:sp>
      <p:sp>
        <p:nvSpPr>
          <p:cNvPr id="4" name="Datumsplatzhalter 3"/>
          <p:cNvSpPr>
            <a:spLocks noGrp="1"/>
          </p:cNvSpPr>
          <p:nvPr>
            <p:ph type="dt" idx="10"/>
          </p:nvPr>
        </p:nvSpPr>
        <p:spPr/>
        <p:txBody>
          <a:bodyPr/>
          <a:lstStyle/>
          <a:p>
            <a:fld id="{065B079B-E513-489A-8A1B-D7C78493EA86}" type="datetime4">
              <a:rPr lang="de-DE" smtClean="0"/>
              <a:pPr/>
              <a:t>6. Juli 2018</a:t>
            </a:fld>
            <a:endParaRPr lang="de-DE"/>
          </a:p>
        </p:txBody>
      </p:sp>
      <p:sp>
        <p:nvSpPr>
          <p:cNvPr id="5" name="Fußzeilenplatzhalter 4"/>
          <p:cNvSpPr>
            <a:spLocks noGrp="1"/>
          </p:cNvSpPr>
          <p:nvPr>
            <p:ph type="ftr" sz="quarter" idx="11"/>
          </p:nvPr>
        </p:nvSpPr>
        <p:spPr/>
        <p:txBody>
          <a:bodyPr/>
          <a:lstStyle/>
          <a:p>
            <a:r>
              <a:rPr lang="de-DE"/>
              <a:t>|  </a:t>
            </a:r>
          </a:p>
        </p:txBody>
      </p:sp>
      <p:sp>
        <p:nvSpPr>
          <p:cNvPr id="6" name="Foliennummernplatzhalter 5"/>
          <p:cNvSpPr>
            <a:spLocks noGrp="1"/>
          </p:cNvSpPr>
          <p:nvPr>
            <p:ph type="sldNum" sz="quarter" idx="12"/>
          </p:nvPr>
        </p:nvSpPr>
        <p:spPr/>
        <p:txBody>
          <a:bodyPr/>
          <a:lstStyle/>
          <a:p>
            <a:r>
              <a:rPr lang="de-DE"/>
              <a:t>|  </a:t>
            </a:r>
            <a:fld id="{C36AA9A4-5D0B-4134-89A6-D8B9DAA4F25C}" type="slidenum">
              <a:rPr lang="de-DE" smtClean="0"/>
              <a:pPr/>
              <a:t>9</a:t>
            </a:fld>
            <a:endParaRPr lang="de-DE"/>
          </a:p>
        </p:txBody>
      </p:sp>
    </p:spTree>
    <p:extLst>
      <p:ext uri="{BB962C8B-B14F-4D97-AF65-F5344CB8AC3E}">
        <p14:creationId xmlns:p14="http://schemas.microsoft.com/office/powerpoint/2010/main" val="13189644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sp>
        <p:nvSpPr>
          <p:cNvPr id="87042" name="Rectangle 2"/>
          <p:cNvSpPr>
            <a:spLocks noChangeArrowheads="1"/>
          </p:cNvSpPr>
          <p:nvPr/>
        </p:nvSpPr>
        <p:spPr bwMode="auto">
          <a:xfrm>
            <a:off x="250825" y="368300"/>
            <a:ext cx="8642350" cy="2089150"/>
          </a:xfrm>
          <a:prstGeom prst="rect">
            <a:avLst/>
          </a:prstGeom>
          <a:solidFill>
            <a:srgbClr val="EC6A00"/>
          </a:solidFill>
          <a:ln w="9525">
            <a:noFill/>
            <a:miter lim="800000"/>
            <a:headEnd/>
            <a:tailEnd/>
          </a:ln>
          <a:effectLst/>
        </p:spPr>
        <p:txBody>
          <a:bodyPr wrap="none" anchor="ctr"/>
          <a:lstStyle/>
          <a:p>
            <a:pPr algn="ctr"/>
            <a:endParaRPr lang="de-DE"/>
          </a:p>
        </p:txBody>
      </p:sp>
      <p:sp>
        <p:nvSpPr>
          <p:cNvPr id="87044" name="Rectangle 4"/>
          <p:cNvSpPr>
            <a:spLocks noGrp="1" noChangeArrowheads="1"/>
          </p:cNvSpPr>
          <p:nvPr>
            <p:ph type="subTitle" idx="1"/>
          </p:nvPr>
        </p:nvSpPr>
        <p:spPr>
          <a:xfrm>
            <a:off x="358775" y="1449388"/>
            <a:ext cx="6642117" cy="944562"/>
          </a:xfrm>
        </p:spPr>
        <p:txBody>
          <a:bodyPr lIns="0" tIns="0" rIns="0" bIns="0"/>
          <a:lstStyle>
            <a:lvl1pPr marL="0" indent="0">
              <a:spcBef>
                <a:spcPct val="0"/>
              </a:spcBef>
              <a:buFont typeface="Wingdings" pitchFamily="2" charset="2"/>
              <a:buNone/>
              <a:defRPr b="1">
                <a:solidFill>
                  <a:schemeClr val="bg1"/>
                </a:solidFill>
              </a:defRPr>
            </a:lvl1pPr>
          </a:lstStyle>
          <a:p>
            <a:r>
              <a:rPr lang="de-DE"/>
              <a:t>Formatvorlage des Untertitelmasters durch Klicken bearbeiten</a:t>
            </a:r>
          </a:p>
        </p:txBody>
      </p:sp>
      <p:sp>
        <p:nvSpPr>
          <p:cNvPr id="87048" name="Rectangle 8"/>
          <p:cNvSpPr>
            <a:spLocks noChangeArrowheads="1"/>
          </p:cNvSpPr>
          <p:nvPr/>
        </p:nvSpPr>
        <p:spPr bwMode="auto">
          <a:xfrm>
            <a:off x="250825" y="196850"/>
            <a:ext cx="8642350" cy="144463"/>
          </a:xfrm>
          <a:prstGeom prst="rect">
            <a:avLst/>
          </a:prstGeom>
          <a:solidFill>
            <a:srgbClr val="EC6A00"/>
          </a:solidFill>
          <a:ln w="3175">
            <a:noFill/>
            <a:miter lim="800000"/>
            <a:headEnd/>
            <a:tailEnd/>
          </a:ln>
        </p:spPr>
        <p:txBody>
          <a:bodyPr/>
          <a:lstStyle/>
          <a:p>
            <a:endParaRPr lang="de-DE"/>
          </a:p>
        </p:txBody>
      </p:sp>
      <p:pic>
        <p:nvPicPr>
          <p:cNvPr id="87049" name="Picture 9" descr="tud_logo"/>
          <p:cNvPicPr>
            <a:picLocks noChangeAspect="1" noChangeArrowheads="1"/>
          </p:cNvPicPr>
          <p:nvPr/>
        </p:nvPicPr>
        <p:blipFill>
          <a:blip r:embed="rId2" cstate="print"/>
          <a:srcRect r="5453"/>
          <a:stretch>
            <a:fillRect/>
          </a:stretch>
        </p:blipFill>
        <p:spPr bwMode="auto">
          <a:xfrm>
            <a:off x="7172325" y="657225"/>
            <a:ext cx="1873250" cy="792163"/>
          </a:xfrm>
          <a:prstGeom prst="rect">
            <a:avLst/>
          </a:prstGeom>
          <a:noFill/>
          <a:ln w="9525">
            <a:noFill/>
            <a:miter lim="800000"/>
            <a:headEnd/>
            <a:tailEnd/>
          </a:ln>
        </p:spPr>
      </p:pic>
      <p:sp>
        <p:nvSpPr>
          <p:cNvPr id="87055" name="Line 15"/>
          <p:cNvSpPr>
            <a:spLocks noChangeShapeType="1"/>
          </p:cNvSpPr>
          <p:nvPr/>
        </p:nvSpPr>
        <p:spPr bwMode="auto">
          <a:xfrm>
            <a:off x="252413" y="6357958"/>
            <a:ext cx="8640762" cy="0"/>
          </a:xfrm>
          <a:prstGeom prst="line">
            <a:avLst/>
          </a:prstGeom>
          <a:noFill/>
          <a:ln w="7620">
            <a:solidFill>
              <a:srgbClr val="000000"/>
            </a:solidFill>
            <a:round/>
            <a:headEnd/>
            <a:tailEnd/>
          </a:ln>
        </p:spPr>
        <p:txBody>
          <a:bodyPr/>
          <a:lstStyle/>
          <a:p>
            <a:endParaRPr lang="de-DE"/>
          </a:p>
        </p:txBody>
      </p:sp>
      <p:sp>
        <p:nvSpPr>
          <p:cNvPr id="87058" name="Rectangle 18"/>
          <p:cNvSpPr>
            <a:spLocks noChangeArrowheads="1"/>
          </p:cNvSpPr>
          <p:nvPr/>
        </p:nvSpPr>
        <p:spPr bwMode="auto">
          <a:xfrm>
            <a:off x="250825" y="360363"/>
            <a:ext cx="8640763" cy="14287"/>
          </a:xfrm>
          <a:prstGeom prst="rect">
            <a:avLst/>
          </a:prstGeom>
          <a:solidFill>
            <a:srgbClr val="000000"/>
          </a:solidFill>
          <a:ln w="9525">
            <a:noFill/>
            <a:miter lim="800000"/>
            <a:headEnd/>
            <a:tailEnd/>
          </a:ln>
          <a:effectLst/>
        </p:spPr>
        <p:txBody>
          <a:bodyPr wrap="none" anchor="ctr"/>
          <a:lstStyle/>
          <a:p>
            <a:endParaRPr lang="de-DE"/>
          </a:p>
        </p:txBody>
      </p:sp>
      <p:sp>
        <p:nvSpPr>
          <p:cNvPr id="87059" name="Rectangle 19"/>
          <p:cNvSpPr>
            <a:spLocks noChangeArrowheads="1"/>
          </p:cNvSpPr>
          <p:nvPr/>
        </p:nvSpPr>
        <p:spPr bwMode="auto">
          <a:xfrm>
            <a:off x="250825" y="2457450"/>
            <a:ext cx="8640763" cy="7938"/>
          </a:xfrm>
          <a:prstGeom prst="rect">
            <a:avLst/>
          </a:prstGeom>
          <a:solidFill>
            <a:srgbClr val="000000"/>
          </a:solidFill>
          <a:ln w="9525">
            <a:noFill/>
            <a:miter lim="800000"/>
            <a:headEnd/>
            <a:tailEnd/>
          </a:ln>
          <a:effectLst/>
        </p:spPr>
        <p:txBody>
          <a:bodyPr wrap="none" anchor="ctr"/>
          <a:lstStyle/>
          <a:p>
            <a:endParaRPr lang="de-DE"/>
          </a:p>
        </p:txBody>
      </p:sp>
      <p:sp>
        <p:nvSpPr>
          <p:cNvPr id="12" name="Titel 11"/>
          <p:cNvSpPr>
            <a:spLocks noGrp="1"/>
          </p:cNvSpPr>
          <p:nvPr>
            <p:ph type="title"/>
          </p:nvPr>
        </p:nvSpPr>
        <p:spPr/>
        <p:txBody>
          <a:bodyPr/>
          <a:lstStyle>
            <a:lvl1pPr>
              <a:defRPr>
                <a:solidFill>
                  <a:schemeClr val="bg1"/>
                </a:solidFill>
              </a:defRPr>
            </a:lvl1pPr>
          </a:lstStyle>
          <a:p>
            <a:r>
              <a:rPr lang="de-DE"/>
              <a:t>Titelmasterformat durch Klicken bearbeiten</a:t>
            </a:r>
          </a:p>
        </p:txBody>
      </p:sp>
      <p:sp>
        <p:nvSpPr>
          <p:cNvPr id="15" name="Fußzeilenplatzhalter 3"/>
          <p:cNvSpPr txBox="1">
            <a:spLocks/>
          </p:cNvSpPr>
          <p:nvPr userDrawn="1"/>
        </p:nvSpPr>
        <p:spPr>
          <a:xfrm>
            <a:off x="252413" y="6489700"/>
            <a:ext cx="7200900" cy="231775"/>
          </a:xfrm>
          <a:prstGeom prst="rect">
            <a:avLst/>
          </a:prstGeo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71E482C5-58E3-4583-8C64-AB4EA00E1990}" type="datetime1">
              <a:rPr kumimoji="0" lang="de-DE" sz="1000" b="0" i="0" u="none" strike="noStrike" kern="1200" cap="none" spc="0" normalizeH="0" baseline="0" noProof="0" smtClean="0">
                <a:ln>
                  <a:noFill/>
                </a:ln>
                <a:solidFill>
                  <a:schemeClr val="tx1"/>
                </a:solidFill>
                <a:effectLst/>
                <a:uLnTx/>
                <a:uFillTx/>
                <a:latin typeface="+mn-lt"/>
                <a:ea typeface="+mn-ea"/>
                <a:cs typeface="Tahoma"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06.07.2018</a:t>
            </a:fld>
            <a:r>
              <a:rPr kumimoji="0" lang="de-DE" sz="1000" b="0" i="0" u="none" strike="noStrike" kern="1200" cap="none" spc="0" normalizeH="0" baseline="0" noProof="0">
                <a:ln>
                  <a:noFill/>
                </a:ln>
                <a:solidFill>
                  <a:schemeClr val="tx1"/>
                </a:solidFill>
                <a:effectLst/>
                <a:uLnTx/>
                <a:uFillTx/>
                <a:latin typeface="+mn-lt"/>
                <a:ea typeface="+mn-ea"/>
                <a:cs typeface="Tahoma" pitchFamily="34" charset="0"/>
              </a:rPr>
              <a:t>  |  CRC Workshop  |  Project A07  |  AG Pietralla  |  Gerhart Steinhilber </a:t>
            </a:r>
            <a:r>
              <a:rPr kumimoji="0" lang="de-DE" sz="1000" b="0" i="0" u="none" strike="noStrike" kern="1200" cap="none" spc="0" normalizeH="0" baseline="0" noProof="0">
                <a:ln>
                  <a:noFill/>
                </a:ln>
                <a:solidFill>
                  <a:schemeClr val="tx1"/>
                </a:solidFill>
                <a:effectLst/>
                <a:uLnTx/>
                <a:uFillTx/>
                <a:latin typeface="Arial" charset="0"/>
                <a:ea typeface="+mn-ea"/>
                <a:cs typeface="Tahoma" pitchFamily="34" charset="0"/>
              </a:rPr>
              <a:t> |</a:t>
            </a:r>
            <a:r>
              <a:rPr kumimoji="0" lang="de-DE" sz="1000" b="0" i="0" u="none" strike="noStrike" kern="1200" cap="none" spc="0" normalizeH="0" baseline="0" noProof="0">
                <a:ln>
                  <a:noFill/>
                </a:ln>
                <a:solidFill>
                  <a:schemeClr val="tx1"/>
                </a:solidFill>
                <a:effectLst/>
                <a:uLnTx/>
                <a:uFillTx/>
                <a:latin typeface="+mn-lt"/>
                <a:ea typeface="+mn-ea"/>
                <a:cs typeface="Tahoma" pitchFamily="34" charset="0"/>
              </a:rPr>
              <a:t>  </a:t>
            </a:r>
            <a:fld id="{8E9B2640-8CD7-45FF-9440-54608BC46479}" type="slidenum">
              <a:rPr kumimoji="0" lang="de-DE" sz="1000" b="0" i="0" u="none" strike="noStrike" kern="1200" cap="none" spc="0" normalizeH="0" baseline="0" noProof="0" smtClean="0">
                <a:ln>
                  <a:noFill/>
                </a:ln>
                <a:solidFill>
                  <a:schemeClr val="tx1"/>
                </a:solidFill>
                <a:effectLst/>
                <a:uLnTx/>
                <a:uFillTx/>
                <a:latin typeface="+mn-lt"/>
                <a:ea typeface="+mn-ea"/>
                <a:cs typeface="Tahoma"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‹Nr.›</a:t>
            </a:fld>
            <a:endParaRPr kumimoji="0" lang="de-DE" sz="1000" b="0" i="0" u="none" strike="noStrike" kern="1200" cap="none" spc="0" normalizeH="0" baseline="0" noProof="0">
              <a:ln>
                <a:noFill/>
              </a:ln>
              <a:solidFill>
                <a:schemeClr val="tx1"/>
              </a:solidFill>
              <a:effectLst/>
              <a:uLnTx/>
              <a:uFillTx/>
              <a:latin typeface="+mn-lt"/>
              <a:ea typeface="+mn-ea"/>
              <a:cs typeface="Tahoma"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000" b="0" i="0" u="none" strike="noStrike" kern="1200" cap="none" spc="0" normalizeH="0" baseline="0" noProof="0">
              <a:ln>
                <a:noFill/>
              </a:ln>
              <a:solidFill>
                <a:schemeClr val="tx1"/>
              </a:solidFill>
              <a:effectLst/>
              <a:uLnTx/>
              <a:uFillTx/>
              <a:latin typeface="+mn-lt"/>
              <a:ea typeface="+mn-ea"/>
              <a:cs typeface="Tahoma" pitchFamily="34" charset="0"/>
            </a:endParaRPr>
          </a:p>
        </p:txBody>
      </p:sp>
      <p:pic>
        <p:nvPicPr>
          <p:cNvPr id="14" name="Picture 2" descr="C:\Users\toklaus\Downloads\logo_new_SFB_1245.png">
            <a:extLst>
              <a:ext uri="{FF2B5EF4-FFF2-40B4-BE49-F238E27FC236}">
                <a16:creationId xmlns:a16="http://schemas.microsoft.com/office/drawing/2014/main" id="{8D8FDBEC-91C1-4100-A051-B87FE1286210}"/>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255212" y="6373309"/>
            <a:ext cx="655422" cy="47490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a:xfrm>
            <a:off x="360000" y="1620000"/>
            <a:ext cx="6823569" cy="4479943"/>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6421455" cy="1362075"/>
          </a:xfrm>
        </p:spPr>
        <p:txBody>
          <a:bodyPr anchor="t"/>
          <a:lstStyle>
            <a:lvl1pPr algn="l">
              <a:defRPr sz="3200" b="1" cap="all"/>
            </a:lvl1pPr>
          </a:lstStyle>
          <a:p>
            <a:r>
              <a:rPr lang="de-DE"/>
              <a:t>Titelmasterformat durch Klicken bearbeiten</a:t>
            </a:r>
          </a:p>
        </p:txBody>
      </p:sp>
      <p:sp>
        <p:nvSpPr>
          <p:cNvPr id="3" name="Textplatzhalter 2"/>
          <p:cNvSpPr>
            <a:spLocks noGrp="1"/>
          </p:cNvSpPr>
          <p:nvPr>
            <p:ph type="body" idx="1"/>
          </p:nvPr>
        </p:nvSpPr>
        <p:spPr>
          <a:xfrm>
            <a:off x="722313" y="2906713"/>
            <a:ext cx="6421455"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358775" y="1592263"/>
            <a:ext cx="4135438" cy="4551381"/>
          </a:xfrm>
        </p:spPr>
        <p:txBody>
          <a:bodyPr/>
          <a:lstStyle>
            <a:lvl1pPr marL="0" indent="0">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786314" y="1592263"/>
            <a:ext cx="4105274" cy="4551381"/>
          </a:xfrm>
        </p:spPr>
        <p:txBody>
          <a:bodyPr/>
          <a:lstStyle>
            <a:lvl1pPr marL="0" indent="0">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halt mit Überschrift">
    <p:spTree>
      <p:nvGrpSpPr>
        <p:cNvPr id="1" name=""/>
        <p:cNvGrpSpPr/>
        <p:nvPr/>
      </p:nvGrpSpPr>
      <p:grpSpPr>
        <a:xfrm>
          <a:off x="0" y="0"/>
          <a:ext cx="0" cy="0"/>
          <a:chOff x="0" y="0"/>
          <a:chExt cx="0" cy="0"/>
        </a:xfrm>
      </p:grpSpPr>
      <p:sp>
        <p:nvSpPr>
          <p:cNvPr id="3" name="Inhaltsplatzhalter 2"/>
          <p:cNvSpPr>
            <a:spLocks noGrp="1"/>
          </p:cNvSpPr>
          <p:nvPr>
            <p:ph idx="1"/>
          </p:nvPr>
        </p:nvSpPr>
        <p:spPr>
          <a:xfrm>
            <a:off x="3857620" y="1620000"/>
            <a:ext cx="5000660" cy="4506163"/>
          </a:xfrm>
        </p:spPr>
        <p:txBody>
          <a:bodyPr/>
          <a:lstStyle>
            <a:lvl1pPr>
              <a:defRPr sz="2000"/>
            </a:lvl1pPr>
            <a:lvl2pPr>
              <a:defRPr sz="2000"/>
            </a:lvl2pPr>
            <a:lvl3pPr>
              <a:defRPr sz="1600"/>
            </a:lvl3pPr>
            <a:lvl4pPr>
              <a:defRPr sz="1600"/>
            </a:lvl4pPr>
            <a:lvl5pPr>
              <a:defRPr sz="16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358776" y="1620000"/>
            <a:ext cx="3106738" cy="4506163"/>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Titel 1"/>
          <p:cNvSpPr>
            <a:spLocks noGrp="1"/>
          </p:cNvSpPr>
          <p:nvPr>
            <p:ph type="title"/>
          </p:nvPr>
        </p:nvSpPr>
        <p:spPr>
          <a:xfrm>
            <a:off x="358775" y="488950"/>
            <a:ext cx="6840000" cy="838200"/>
          </a:xfrm>
        </p:spPr>
        <p:txBody>
          <a:bodyPr/>
          <a:lstStyle/>
          <a:p>
            <a:r>
              <a:rPr lang="de-DE"/>
              <a:t>Titelmasterformat durch Klicken bearbeiten</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1928801"/>
            <a:ext cx="5486400" cy="279877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7" name="Rectangle 13"/>
          <p:cNvSpPr>
            <a:spLocks noChangeArrowheads="1"/>
          </p:cNvSpPr>
          <p:nvPr/>
        </p:nvSpPr>
        <p:spPr bwMode="auto">
          <a:xfrm>
            <a:off x="250825" y="368300"/>
            <a:ext cx="8642350" cy="1081088"/>
          </a:xfrm>
          <a:prstGeom prst="rect">
            <a:avLst/>
          </a:prstGeom>
          <a:noFill/>
          <a:ln w="9525">
            <a:noFill/>
            <a:miter lim="800000"/>
            <a:headEnd/>
            <a:tailEnd/>
          </a:ln>
          <a:effectLst/>
        </p:spPr>
        <p:txBody>
          <a:bodyPr wrap="none" anchor="ctr"/>
          <a:lstStyle/>
          <a:p>
            <a:endParaRPr lang="de-DE">
              <a:latin typeface="+mn-lt"/>
              <a:cs typeface="Tahoma" pitchFamily="34" charset="0"/>
            </a:endParaRPr>
          </a:p>
        </p:txBody>
      </p:sp>
      <p:sp>
        <p:nvSpPr>
          <p:cNvPr id="1026" name="Rectangle 2"/>
          <p:cNvSpPr>
            <a:spLocks noGrp="1" noChangeArrowheads="1"/>
          </p:cNvSpPr>
          <p:nvPr>
            <p:ph type="title"/>
          </p:nvPr>
        </p:nvSpPr>
        <p:spPr bwMode="auto">
          <a:xfrm>
            <a:off x="358775" y="488950"/>
            <a:ext cx="6642117" cy="8382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lvl="0"/>
            <a:r>
              <a:rPr lang="de-DE"/>
              <a:t>Titelmasterformat durch Klicken bearbeiten</a:t>
            </a:r>
          </a:p>
        </p:txBody>
      </p:sp>
      <p:sp>
        <p:nvSpPr>
          <p:cNvPr id="1027" name="Rectangle 3"/>
          <p:cNvSpPr>
            <a:spLocks noGrp="1" noChangeArrowheads="1"/>
          </p:cNvSpPr>
          <p:nvPr>
            <p:ph type="body" idx="1"/>
          </p:nvPr>
        </p:nvSpPr>
        <p:spPr bwMode="auto">
          <a:xfrm>
            <a:off x="360000" y="1620000"/>
            <a:ext cx="6640892" cy="4572000"/>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1032" name="Rectangle 8"/>
          <p:cNvSpPr>
            <a:spLocks noChangeArrowheads="1"/>
          </p:cNvSpPr>
          <p:nvPr/>
        </p:nvSpPr>
        <p:spPr bwMode="auto">
          <a:xfrm>
            <a:off x="250825" y="196850"/>
            <a:ext cx="8642350" cy="144463"/>
          </a:xfrm>
          <a:prstGeom prst="rect">
            <a:avLst/>
          </a:prstGeom>
          <a:solidFill>
            <a:srgbClr val="EC6A00"/>
          </a:solidFill>
          <a:ln w="3175">
            <a:noFill/>
            <a:miter lim="800000"/>
            <a:headEnd/>
            <a:tailEnd/>
          </a:ln>
        </p:spPr>
        <p:txBody>
          <a:bodyPr/>
          <a:lstStyle/>
          <a:p>
            <a:endParaRPr lang="de-DE">
              <a:latin typeface="+mn-lt"/>
              <a:cs typeface="Tahoma" pitchFamily="34" charset="0"/>
            </a:endParaRPr>
          </a:p>
        </p:txBody>
      </p:sp>
      <p:pic>
        <p:nvPicPr>
          <p:cNvPr id="1033" name="Picture 9" descr="tud_logo"/>
          <p:cNvPicPr>
            <a:picLocks noChangeAspect="1" noChangeArrowheads="1"/>
          </p:cNvPicPr>
          <p:nvPr/>
        </p:nvPicPr>
        <p:blipFill>
          <a:blip r:embed="rId10" cstate="print"/>
          <a:srcRect r="5453"/>
          <a:stretch>
            <a:fillRect/>
          </a:stretch>
        </p:blipFill>
        <p:spPr bwMode="auto">
          <a:xfrm>
            <a:off x="7167563" y="512763"/>
            <a:ext cx="1873250" cy="792162"/>
          </a:xfrm>
          <a:prstGeom prst="rect">
            <a:avLst/>
          </a:prstGeom>
          <a:noFill/>
          <a:ln w="9525">
            <a:noFill/>
            <a:miter lim="800000"/>
            <a:headEnd/>
            <a:tailEnd/>
          </a:ln>
        </p:spPr>
      </p:pic>
      <p:sp>
        <p:nvSpPr>
          <p:cNvPr id="1038" name="Line 14"/>
          <p:cNvSpPr>
            <a:spLocks noChangeShapeType="1"/>
          </p:cNvSpPr>
          <p:nvPr/>
        </p:nvSpPr>
        <p:spPr bwMode="auto">
          <a:xfrm>
            <a:off x="250825" y="1449388"/>
            <a:ext cx="8640763" cy="0"/>
          </a:xfrm>
          <a:prstGeom prst="line">
            <a:avLst/>
          </a:prstGeom>
          <a:noFill/>
          <a:ln w="7620">
            <a:solidFill>
              <a:srgbClr val="000000"/>
            </a:solidFill>
            <a:round/>
            <a:headEnd/>
            <a:tailEnd/>
          </a:ln>
        </p:spPr>
        <p:txBody>
          <a:bodyPr/>
          <a:lstStyle/>
          <a:p>
            <a:endParaRPr lang="de-DE">
              <a:latin typeface="+mn-lt"/>
              <a:cs typeface="Tahoma" pitchFamily="34" charset="0"/>
            </a:endParaRPr>
          </a:p>
        </p:txBody>
      </p:sp>
      <p:sp>
        <p:nvSpPr>
          <p:cNvPr id="1040" name="Rectangle 16"/>
          <p:cNvSpPr>
            <a:spLocks noChangeArrowheads="1"/>
          </p:cNvSpPr>
          <p:nvPr/>
        </p:nvSpPr>
        <p:spPr bwMode="auto">
          <a:xfrm>
            <a:off x="250825" y="366713"/>
            <a:ext cx="8640763" cy="14287"/>
          </a:xfrm>
          <a:prstGeom prst="rect">
            <a:avLst/>
          </a:prstGeom>
          <a:solidFill>
            <a:srgbClr val="000000"/>
          </a:solidFill>
          <a:ln w="9525">
            <a:noFill/>
            <a:miter lim="800000"/>
            <a:headEnd/>
            <a:tailEnd/>
          </a:ln>
          <a:effectLst/>
        </p:spPr>
        <p:txBody>
          <a:bodyPr wrap="none" anchor="ctr"/>
          <a:lstStyle/>
          <a:p>
            <a:endParaRPr lang="de-DE">
              <a:latin typeface="+mn-lt"/>
              <a:cs typeface="Tahoma" pitchFamily="34" charset="0"/>
            </a:endParaRPr>
          </a:p>
        </p:txBody>
      </p:sp>
      <p:sp>
        <p:nvSpPr>
          <p:cNvPr id="11" name="Line 15"/>
          <p:cNvSpPr>
            <a:spLocks noChangeShapeType="1"/>
          </p:cNvSpPr>
          <p:nvPr userDrawn="1"/>
        </p:nvSpPr>
        <p:spPr bwMode="auto">
          <a:xfrm>
            <a:off x="252413" y="6357958"/>
            <a:ext cx="8640762" cy="0"/>
          </a:xfrm>
          <a:prstGeom prst="line">
            <a:avLst/>
          </a:prstGeom>
          <a:noFill/>
          <a:ln w="7620">
            <a:solidFill>
              <a:srgbClr val="000000"/>
            </a:solidFill>
            <a:round/>
            <a:headEnd/>
            <a:tailEnd/>
          </a:ln>
        </p:spPr>
        <p:txBody>
          <a:bodyPr/>
          <a:lstStyle/>
          <a:p>
            <a:endParaRPr lang="de-DE">
              <a:latin typeface="+mn-lt"/>
              <a:cs typeface="Tahoma" pitchFamily="34" charset="0"/>
            </a:endParaRPr>
          </a:p>
        </p:txBody>
      </p:sp>
      <p:sp>
        <p:nvSpPr>
          <p:cNvPr id="13" name="Fußzeilenplatzhalter 3"/>
          <p:cNvSpPr txBox="1">
            <a:spLocks/>
          </p:cNvSpPr>
          <p:nvPr userDrawn="1"/>
        </p:nvSpPr>
        <p:spPr>
          <a:xfrm>
            <a:off x="252413" y="6489700"/>
            <a:ext cx="7200900" cy="231775"/>
          </a:xfrm>
          <a:prstGeom prst="rect">
            <a:avLst/>
          </a:prstGeo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71E482C5-58E3-4583-8C64-AB4EA00E1990}" type="datetime1">
              <a:rPr kumimoji="0" lang="de-DE" sz="1000" b="0" i="0" u="none" strike="noStrike" kern="1200" cap="none" spc="0" normalizeH="0" baseline="0" noProof="0" smtClean="0">
                <a:ln>
                  <a:noFill/>
                </a:ln>
                <a:solidFill>
                  <a:schemeClr val="tx1"/>
                </a:solidFill>
                <a:effectLst/>
                <a:uLnTx/>
                <a:uFillTx/>
                <a:latin typeface="+mn-lt"/>
                <a:ea typeface="+mn-ea"/>
                <a:cs typeface="Tahoma"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06.07.2018</a:t>
            </a:fld>
            <a:r>
              <a:rPr kumimoji="0" lang="de-DE" sz="1000" b="0" i="0" u="none" strike="noStrike" kern="1200" cap="none" spc="0" normalizeH="0" baseline="0" noProof="0">
                <a:ln>
                  <a:noFill/>
                </a:ln>
                <a:solidFill>
                  <a:schemeClr val="tx1"/>
                </a:solidFill>
                <a:effectLst/>
                <a:uLnTx/>
                <a:uFillTx/>
                <a:latin typeface="+mn-lt"/>
                <a:ea typeface="+mn-ea"/>
                <a:cs typeface="Tahoma" pitchFamily="34" charset="0"/>
              </a:rPr>
              <a:t>  |  CRC Workshop  |  Project A07  |  AG Pietralla  |  Gerhart Steinhilber </a:t>
            </a:r>
            <a:r>
              <a:rPr kumimoji="0" lang="de-DE" sz="1000" b="0" i="0" u="none" strike="noStrike" kern="1200" cap="none" spc="0" normalizeH="0" baseline="0" noProof="0">
                <a:ln>
                  <a:noFill/>
                </a:ln>
                <a:solidFill>
                  <a:schemeClr val="tx1"/>
                </a:solidFill>
                <a:effectLst/>
                <a:uLnTx/>
                <a:uFillTx/>
                <a:latin typeface="Arial" charset="0"/>
                <a:ea typeface="+mn-ea"/>
                <a:cs typeface="Tahoma" pitchFamily="34" charset="0"/>
              </a:rPr>
              <a:t> |</a:t>
            </a:r>
            <a:r>
              <a:rPr kumimoji="0" lang="de-DE" sz="1000" b="0" i="0" u="none" strike="noStrike" kern="1200" cap="none" spc="0" normalizeH="0" baseline="0" noProof="0">
                <a:ln>
                  <a:noFill/>
                </a:ln>
                <a:solidFill>
                  <a:schemeClr val="tx1"/>
                </a:solidFill>
                <a:effectLst/>
                <a:uLnTx/>
                <a:uFillTx/>
                <a:latin typeface="+mn-lt"/>
                <a:ea typeface="+mn-ea"/>
                <a:cs typeface="Tahoma" pitchFamily="34" charset="0"/>
              </a:rPr>
              <a:t>  </a:t>
            </a:r>
            <a:fld id="{8E9B2640-8CD7-45FF-9440-54608BC46479}" type="slidenum">
              <a:rPr kumimoji="0" lang="de-DE" sz="1000" b="0" i="0" u="none" strike="noStrike" kern="1200" cap="none" spc="0" normalizeH="0" baseline="0" noProof="0" smtClean="0">
                <a:ln>
                  <a:noFill/>
                </a:ln>
                <a:solidFill>
                  <a:schemeClr val="tx1"/>
                </a:solidFill>
                <a:effectLst/>
                <a:uLnTx/>
                <a:uFillTx/>
                <a:latin typeface="+mn-lt"/>
                <a:ea typeface="+mn-ea"/>
                <a:cs typeface="Tahoma"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‹Nr.›</a:t>
            </a:fld>
            <a:endParaRPr kumimoji="0" lang="de-DE" sz="1000" b="0" i="0" u="none" strike="noStrike" kern="1200" cap="none" spc="0" normalizeH="0" baseline="0" noProof="0">
              <a:ln>
                <a:noFill/>
              </a:ln>
              <a:solidFill>
                <a:schemeClr val="tx1"/>
              </a:solidFill>
              <a:effectLst/>
              <a:uLnTx/>
              <a:uFillTx/>
              <a:latin typeface="+mn-lt"/>
              <a:ea typeface="+mn-ea"/>
              <a:cs typeface="Tahoma"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000" b="0" i="0" u="none" strike="noStrike" kern="1200" cap="none" spc="0" normalizeH="0" baseline="0" noProof="0">
              <a:ln>
                <a:noFill/>
              </a:ln>
              <a:solidFill>
                <a:schemeClr val="tx1"/>
              </a:solidFill>
              <a:effectLst/>
              <a:uLnTx/>
              <a:uFillTx/>
              <a:latin typeface="+mn-lt"/>
              <a:ea typeface="+mn-ea"/>
              <a:cs typeface="Tahoma" pitchFamily="34" charset="0"/>
            </a:endParaRPr>
          </a:p>
        </p:txBody>
      </p:sp>
      <p:pic>
        <p:nvPicPr>
          <p:cNvPr id="12" name="Picture 2" descr="C:\Users\toklaus\Downloads\logo_new_SFB_1245.png">
            <a:extLst>
              <a:ext uri="{FF2B5EF4-FFF2-40B4-BE49-F238E27FC236}">
                <a16:creationId xmlns:a16="http://schemas.microsoft.com/office/drawing/2014/main" id="{B1B54FE8-7B09-4EDF-B0E8-08FDFD1ED556}"/>
              </a:ext>
            </a:extLst>
          </p:cNvPr>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8255212" y="6373309"/>
            <a:ext cx="655422" cy="474906"/>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Lst>
  <p:hf hdr="0"/>
  <p:txStyles>
    <p:titleStyle>
      <a:lvl1pPr algn="l" rtl="0" eaLnBrk="1" fontAlgn="base" hangingPunct="1">
        <a:spcBef>
          <a:spcPct val="0"/>
        </a:spcBef>
        <a:spcAft>
          <a:spcPct val="0"/>
        </a:spcAft>
        <a:defRPr sz="2400" b="1">
          <a:solidFill>
            <a:schemeClr val="tx1"/>
          </a:solidFill>
          <a:latin typeface="+mn-lt"/>
          <a:ea typeface="+mj-ea"/>
          <a:cs typeface="Tahoma" pitchFamily="34" charset="0"/>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p:titleStyle>
    <p:bodyStyle>
      <a:lvl1pPr marL="179388" indent="-179388" algn="l" rtl="0" eaLnBrk="1" fontAlgn="base" hangingPunct="1">
        <a:lnSpc>
          <a:spcPct val="130000"/>
        </a:lnSpc>
        <a:spcBef>
          <a:spcPts val="200"/>
        </a:spcBef>
        <a:spcAft>
          <a:spcPts val="230"/>
        </a:spcAft>
        <a:buFont typeface="Wingdings" pitchFamily="2" charset="2"/>
        <a:buNone/>
        <a:defRPr sz="2000">
          <a:solidFill>
            <a:schemeClr val="tx1"/>
          </a:solidFill>
          <a:latin typeface="+mn-lt"/>
          <a:ea typeface="+mn-ea"/>
          <a:cs typeface="Tahoma" pitchFamily="34" charset="0"/>
        </a:defRPr>
      </a:lvl1pPr>
      <a:lvl2pPr marL="179388" indent="-177800" algn="l" rtl="0" eaLnBrk="1" fontAlgn="base" hangingPunct="1">
        <a:lnSpc>
          <a:spcPct val="130000"/>
        </a:lnSpc>
        <a:spcBef>
          <a:spcPts val="200"/>
        </a:spcBef>
        <a:spcAft>
          <a:spcPts val="230"/>
        </a:spcAft>
        <a:buFont typeface="Wingdings" pitchFamily="2" charset="2"/>
        <a:buChar char="§"/>
        <a:defRPr sz="2000">
          <a:solidFill>
            <a:schemeClr val="tx1"/>
          </a:solidFill>
          <a:latin typeface="+mn-lt"/>
          <a:cs typeface="Tahoma" pitchFamily="34" charset="0"/>
        </a:defRPr>
      </a:lvl2pPr>
      <a:lvl3pPr marL="538163" indent="-187325" algn="l" rtl="0" eaLnBrk="1" fontAlgn="base" hangingPunct="1">
        <a:lnSpc>
          <a:spcPct val="130000"/>
        </a:lnSpc>
        <a:spcBef>
          <a:spcPts val="200"/>
        </a:spcBef>
        <a:spcAft>
          <a:spcPts val="230"/>
        </a:spcAft>
        <a:buFont typeface="Wingdings" pitchFamily="2" charset="2"/>
        <a:buChar char="§"/>
        <a:defRPr>
          <a:solidFill>
            <a:schemeClr val="tx1"/>
          </a:solidFill>
          <a:latin typeface="+mn-lt"/>
          <a:cs typeface="Tahoma" pitchFamily="34" charset="0"/>
        </a:defRPr>
      </a:lvl3pPr>
      <a:lvl4pPr marL="717550" indent="-173038" algn="l" rtl="0" eaLnBrk="1" fontAlgn="base" hangingPunct="1">
        <a:lnSpc>
          <a:spcPct val="130000"/>
        </a:lnSpc>
        <a:spcBef>
          <a:spcPts val="200"/>
        </a:spcBef>
        <a:spcAft>
          <a:spcPts val="230"/>
        </a:spcAft>
        <a:buFont typeface="Wingdings" pitchFamily="2" charset="2"/>
        <a:buChar char="§"/>
        <a:defRPr sz="1600">
          <a:solidFill>
            <a:schemeClr val="tx1"/>
          </a:solidFill>
          <a:latin typeface="+mn-lt"/>
          <a:cs typeface="Tahoma" pitchFamily="34" charset="0"/>
        </a:defRPr>
      </a:lvl4pPr>
      <a:lvl5pPr marL="908050" indent="-188913" algn="l" rtl="0" eaLnBrk="1" fontAlgn="base" hangingPunct="1">
        <a:lnSpc>
          <a:spcPct val="130000"/>
        </a:lnSpc>
        <a:spcBef>
          <a:spcPts val="200"/>
        </a:spcBef>
        <a:spcAft>
          <a:spcPts val="230"/>
        </a:spcAft>
        <a:buFont typeface="Wingdings" pitchFamily="2" charset="2"/>
        <a:buChar char="§"/>
        <a:defRPr sz="1600">
          <a:solidFill>
            <a:schemeClr val="tx1"/>
          </a:solidFill>
          <a:latin typeface="+mn-lt"/>
          <a:cs typeface="Tahoma" pitchFamily="34" charset="0"/>
        </a:defRPr>
      </a:lvl5pPr>
      <a:lvl6pPr marL="1365250" indent="-188913" algn="l" rtl="0" eaLnBrk="1" fontAlgn="base" hangingPunct="1">
        <a:spcBef>
          <a:spcPct val="20000"/>
        </a:spcBef>
        <a:spcAft>
          <a:spcPct val="0"/>
        </a:spcAft>
        <a:buFont typeface="Wingdings" pitchFamily="2" charset="2"/>
        <a:buChar char="§"/>
        <a:defRPr sz="1600">
          <a:solidFill>
            <a:schemeClr val="tx1"/>
          </a:solidFill>
          <a:latin typeface="+mn-lt"/>
        </a:defRPr>
      </a:lvl6pPr>
      <a:lvl7pPr marL="1822450" indent="-188913" algn="l" rtl="0" eaLnBrk="1" fontAlgn="base" hangingPunct="1">
        <a:spcBef>
          <a:spcPct val="20000"/>
        </a:spcBef>
        <a:spcAft>
          <a:spcPct val="0"/>
        </a:spcAft>
        <a:buFont typeface="Wingdings" pitchFamily="2" charset="2"/>
        <a:buChar char="§"/>
        <a:defRPr sz="1600">
          <a:solidFill>
            <a:schemeClr val="tx1"/>
          </a:solidFill>
          <a:latin typeface="+mn-lt"/>
        </a:defRPr>
      </a:lvl7pPr>
      <a:lvl8pPr marL="2279650" indent="-188913" algn="l" rtl="0" eaLnBrk="1" fontAlgn="base" hangingPunct="1">
        <a:spcBef>
          <a:spcPct val="20000"/>
        </a:spcBef>
        <a:spcAft>
          <a:spcPct val="0"/>
        </a:spcAft>
        <a:buFont typeface="Wingdings" pitchFamily="2" charset="2"/>
        <a:buChar char="§"/>
        <a:defRPr sz="1600">
          <a:solidFill>
            <a:schemeClr val="tx1"/>
          </a:solidFill>
          <a:latin typeface="+mn-lt"/>
        </a:defRPr>
      </a:lvl8pPr>
      <a:lvl9pPr marL="2736850" indent="-188913" algn="l" rtl="0" eaLnBrk="1" fontAlgn="base" hangingPunct="1">
        <a:spcBef>
          <a:spcPct val="20000"/>
        </a:spcBef>
        <a:spcAft>
          <a:spcPct val="0"/>
        </a:spcAft>
        <a:buFont typeface="Wingdings" pitchFamily="2" charset="2"/>
        <a:buChar char="§"/>
        <a:defRPr sz="16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10.png"/><Relationship Id="rId4" Type="http://schemas.openxmlformats.org/officeDocument/2006/relationships/image" Target="../media/image10.tmp"/></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wmf"/></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0.png"/><Relationship Id="rId7" Type="http://schemas.openxmlformats.org/officeDocument/2006/relationships/image" Target="../media/image36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tmp"/><Relationship Id="rId4" Type="http://schemas.openxmlformats.org/officeDocument/2006/relationships/image" Target="../media/image30.emf"/></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svg"/><Relationship Id="rId3" Type="http://schemas.openxmlformats.org/officeDocument/2006/relationships/image" Target="../media/image34.png"/><Relationship Id="rId7" Type="http://schemas.openxmlformats.org/officeDocument/2006/relationships/image" Target="../media/image39.svg"/><Relationship Id="rId12"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3.svg"/><Relationship Id="rId5" Type="http://schemas.openxmlformats.org/officeDocument/2006/relationships/image" Target="../media/image36.jpeg"/><Relationship Id="rId10" Type="http://schemas.openxmlformats.org/officeDocument/2006/relationships/image" Target="../media/image42.png"/><Relationship Id="rId4" Type="http://schemas.openxmlformats.org/officeDocument/2006/relationships/image" Target="../media/image35.svg"/><Relationship Id="rId9" Type="http://schemas.openxmlformats.org/officeDocument/2006/relationships/image" Target="../media/image41.svg"/><Relationship Id="rId14" Type="http://schemas.openxmlformats.org/officeDocument/2006/relationships/image" Target="../media/image5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6.tmp"/><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image" Target="../media/image48.png"/><Relationship Id="rId7"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40.png"/><Relationship Id="rId5" Type="http://schemas.openxmlformats.org/officeDocument/2006/relationships/image" Target="../media/image160.png"/><Relationship Id="rId4" Type="http://schemas.openxmlformats.org/officeDocument/2006/relationships/image" Target="../media/image141.png"/><Relationship Id="rId9"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9.tmp"/><Relationship Id="rId2" Type="http://schemas.openxmlformats.org/officeDocument/2006/relationships/image" Target="../media/image8.tmp"/><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tmp"/><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9.tmp"/><Relationship Id="rId4" Type="http://schemas.openxmlformats.org/officeDocument/2006/relationships/image" Target="../media/image8.tm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a:xfrm>
            <a:off x="358775" y="1700808"/>
            <a:ext cx="6642117" cy="654656"/>
          </a:xfrm>
        </p:spPr>
        <p:txBody>
          <a:bodyPr/>
          <a:lstStyle/>
          <a:p>
            <a:r>
              <a:rPr lang="de-DE" sz="1600" u="sng" dirty="0">
                <a:solidFill>
                  <a:schemeClr val="tx1"/>
                </a:solidFill>
                <a:cs typeface="Arial"/>
              </a:rPr>
              <a:t>G. Steinhilber</a:t>
            </a:r>
            <a:r>
              <a:rPr lang="de-DE" sz="1600" dirty="0">
                <a:solidFill>
                  <a:schemeClr val="tx1"/>
                </a:solidFill>
                <a:cs typeface="Arial"/>
              </a:rPr>
              <a:t>, T. Klaus, P. von Neumann-</a:t>
            </a:r>
            <a:r>
              <a:rPr lang="de-DE" sz="1600" dirty="0" err="1">
                <a:solidFill>
                  <a:schemeClr val="tx1"/>
                </a:solidFill>
                <a:cs typeface="Arial"/>
              </a:rPr>
              <a:t>Cosel</a:t>
            </a:r>
            <a:r>
              <a:rPr lang="de-DE" sz="1600" dirty="0">
                <a:solidFill>
                  <a:schemeClr val="tx1"/>
                </a:solidFill>
                <a:cs typeface="Arial"/>
              </a:rPr>
              <a:t>, N. Pietralla, </a:t>
            </a:r>
            <a:br>
              <a:rPr lang="de-DE" sz="1600" dirty="0">
                <a:solidFill>
                  <a:schemeClr val="tx1"/>
                </a:solidFill>
                <a:cs typeface="Arial"/>
              </a:rPr>
            </a:br>
            <a:r>
              <a:rPr lang="de-DE" sz="1600" dirty="0">
                <a:solidFill>
                  <a:schemeClr val="tx1"/>
                </a:solidFill>
                <a:cs typeface="Arial"/>
              </a:rPr>
              <a:t>V. </a:t>
            </a:r>
            <a:r>
              <a:rPr lang="de-DE" sz="1600" dirty="0" err="1">
                <a:solidFill>
                  <a:schemeClr val="tx1"/>
                </a:solidFill>
                <a:cs typeface="Arial"/>
              </a:rPr>
              <a:t>Ponomarev</a:t>
            </a:r>
            <a:r>
              <a:rPr lang="de-DE" sz="1600" dirty="0">
                <a:solidFill>
                  <a:schemeClr val="tx1"/>
                </a:solidFill>
                <a:cs typeface="Arial"/>
              </a:rPr>
              <a:t>, J. Wambach</a:t>
            </a:r>
          </a:p>
        </p:txBody>
      </p:sp>
      <p:sp>
        <p:nvSpPr>
          <p:cNvPr id="3" name="Titel 2"/>
          <p:cNvSpPr>
            <a:spLocks noGrp="1"/>
          </p:cNvSpPr>
          <p:nvPr>
            <p:ph type="title"/>
          </p:nvPr>
        </p:nvSpPr>
        <p:spPr/>
        <p:txBody>
          <a:bodyPr/>
          <a:lstStyle/>
          <a:p>
            <a:r>
              <a:rPr lang="de-DE" dirty="0">
                <a:solidFill>
                  <a:schemeClr val="tx1"/>
                </a:solidFill>
                <a:latin typeface="+mj-lt"/>
                <a:cs typeface="Arial"/>
              </a:rPr>
              <a:t>Progress </a:t>
            </a:r>
            <a:r>
              <a:rPr lang="en-US" dirty="0">
                <a:solidFill>
                  <a:schemeClr val="tx1"/>
                </a:solidFill>
                <a:latin typeface="+mj-lt"/>
                <a:cs typeface="Arial"/>
              </a:rPr>
              <a:t>Towards</a:t>
            </a:r>
            <a:r>
              <a:rPr lang="de-DE" dirty="0">
                <a:solidFill>
                  <a:schemeClr val="tx1"/>
                </a:solidFill>
                <a:latin typeface="+mj-lt"/>
                <a:cs typeface="Arial"/>
              </a:rPr>
              <a:t> </a:t>
            </a:r>
            <a:r>
              <a:rPr lang="en-US" dirty="0">
                <a:solidFill>
                  <a:schemeClr val="tx1"/>
                </a:solidFill>
                <a:latin typeface="+mj-lt"/>
                <a:cs typeface="Arial"/>
              </a:rPr>
              <a:t>Electron-Gamma-Coincidence</a:t>
            </a:r>
            <a:r>
              <a:rPr lang="de-DE" dirty="0">
                <a:solidFill>
                  <a:schemeClr val="tx1"/>
                </a:solidFill>
                <a:latin typeface="+mj-lt"/>
                <a:cs typeface="Arial"/>
              </a:rPr>
              <a:t> Experiments</a:t>
            </a:r>
            <a:endParaRPr lang="de-DE" dirty="0">
              <a:solidFill>
                <a:schemeClr val="tx1"/>
              </a:solidFill>
              <a:latin typeface="+mj-lt"/>
            </a:endParaRPr>
          </a:p>
        </p:txBody>
      </p:sp>
      <p:sp>
        <p:nvSpPr>
          <p:cNvPr id="4" name="Rechteck 3">
            <a:extLst>
              <a:ext uri="{FF2B5EF4-FFF2-40B4-BE49-F238E27FC236}">
                <a16:creationId xmlns:a16="http://schemas.microsoft.com/office/drawing/2014/main" id="{6A4C281A-ACE7-4353-A2C1-C7AF0BB83812}"/>
              </a:ext>
            </a:extLst>
          </p:cNvPr>
          <p:cNvSpPr/>
          <p:nvPr/>
        </p:nvSpPr>
        <p:spPr>
          <a:xfrm>
            <a:off x="5899982" y="6036843"/>
            <a:ext cx="3071675" cy="307777"/>
          </a:xfrm>
          <a:prstGeom prst="rect">
            <a:avLst/>
          </a:prstGeom>
        </p:spPr>
        <p:txBody>
          <a:bodyPr wrap="none">
            <a:spAutoFit/>
          </a:bodyPr>
          <a:lstStyle/>
          <a:p>
            <a:r>
              <a:rPr lang="en-US" sz="1400" dirty="0">
                <a:latin typeface="+mn-lt"/>
              </a:rPr>
              <a:t>Supported by DFG within CRC 1245</a:t>
            </a:r>
          </a:p>
        </p:txBody>
      </p:sp>
      <p:pic>
        <p:nvPicPr>
          <p:cNvPr id="8" name="Grafik 7">
            <a:extLst>
              <a:ext uri="{FF2B5EF4-FFF2-40B4-BE49-F238E27FC236}">
                <a16:creationId xmlns:a16="http://schemas.microsoft.com/office/drawing/2014/main" id="{5227854D-081E-45C3-9B4D-D962F09D6E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0136" y="1468315"/>
            <a:ext cx="1315404" cy="953824"/>
          </a:xfrm>
          <a:prstGeom prst="rect">
            <a:avLst/>
          </a:prstGeom>
        </p:spPr>
      </p:pic>
      <p:sp>
        <p:nvSpPr>
          <p:cNvPr id="7" name="Content Placeholder 2">
            <a:extLst>
              <a:ext uri="{FF2B5EF4-FFF2-40B4-BE49-F238E27FC236}">
                <a16:creationId xmlns:a16="http://schemas.microsoft.com/office/drawing/2014/main" id="{525F5DDE-6C3B-4978-B2A5-9C93891AFD73}"/>
              </a:ext>
            </a:extLst>
          </p:cNvPr>
          <p:cNvSpPr txBox="1">
            <a:spLocks/>
          </p:cNvSpPr>
          <p:nvPr/>
        </p:nvSpPr>
        <p:spPr bwMode="auto">
          <a:xfrm>
            <a:off x="426675" y="2896762"/>
            <a:ext cx="6823569" cy="326643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marL="0" indent="0" algn="l" rtl="0" eaLnBrk="1" fontAlgn="base" hangingPunct="1">
              <a:lnSpc>
                <a:spcPct val="130000"/>
              </a:lnSpc>
              <a:spcBef>
                <a:spcPct val="0"/>
              </a:spcBef>
              <a:spcAft>
                <a:spcPts val="230"/>
              </a:spcAft>
              <a:buFont typeface="Wingdings" pitchFamily="2" charset="2"/>
              <a:buNone/>
              <a:defRPr sz="2000" b="1">
                <a:solidFill>
                  <a:schemeClr val="bg1"/>
                </a:solidFill>
                <a:latin typeface="+mn-lt"/>
                <a:ea typeface="+mn-ea"/>
                <a:cs typeface="Tahoma" pitchFamily="34" charset="0"/>
              </a:defRPr>
            </a:lvl1pPr>
            <a:lvl2pPr marL="179388" indent="-177800" algn="l" rtl="0" eaLnBrk="1" fontAlgn="base" hangingPunct="1">
              <a:lnSpc>
                <a:spcPct val="130000"/>
              </a:lnSpc>
              <a:spcBef>
                <a:spcPts val="200"/>
              </a:spcBef>
              <a:spcAft>
                <a:spcPts val="230"/>
              </a:spcAft>
              <a:buFont typeface="Wingdings" pitchFamily="2" charset="2"/>
              <a:buChar char="§"/>
              <a:defRPr sz="2000">
                <a:solidFill>
                  <a:schemeClr val="tx1"/>
                </a:solidFill>
                <a:latin typeface="+mn-lt"/>
                <a:cs typeface="Tahoma" pitchFamily="34" charset="0"/>
              </a:defRPr>
            </a:lvl2pPr>
            <a:lvl3pPr marL="538163" indent="-187325" algn="l" rtl="0" eaLnBrk="1" fontAlgn="base" hangingPunct="1">
              <a:lnSpc>
                <a:spcPct val="130000"/>
              </a:lnSpc>
              <a:spcBef>
                <a:spcPts val="200"/>
              </a:spcBef>
              <a:spcAft>
                <a:spcPts val="230"/>
              </a:spcAft>
              <a:buFont typeface="Wingdings" pitchFamily="2" charset="2"/>
              <a:buChar char="§"/>
              <a:defRPr>
                <a:solidFill>
                  <a:schemeClr val="tx1"/>
                </a:solidFill>
                <a:latin typeface="+mn-lt"/>
                <a:cs typeface="Tahoma" pitchFamily="34" charset="0"/>
              </a:defRPr>
            </a:lvl3pPr>
            <a:lvl4pPr marL="717550" indent="-173038" algn="l" rtl="0" eaLnBrk="1" fontAlgn="base" hangingPunct="1">
              <a:lnSpc>
                <a:spcPct val="130000"/>
              </a:lnSpc>
              <a:spcBef>
                <a:spcPts val="200"/>
              </a:spcBef>
              <a:spcAft>
                <a:spcPts val="230"/>
              </a:spcAft>
              <a:buFont typeface="Wingdings" pitchFamily="2" charset="2"/>
              <a:buChar char="§"/>
              <a:defRPr sz="1600">
                <a:solidFill>
                  <a:schemeClr val="tx1"/>
                </a:solidFill>
                <a:latin typeface="+mn-lt"/>
                <a:cs typeface="Tahoma" pitchFamily="34" charset="0"/>
              </a:defRPr>
            </a:lvl4pPr>
            <a:lvl5pPr marL="908050" indent="-188913" algn="l" rtl="0" eaLnBrk="1" fontAlgn="base" hangingPunct="1">
              <a:lnSpc>
                <a:spcPct val="130000"/>
              </a:lnSpc>
              <a:spcBef>
                <a:spcPts val="200"/>
              </a:spcBef>
              <a:spcAft>
                <a:spcPts val="230"/>
              </a:spcAft>
              <a:buFont typeface="Wingdings" pitchFamily="2" charset="2"/>
              <a:buChar char="§"/>
              <a:defRPr sz="1600">
                <a:solidFill>
                  <a:schemeClr val="tx1"/>
                </a:solidFill>
                <a:latin typeface="+mn-lt"/>
                <a:cs typeface="Tahoma" pitchFamily="34" charset="0"/>
              </a:defRPr>
            </a:lvl5pPr>
            <a:lvl6pPr marL="1365250" indent="-188913" algn="l" rtl="0" eaLnBrk="1" fontAlgn="base" hangingPunct="1">
              <a:spcBef>
                <a:spcPct val="20000"/>
              </a:spcBef>
              <a:spcAft>
                <a:spcPct val="0"/>
              </a:spcAft>
              <a:buFont typeface="Wingdings" pitchFamily="2" charset="2"/>
              <a:buChar char="§"/>
              <a:defRPr sz="1600">
                <a:solidFill>
                  <a:schemeClr val="tx1"/>
                </a:solidFill>
                <a:latin typeface="+mn-lt"/>
              </a:defRPr>
            </a:lvl6pPr>
            <a:lvl7pPr marL="1822450" indent="-188913" algn="l" rtl="0" eaLnBrk="1" fontAlgn="base" hangingPunct="1">
              <a:spcBef>
                <a:spcPct val="20000"/>
              </a:spcBef>
              <a:spcAft>
                <a:spcPct val="0"/>
              </a:spcAft>
              <a:buFont typeface="Wingdings" pitchFamily="2" charset="2"/>
              <a:buChar char="§"/>
              <a:defRPr sz="1600">
                <a:solidFill>
                  <a:schemeClr val="tx1"/>
                </a:solidFill>
                <a:latin typeface="+mn-lt"/>
              </a:defRPr>
            </a:lvl7pPr>
            <a:lvl8pPr marL="2279650" indent="-188913" algn="l" rtl="0" eaLnBrk="1" fontAlgn="base" hangingPunct="1">
              <a:spcBef>
                <a:spcPct val="20000"/>
              </a:spcBef>
              <a:spcAft>
                <a:spcPct val="0"/>
              </a:spcAft>
              <a:buFont typeface="Wingdings" pitchFamily="2" charset="2"/>
              <a:buChar char="§"/>
              <a:defRPr sz="1600">
                <a:solidFill>
                  <a:schemeClr val="tx1"/>
                </a:solidFill>
                <a:latin typeface="+mn-lt"/>
              </a:defRPr>
            </a:lvl8pPr>
            <a:lvl9pPr marL="2736850" indent="-188913" algn="l" rtl="0" eaLnBrk="1" fontAlgn="base" hangingPunct="1">
              <a:spcBef>
                <a:spcPct val="20000"/>
              </a:spcBef>
              <a:spcAft>
                <a:spcPct val="0"/>
              </a:spcAft>
              <a:buFont typeface="Wingdings" pitchFamily="2" charset="2"/>
              <a:buChar char="§"/>
              <a:defRPr sz="1600">
                <a:solidFill>
                  <a:schemeClr val="tx1"/>
                </a:solidFill>
                <a:latin typeface="+mn-lt"/>
              </a:defRPr>
            </a:lvl9pPr>
          </a:lstStyle>
          <a:p>
            <a:pPr marL="342900" indent="-342900">
              <a:lnSpc>
                <a:spcPct val="100000"/>
              </a:lnSpc>
              <a:spcAft>
                <a:spcPct val="0"/>
              </a:spcAft>
              <a:buFont typeface="Arial" panose="020B0604020202020204" pitchFamily="34" charset="0"/>
              <a:buChar char="•"/>
            </a:pPr>
            <a:r>
              <a:rPr lang="en-US" kern="0" dirty="0">
                <a:solidFill>
                  <a:schemeClr val="tx1"/>
                </a:solidFill>
                <a:cs typeface="Arial"/>
              </a:rPr>
              <a:t>Principle of </a:t>
            </a:r>
            <a:r>
              <a:rPr lang="de-DE" kern="0" dirty="0">
                <a:solidFill>
                  <a:schemeClr val="tx1"/>
                </a:solidFill>
                <a:cs typeface="Arial"/>
              </a:rPr>
              <a:t>(e,e‘</a:t>
            </a:r>
            <a:r>
              <a:rPr lang="el-GR" kern="0" dirty="0">
                <a:solidFill>
                  <a:schemeClr val="tx1"/>
                </a:solidFill>
                <a:latin typeface="Times New Roman" panose="02020603050405020304" pitchFamily="18" charset="0"/>
                <a:cs typeface="Times New Roman" panose="02020603050405020304" pitchFamily="18" charset="0"/>
              </a:rPr>
              <a:t>γ</a:t>
            </a:r>
            <a:r>
              <a:rPr lang="de-DE" kern="0" dirty="0">
                <a:solidFill>
                  <a:schemeClr val="tx1"/>
                </a:solidFill>
                <a:cs typeface="Arial"/>
              </a:rPr>
              <a:t>)</a:t>
            </a:r>
            <a:endParaRPr lang="en-US" kern="0" dirty="0">
              <a:solidFill>
                <a:schemeClr val="tx1"/>
              </a:solidFill>
            </a:endParaRPr>
          </a:p>
          <a:p>
            <a:pPr marL="342900" indent="-342900">
              <a:lnSpc>
                <a:spcPct val="100000"/>
              </a:lnSpc>
              <a:spcAft>
                <a:spcPct val="0"/>
              </a:spcAft>
              <a:buFont typeface="Arial" panose="020B0604020202020204" pitchFamily="34" charset="0"/>
              <a:buChar char="•"/>
            </a:pPr>
            <a:r>
              <a:rPr lang="en-US" kern="0" dirty="0">
                <a:solidFill>
                  <a:schemeClr val="tx1"/>
                </a:solidFill>
                <a:cs typeface="Arial"/>
              </a:rPr>
              <a:t>Theoretical considerations</a:t>
            </a:r>
          </a:p>
          <a:p>
            <a:pPr marL="342900" indent="-342900">
              <a:lnSpc>
                <a:spcPct val="100000"/>
              </a:lnSpc>
              <a:spcAft>
                <a:spcPct val="0"/>
              </a:spcAft>
              <a:buFont typeface="Arial" panose="020B0604020202020204" pitchFamily="34" charset="0"/>
              <a:buChar char="•"/>
            </a:pPr>
            <a:r>
              <a:rPr lang="en-US" kern="0" dirty="0">
                <a:solidFill>
                  <a:schemeClr val="tx1"/>
                </a:solidFill>
                <a:cs typeface="Arial"/>
              </a:rPr>
              <a:t>Gamma-decay of GDR</a:t>
            </a:r>
          </a:p>
          <a:p>
            <a:pPr marL="342900" indent="-342900">
              <a:lnSpc>
                <a:spcPct val="100000"/>
              </a:lnSpc>
              <a:spcAft>
                <a:spcPct val="0"/>
              </a:spcAft>
              <a:buFont typeface="Arial" panose="020B0604020202020204" pitchFamily="34" charset="0"/>
              <a:buChar char="•"/>
            </a:pPr>
            <a:r>
              <a:rPr lang="en-US" kern="0" dirty="0">
                <a:solidFill>
                  <a:schemeClr val="tx1"/>
                </a:solidFill>
                <a:cs typeface="Arial"/>
              </a:rPr>
              <a:t>Vorticity</a:t>
            </a:r>
          </a:p>
          <a:p>
            <a:pPr marL="342900" indent="-342900">
              <a:lnSpc>
                <a:spcPct val="100000"/>
              </a:lnSpc>
              <a:spcAft>
                <a:spcPct val="0"/>
              </a:spcAft>
              <a:buFont typeface="Arial" panose="020B0604020202020204" pitchFamily="34" charset="0"/>
              <a:buChar char="•"/>
            </a:pPr>
            <a:r>
              <a:rPr lang="en-US" kern="0" dirty="0">
                <a:solidFill>
                  <a:schemeClr val="tx1"/>
                </a:solidFill>
                <a:cs typeface="Arial"/>
              </a:rPr>
              <a:t>Status and Achievements</a:t>
            </a:r>
          </a:p>
          <a:p>
            <a:pPr marL="342900" indent="-342900">
              <a:lnSpc>
                <a:spcPct val="100000"/>
              </a:lnSpc>
              <a:spcAft>
                <a:spcPct val="0"/>
              </a:spcAft>
              <a:buFont typeface="Arial" panose="020B0604020202020204" pitchFamily="34" charset="0"/>
              <a:buChar char="•"/>
            </a:pPr>
            <a:r>
              <a:rPr lang="en-US" kern="0" dirty="0">
                <a:solidFill>
                  <a:schemeClr val="tx1"/>
                </a:solidFill>
                <a:cs typeface="Arial"/>
              </a:rPr>
              <a:t>Schedule</a:t>
            </a:r>
          </a:p>
          <a:p>
            <a:pPr marL="342900" indent="-342900">
              <a:lnSpc>
                <a:spcPct val="100000"/>
              </a:lnSpc>
              <a:spcAft>
                <a:spcPct val="0"/>
              </a:spcAft>
              <a:buFont typeface="Arial" panose="020B0604020202020204" pitchFamily="34" charset="0"/>
              <a:buChar char="•"/>
            </a:pPr>
            <a:r>
              <a:rPr lang="en-US" kern="0" dirty="0">
                <a:solidFill>
                  <a:schemeClr val="tx1"/>
                </a:solidFill>
                <a:cs typeface="Arial"/>
              </a:rPr>
              <a:t>Summary</a:t>
            </a:r>
          </a:p>
          <a:p>
            <a:pPr marL="179070" indent="-179070">
              <a:lnSpc>
                <a:spcPct val="129999"/>
              </a:lnSpc>
              <a:spcAft>
                <a:spcPts val="200"/>
              </a:spcAft>
            </a:pPr>
            <a:endParaRPr lang="en-GB" kern="0" dirty="0">
              <a:solidFill>
                <a:schemeClr val="tx1"/>
              </a:solidFill>
              <a:cs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4F35D-F3E3-4387-82E2-D8398D2991F0}"/>
              </a:ext>
            </a:extLst>
          </p:cNvPr>
          <p:cNvSpPr>
            <a:spLocks noGrp="1"/>
          </p:cNvSpPr>
          <p:nvPr>
            <p:ph type="title"/>
          </p:nvPr>
        </p:nvSpPr>
        <p:spPr/>
        <p:txBody>
          <a:bodyPr/>
          <a:lstStyle/>
          <a:p>
            <a:r>
              <a:rPr lang="en-GB">
                <a:cs typeface="Arial"/>
              </a:rPr>
              <a:t>Outline</a:t>
            </a:r>
            <a:endParaRPr lang="en-GB"/>
          </a:p>
        </p:txBody>
      </p:sp>
      <p:sp>
        <p:nvSpPr>
          <p:cNvPr id="3" name="Content Placeholder 2">
            <a:extLst>
              <a:ext uri="{FF2B5EF4-FFF2-40B4-BE49-F238E27FC236}">
                <a16:creationId xmlns:a16="http://schemas.microsoft.com/office/drawing/2014/main" id="{1D5B6622-012C-47AA-9AF5-4FFE58851654}"/>
              </a:ext>
            </a:extLst>
          </p:cNvPr>
          <p:cNvSpPr>
            <a:spLocks noGrp="1"/>
          </p:cNvSpPr>
          <p:nvPr>
            <p:ph idx="1"/>
          </p:nvPr>
        </p:nvSpPr>
        <p:spPr/>
        <p:txBody>
          <a:bodyPr/>
          <a:lstStyle/>
          <a:p>
            <a:pPr marL="342900" indent="-342900">
              <a:lnSpc>
                <a:spcPct val="100000"/>
              </a:lnSpc>
              <a:spcBef>
                <a:spcPct val="0"/>
              </a:spcBef>
              <a:spcAft>
                <a:spcPct val="0"/>
              </a:spcAft>
              <a:buFont typeface="Arial" panose="020B0604020202020204" pitchFamily="34" charset="0"/>
              <a:buChar char="•"/>
            </a:pPr>
            <a:r>
              <a:rPr lang="en-US" dirty="0">
                <a:solidFill>
                  <a:schemeClr val="bg1">
                    <a:lumMod val="75000"/>
                  </a:schemeClr>
                </a:solidFill>
                <a:cs typeface="Arial"/>
              </a:rPr>
              <a:t>Principle of </a:t>
            </a:r>
            <a:r>
              <a:rPr lang="de-DE" dirty="0">
                <a:solidFill>
                  <a:schemeClr val="bg1">
                    <a:lumMod val="75000"/>
                  </a:schemeClr>
                </a:solidFill>
                <a:cs typeface="Arial"/>
              </a:rPr>
              <a:t>(e,e‘</a:t>
            </a:r>
            <a:r>
              <a:rPr lang="el-GR" dirty="0">
                <a:solidFill>
                  <a:schemeClr val="bg1">
                    <a:lumMod val="75000"/>
                  </a:schemeClr>
                </a:solidFill>
                <a:latin typeface="Times New Roman" panose="02020603050405020304" pitchFamily="18" charset="0"/>
                <a:cs typeface="Times New Roman" panose="02020603050405020304" pitchFamily="18" charset="0"/>
              </a:rPr>
              <a:t>γ</a:t>
            </a:r>
            <a:r>
              <a:rPr lang="de-DE" dirty="0">
                <a:solidFill>
                  <a:schemeClr val="bg1">
                    <a:lumMod val="75000"/>
                  </a:schemeClr>
                </a:solidFill>
                <a:cs typeface="Arial"/>
              </a:rPr>
              <a:t>)</a:t>
            </a:r>
          </a:p>
          <a:p>
            <a:pPr marL="342900" indent="-342900">
              <a:lnSpc>
                <a:spcPct val="100000"/>
              </a:lnSpc>
              <a:spcBef>
                <a:spcPct val="0"/>
              </a:spcBef>
              <a:spcAft>
                <a:spcPct val="0"/>
              </a:spcAft>
              <a:buFont typeface="Arial" panose="020B0604020202020204" pitchFamily="34" charset="0"/>
              <a:buChar char="•"/>
            </a:pPr>
            <a:r>
              <a:rPr lang="en-US" dirty="0">
                <a:solidFill>
                  <a:schemeClr val="bg1">
                    <a:lumMod val="75000"/>
                  </a:schemeClr>
                </a:solidFill>
                <a:cs typeface="Arial"/>
              </a:rPr>
              <a:t>Theoretical</a:t>
            </a:r>
            <a:r>
              <a:rPr lang="de-DE" dirty="0">
                <a:solidFill>
                  <a:schemeClr val="bg1">
                    <a:lumMod val="75000"/>
                  </a:schemeClr>
                </a:solidFill>
                <a:cs typeface="Arial"/>
              </a:rPr>
              <a:t> </a:t>
            </a:r>
            <a:r>
              <a:rPr lang="en-US" dirty="0">
                <a:solidFill>
                  <a:schemeClr val="bg1">
                    <a:lumMod val="75000"/>
                  </a:schemeClr>
                </a:solidFill>
                <a:cs typeface="Arial"/>
              </a:rPr>
              <a:t>considerations</a:t>
            </a:r>
          </a:p>
          <a:p>
            <a:pPr marL="342900" indent="-342900">
              <a:lnSpc>
                <a:spcPct val="100000"/>
              </a:lnSpc>
              <a:spcBef>
                <a:spcPct val="0"/>
              </a:spcBef>
              <a:spcAft>
                <a:spcPct val="0"/>
              </a:spcAft>
              <a:buFont typeface="Arial" panose="020B0604020202020204" pitchFamily="34" charset="0"/>
              <a:buChar char="•"/>
            </a:pPr>
            <a:r>
              <a:rPr lang="en-US" dirty="0">
                <a:solidFill>
                  <a:schemeClr val="bg1">
                    <a:lumMod val="75000"/>
                  </a:schemeClr>
                </a:solidFill>
                <a:cs typeface="Arial"/>
              </a:rPr>
              <a:t>Gamma Decay of GDR</a:t>
            </a:r>
          </a:p>
          <a:p>
            <a:pPr marL="342900" indent="-342900">
              <a:lnSpc>
                <a:spcPct val="100000"/>
              </a:lnSpc>
              <a:spcBef>
                <a:spcPct val="0"/>
              </a:spcBef>
              <a:spcAft>
                <a:spcPct val="0"/>
              </a:spcAft>
              <a:buFont typeface="Arial" panose="020B0604020202020204" pitchFamily="34" charset="0"/>
              <a:buChar char="•"/>
            </a:pPr>
            <a:r>
              <a:rPr lang="en-US" dirty="0">
                <a:cs typeface="Arial"/>
              </a:rPr>
              <a:t>Vorticity</a:t>
            </a:r>
          </a:p>
          <a:p>
            <a:pPr marL="342900" indent="-342900">
              <a:lnSpc>
                <a:spcPct val="100000"/>
              </a:lnSpc>
              <a:spcBef>
                <a:spcPct val="0"/>
              </a:spcBef>
              <a:spcAft>
                <a:spcPct val="0"/>
              </a:spcAft>
              <a:buFont typeface="Arial" panose="020B0604020202020204" pitchFamily="34" charset="0"/>
              <a:buChar char="•"/>
            </a:pPr>
            <a:r>
              <a:rPr lang="en-US" dirty="0">
                <a:solidFill>
                  <a:schemeClr val="bg1">
                    <a:lumMod val="75000"/>
                  </a:schemeClr>
                </a:solidFill>
                <a:cs typeface="Arial"/>
              </a:rPr>
              <a:t>Status and Achievements</a:t>
            </a:r>
          </a:p>
          <a:p>
            <a:pPr marL="342900" indent="-342900">
              <a:lnSpc>
                <a:spcPct val="100000"/>
              </a:lnSpc>
              <a:spcBef>
                <a:spcPct val="0"/>
              </a:spcBef>
              <a:spcAft>
                <a:spcPct val="0"/>
              </a:spcAft>
              <a:buFont typeface="Arial" panose="020B0604020202020204" pitchFamily="34" charset="0"/>
              <a:buChar char="•"/>
            </a:pPr>
            <a:r>
              <a:rPr lang="en-US" dirty="0">
                <a:solidFill>
                  <a:schemeClr val="bg1">
                    <a:lumMod val="75000"/>
                  </a:schemeClr>
                </a:solidFill>
                <a:cs typeface="Arial"/>
              </a:rPr>
              <a:t>Schedule</a:t>
            </a:r>
          </a:p>
          <a:p>
            <a:pPr marL="342900" indent="-342900">
              <a:lnSpc>
                <a:spcPct val="100000"/>
              </a:lnSpc>
              <a:spcBef>
                <a:spcPct val="0"/>
              </a:spcBef>
              <a:spcAft>
                <a:spcPct val="0"/>
              </a:spcAft>
              <a:buFont typeface="Arial" panose="020B0604020202020204" pitchFamily="34" charset="0"/>
              <a:buChar char="•"/>
            </a:pPr>
            <a:r>
              <a:rPr lang="en-US" dirty="0">
                <a:solidFill>
                  <a:schemeClr val="bg1">
                    <a:lumMod val="75000"/>
                  </a:schemeClr>
                </a:solidFill>
                <a:cs typeface="Arial"/>
              </a:rPr>
              <a:t>Summary</a:t>
            </a:r>
          </a:p>
          <a:p>
            <a:pPr marL="179070" indent="-179070">
              <a:lnSpc>
                <a:spcPct val="129999"/>
              </a:lnSpc>
              <a:spcAft>
                <a:spcPts val="200"/>
              </a:spcAft>
            </a:pPr>
            <a:endParaRPr lang="en-GB" dirty="0">
              <a:cs typeface="Arial"/>
            </a:endParaRPr>
          </a:p>
        </p:txBody>
      </p:sp>
    </p:spTree>
    <p:extLst>
      <p:ext uri="{BB962C8B-B14F-4D97-AF65-F5344CB8AC3E}">
        <p14:creationId xmlns:p14="http://schemas.microsoft.com/office/powerpoint/2010/main" val="32215960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9A050-E8BC-4140-A0E2-15CF00742A31}"/>
              </a:ext>
            </a:extLst>
          </p:cNvPr>
          <p:cNvSpPr>
            <a:spLocks noGrp="1"/>
          </p:cNvSpPr>
          <p:nvPr>
            <p:ph type="title"/>
          </p:nvPr>
        </p:nvSpPr>
        <p:spPr/>
        <p:txBody>
          <a:bodyPr/>
          <a:lstStyle/>
          <a:p>
            <a:r>
              <a:rPr lang="en-US" dirty="0"/>
              <a:t>Rotation of the Angular Distribution</a:t>
            </a:r>
          </a:p>
        </p:txBody>
      </p:sp>
      <p:sp>
        <p:nvSpPr>
          <p:cNvPr id="3" name="Content Placeholder 2">
            <a:extLst>
              <a:ext uri="{FF2B5EF4-FFF2-40B4-BE49-F238E27FC236}">
                <a16:creationId xmlns:a16="http://schemas.microsoft.com/office/drawing/2014/main" id="{F4340AAD-430C-4BC7-B3C2-8240AFB6C462}"/>
              </a:ext>
            </a:extLst>
          </p:cNvPr>
          <p:cNvSpPr>
            <a:spLocks noGrp="1"/>
          </p:cNvSpPr>
          <p:nvPr>
            <p:ph idx="1"/>
          </p:nvPr>
        </p:nvSpPr>
        <p:spPr>
          <a:xfrm>
            <a:off x="360000" y="1620001"/>
            <a:ext cx="8388463" cy="1592976"/>
          </a:xfrm>
        </p:spPr>
        <p:txBody>
          <a:bodyPr/>
          <a:lstStyle/>
          <a:p>
            <a:pPr marL="342900" indent="-342900">
              <a:lnSpc>
                <a:spcPct val="129999"/>
              </a:lnSpc>
              <a:spcAft>
                <a:spcPts val="200"/>
              </a:spcAft>
              <a:buFont typeface="Arial" pitchFamily="2" charset="2"/>
              <a:buChar char="•"/>
            </a:pPr>
            <a:r>
              <a:rPr lang="en-US" dirty="0">
                <a:cs typeface="Arial"/>
              </a:rPr>
              <a:t>Pioneer experiment: rotation of angular distribution of     in </a:t>
            </a:r>
            <a:r>
              <a:rPr lang="en-US" baseline="30000" dirty="0">
                <a:cs typeface="Arial"/>
              </a:rPr>
              <a:t>12</a:t>
            </a:r>
            <a:r>
              <a:rPr lang="en-US" dirty="0">
                <a:cs typeface="Arial"/>
              </a:rPr>
              <a:t>C</a:t>
            </a:r>
          </a:p>
          <a:p>
            <a:pPr marL="342900" indent="-342900">
              <a:lnSpc>
                <a:spcPct val="129999"/>
              </a:lnSpc>
              <a:spcAft>
                <a:spcPts val="200"/>
              </a:spcAft>
              <a:buFont typeface="Arial" pitchFamily="2" charset="2"/>
              <a:buChar char="•"/>
            </a:pPr>
            <a:r>
              <a:rPr lang="en-US" dirty="0">
                <a:cs typeface="Arial"/>
              </a:rPr>
              <a:t>Determine relative shift </a:t>
            </a:r>
            <a:r>
              <a:rPr lang="en-US" dirty="0">
                <a:latin typeface="Cambria Math" panose="02040503050406030204" pitchFamily="18" charset="0"/>
                <a:ea typeface="Cambria Math" panose="02040503050406030204" pitchFamily="18" charset="0"/>
                <a:cs typeface="Arial"/>
              </a:rPr>
              <a:t>→</a:t>
            </a:r>
            <a:r>
              <a:rPr lang="en-US" dirty="0">
                <a:cs typeface="Arial"/>
              </a:rPr>
              <a:t> phase of F</a:t>
            </a:r>
            <a:r>
              <a:rPr lang="en-US" baseline="-25000" dirty="0">
                <a:cs typeface="Arial"/>
              </a:rPr>
              <a:t>L</a:t>
            </a:r>
            <a:r>
              <a:rPr lang="en-US" dirty="0">
                <a:cs typeface="Arial"/>
              </a:rPr>
              <a:t> and F</a:t>
            </a:r>
            <a:r>
              <a:rPr lang="en-US" baseline="-25000" dirty="0">
                <a:cs typeface="Arial"/>
              </a:rPr>
              <a:t>T</a:t>
            </a:r>
          </a:p>
          <a:p>
            <a:pPr marL="342900" indent="-342900">
              <a:lnSpc>
                <a:spcPct val="129999"/>
              </a:lnSpc>
              <a:spcAft>
                <a:spcPts val="200"/>
              </a:spcAft>
              <a:buFont typeface="Arial" pitchFamily="2" charset="2"/>
              <a:buChar char="•"/>
            </a:pPr>
            <a:r>
              <a:rPr lang="en-US" dirty="0">
                <a:cs typeface="Arial"/>
              </a:rPr>
              <a:t>Investigate rotation of angular distribution of        and      in </a:t>
            </a:r>
            <a:r>
              <a:rPr lang="en-US" baseline="30000" dirty="0">
                <a:cs typeface="Arial"/>
              </a:rPr>
              <a:t>92</a:t>
            </a:r>
            <a:r>
              <a:rPr lang="en-US" dirty="0">
                <a:cs typeface="Arial"/>
              </a:rPr>
              <a:t>Zr</a:t>
            </a:r>
          </a:p>
        </p:txBody>
      </p:sp>
      <p:sp>
        <p:nvSpPr>
          <p:cNvPr id="6" name="Textfeld 3">
            <a:extLst>
              <a:ext uri="{FF2B5EF4-FFF2-40B4-BE49-F238E27FC236}">
                <a16:creationId xmlns:a16="http://schemas.microsoft.com/office/drawing/2014/main" id="{63219EC7-CDEF-4DB0-A177-1D43B6F02884}"/>
              </a:ext>
            </a:extLst>
          </p:cNvPr>
          <p:cNvSpPr txBox="1"/>
          <p:nvPr/>
        </p:nvSpPr>
        <p:spPr>
          <a:xfrm>
            <a:off x="2146096" y="5930666"/>
            <a:ext cx="5040560" cy="338554"/>
          </a:xfrm>
          <a:prstGeom prst="rect">
            <a:avLst/>
          </a:prstGeom>
          <a:noFill/>
        </p:spPr>
        <p:txBody>
          <a:bodyPr wrap="square" rtlCol="0">
            <a:spAutoFit/>
          </a:bodyPr>
          <a:lstStyle>
            <a:defPPr>
              <a:defRPr lang="de-DE"/>
            </a:defPPr>
            <a:lvl1pPr algn="l" rtl="0" fontAlgn="base">
              <a:spcBef>
                <a:spcPct val="0"/>
              </a:spcBef>
              <a:spcAft>
                <a:spcPct val="0"/>
              </a:spcAft>
              <a:defRPr sz="2000" kern="1200">
                <a:solidFill>
                  <a:schemeClr val="tx1"/>
                </a:solidFill>
                <a:latin typeface="Times New Roman" pitchFamily="18" charset="0"/>
                <a:ea typeface="+mn-ea"/>
                <a:cs typeface="+mn-cs"/>
              </a:defRPr>
            </a:lvl1pPr>
            <a:lvl2pPr marL="457200" algn="l" rtl="0" fontAlgn="base">
              <a:spcBef>
                <a:spcPct val="0"/>
              </a:spcBef>
              <a:spcAft>
                <a:spcPct val="0"/>
              </a:spcAft>
              <a:defRPr sz="2000" kern="1200">
                <a:solidFill>
                  <a:schemeClr val="tx1"/>
                </a:solidFill>
                <a:latin typeface="Times New Roman" pitchFamily="18" charset="0"/>
                <a:ea typeface="+mn-ea"/>
                <a:cs typeface="+mn-cs"/>
              </a:defRPr>
            </a:lvl2pPr>
            <a:lvl3pPr marL="914400" algn="l" rtl="0" fontAlgn="base">
              <a:spcBef>
                <a:spcPct val="0"/>
              </a:spcBef>
              <a:spcAft>
                <a:spcPct val="0"/>
              </a:spcAft>
              <a:defRPr sz="2000" kern="1200">
                <a:solidFill>
                  <a:schemeClr val="tx1"/>
                </a:solidFill>
                <a:latin typeface="Times New Roman" pitchFamily="18" charset="0"/>
                <a:ea typeface="+mn-ea"/>
                <a:cs typeface="+mn-cs"/>
              </a:defRPr>
            </a:lvl3pPr>
            <a:lvl4pPr marL="1371600" algn="l" rtl="0" fontAlgn="base">
              <a:spcBef>
                <a:spcPct val="0"/>
              </a:spcBef>
              <a:spcAft>
                <a:spcPct val="0"/>
              </a:spcAft>
              <a:defRPr sz="2000" kern="1200">
                <a:solidFill>
                  <a:schemeClr val="tx1"/>
                </a:solidFill>
                <a:latin typeface="Times New Roman" pitchFamily="18" charset="0"/>
                <a:ea typeface="+mn-ea"/>
                <a:cs typeface="+mn-cs"/>
              </a:defRPr>
            </a:lvl4pPr>
            <a:lvl5pPr marL="1828800" algn="l" rtl="0" fontAlgn="base">
              <a:spcBef>
                <a:spcPct val="0"/>
              </a:spcBef>
              <a:spcAft>
                <a:spcPct val="0"/>
              </a:spcAft>
              <a:defRPr sz="2000" kern="1200">
                <a:solidFill>
                  <a:schemeClr val="tx1"/>
                </a:solidFill>
                <a:latin typeface="Times New Roman" pitchFamily="18" charset="0"/>
                <a:ea typeface="+mn-ea"/>
                <a:cs typeface="+mn-cs"/>
              </a:defRPr>
            </a:lvl5pPr>
            <a:lvl6pPr marL="2286000" algn="l" defTabSz="914400" rtl="0" eaLnBrk="1" latinLnBrk="0" hangingPunct="1">
              <a:defRPr sz="2000" kern="1200">
                <a:solidFill>
                  <a:schemeClr val="tx1"/>
                </a:solidFill>
                <a:latin typeface="Times New Roman" pitchFamily="18" charset="0"/>
                <a:ea typeface="+mn-ea"/>
                <a:cs typeface="+mn-cs"/>
              </a:defRPr>
            </a:lvl6pPr>
            <a:lvl7pPr marL="2743200" algn="l" defTabSz="914400" rtl="0" eaLnBrk="1" latinLnBrk="0" hangingPunct="1">
              <a:defRPr sz="2000" kern="1200">
                <a:solidFill>
                  <a:schemeClr val="tx1"/>
                </a:solidFill>
                <a:latin typeface="Times New Roman" pitchFamily="18" charset="0"/>
                <a:ea typeface="+mn-ea"/>
                <a:cs typeface="+mn-cs"/>
              </a:defRPr>
            </a:lvl7pPr>
            <a:lvl8pPr marL="3200400" algn="l" defTabSz="914400" rtl="0" eaLnBrk="1" latinLnBrk="0" hangingPunct="1">
              <a:defRPr sz="2000" kern="1200">
                <a:solidFill>
                  <a:schemeClr val="tx1"/>
                </a:solidFill>
                <a:latin typeface="Times New Roman" pitchFamily="18" charset="0"/>
                <a:ea typeface="+mn-ea"/>
                <a:cs typeface="+mn-cs"/>
              </a:defRPr>
            </a:lvl8pPr>
            <a:lvl9pPr marL="3657600" algn="l" defTabSz="914400" rtl="0" eaLnBrk="1" latinLnBrk="0" hangingPunct="1">
              <a:defRPr sz="2000" kern="1200">
                <a:solidFill>
                  <a:schemeClr val="tx1"/>
                </a:solidFill>
                <a:latin typeface="Times New Roman" pitchFamily="18" charset="0"/>
                <a:ea typeface="+mn-ea"/>
                <a:cs typeface="+mn-cs"/>
              </a:defRPr>
            </a:lvl9pPr>
          </a:lstStyle>
          <a:p>
            <a:pPr algn="ctr"/>
            <a:r>
              <a:rPr lang="de-DE" sz="1600">
                <a:latin typeface="+mn-lt"/>
              </a:rPr>
              <a:t>C. N. </a:t>
            </a:r>
            <a:r>
              <a:rPr lang="de-DE" sz="1600" err="1">
                <a:latin typeface="+mn-lt"/>
              </a:rPr>
              <a:t>Papanicolas</a:t>
            </a:r>
            <a:r>
              <a:rPr lang="de-DE" sz="1600">
                <a:latin typeface="+mn-lt"/>
              </a:rPr>
              <a:t> et al., Phys. Rev. </a:t>
            </a:r>
            <a:r>
              <a:rPr lang="de-DE" sz="1600" err="1">
                <a:latin typeface="+mn-lt"/>
              </a:rPr>
              <a:t>Lett</a:t>
            </a:r>
            <a:r>
              <a:rPr lang="de-DE" sz="1600">
                <a:latin typeface="+mn-lt"/>
              </a:rPr>
              <a:t>. </a:t>
            </a:r>
            <a:r>
              <a:rPr lang="de-DE" sz="1600" b="1">
                <a:latin typeface="+mn-lt"/>
              </a:rPr>
              <a:t>54</a:t>
            </a:r>
            <a:r>
              <a:rPr lang="de-DE" sz="1600">
                <a:latin typeface="+mn-lt"/>
              </a:rPr>
              <a:t> (1985)</a:t>
            </a:r>
          </a:p>
        </p:txBody>
      </p:sp>
      <mc:AlternateContent xmlns:mc="http://schemas.openxmlformats.org/markup-compatibility/2006" xmlns:a14="http://schemas.microsoft.com/office/drawing/2010/main">
        <mc:Choice Requires="a14">
          <p:sp>
            <p:nvSpPr>
              <p:cNvPr id="7" name="Rechteck 6">
                <a:extLst>
                  <a:ext uri="{FF2B5EF4-FFF2-40B4-BE49-F238E27FC236}">
                    <a16:creationId xmlns:a16="http://schemas.microsoft.com/office/drawing/2014/main" id="{85DCB742-F7B3-4D7C-82DE-3B4E35D7B857}"/>
                  </a:ext>
                </a:extLst>
              </p:cNvPr>
              <p:cNvSpPr/>
              <p:nvPr/>
            </p:nvSpPr>
            <p:spPr>
              <a:xfrm>
                <a:off x="6584746" y="1649329"/>
                <a:ext cx="547971" cy="4112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2000" i="1">
                              <a:latin typeface="Cambria Math" panose="02040503050406030204" pitchFamily="18" charset="0"/>
                              <a:cs typeface="Arial"/>
                            </a:rPr>
                          </m:ctrlPr>
                        </m:sSubSupPr>
                        <m:e>
                          <m:r>
                            <a:rPr lang="de-DE" sz="2000" i="0">
                              <a:latin typeface="Cambria Math" panose="02040503050406030204" pitchFamily="18" charset="0"/>
                              <a:cs typeface="Arial"/>
                            </a:rPr>
                            <m:t>2</m:t>
                          </m:r>
                        </m:e>
                        <m:sub>
                          <m:r>
                            <a:rPr lang="de-DE" sz="2000" i="0">
                              <a:latin typeface="Cambria Math" panose="02040503050406030204" pitchFamily="18" charset="0"/>
                              <a:cs typeface="Arial"/>
                            </a:rPr>
                            <m:t>1</m:t>
                          </m:r>
                        </m:sub>
                        <m:sup>
                          <m:r>
                            <a:rPr lang="de-DE" sz="2000" i="0">
                              <a:latin typeface="Cambria Math" panose="02040503050406030204" pitchFamily="18" charset="0"/>
                              <a:cs typeface="Arial"/>
                            </a:rPr>
                            <m:t>+</m:t>
                          </m:r>
                        </m:sup>
                      </m:sSubSup>
                    </m:oMath>
                  </m:oMathPara>
                </a14:m>
                <a:endParaRPr lang="de-DE" sz="2000" dirty="0">
                  <a:latin typeface="+mn-lt"/>
                </a:endParaRPr>
              </a:p>
            </p:txBody>
          </p:sp>
        </mc:Choice>
        <mc:Fallback xmlns="">
          <p:sp>
            <p:nvSpPr>
              <p:cNvPr id="7" name="Rechteck 6">
                <a:extLst>
                  <a:ext uri="{FF2B5EF4-FFF2-40B4-BE49-F238E27FC236}">
                    <a16:creationId xmlns:a16="http://schemas.microsoft.com/office/drawing/2014/main" id="{85DCB742-F7B3-4D7C-82DE-3B4E35D7B857}"/>
                  </a:ext>
                </a:extLst>
              </p:cNvPr>
              <p:cNvSpPr>
                <a:spLocks noRot="1" noChangeAspect="1" noMove="1" noResize="1" noEditPoints="1" noAdjustHandles="1" noChangeArrowheads="1" noChangeShapeType="1" noTextEdit="1"/>
              </p:cNvSpPr>
              <p:nvPr/>
            </p:nvSpPr>
            <p:spPr>
              <a:xfrm>
                <a:off x="6584746" y="1649329"/>
                <a:ext cx="547971" cy="411203"/>
              </a:xfrm>
              <a:prstGeom prst="rect">
                <a:avLst/>
              </a:prstGeom>
              <a:blipFill>
                <a:blip r:embed="rId3"/>
                <a:stretch>
                  <a:fillRect b="-1493"/>
                </a:stretch>
              </a:blipFill>
            </p:spPr>
            <p:txBody>
              <a:bodyPr/>
              <a:lstStyle/>
              <a:p>
                <a:r>
                  <a:rPr lang="de-DE">
                    <a:noFill/>
                  </a:rPr>
                  <a:t> </a:t>
                </a:r>
              </a:p>
            </p:txBody>
          </p:sp>
        </mc:Fallback>
      </mc:AlternateContent>
      <p:pic>
        <p:nvPicPr>
          <p:cNvPr id="8" name="Grafik 7">
            <a:extLst>
              <a:ext uri="{FF2B5EF4-FFF2-40B4-BE49-F238E27FC236}">
                <a16:creationId xmlns:a16="http://schemas.microsoft.com/office/drawing/2014/main" id="{E11F683C-24BD-475F-962E-B3383465DE20}"/>
              </a:ext>
            </a:extLst>
          </p:cNvPr>
          <p:cNvPicPr>
            <a:picLocks noChangeAspect="1"/>
          </p:cNvPicPr>
          <p:nvPr/>
        </p:nvPicPr>
        <p:blipFill rotWithShape="1">
          <a:blip r:embed="rId4">
            <a:extLst>
              <a:ext uri="{28A0092B-C50C-407E-A947-70E740481C1C}">
                <a14:useLocalDpi xmlns:a14="http://schemas.microsoft.com/office/drawing/2010/main" val="0"/>
              </a:ext>
            </a:extLst>
          </a:blip>
          <a:srcRect r="46215"/>
          <a:stretch/>
        </p:blipFill>
        <p:spPr>
          <a:xfrm>
            <a:off x="4815419" y="3033083"/>
            <a:ext cx="3582238" cy="2918226"/>
          </a:xfrm>
          <a:prstGeom prst="rect">
            <a:avLst/>
          </a:prstGeom>
        </p:spPr>
      </p:pic>
      <p:pic>
        <p:nvPicPr>
          <p:cNvPr id="9" name="Grafik 8">
            <a:extLst>
              <a:ext uri="{FF2B5EF4-FFF2-40B4-BE49-F238E27FC236}">
                <a16:creationId xmlns:a16="http://schemas.microsoft.com/office/drawing/2014/main" id="{00305C72-1E89-4407-B7F9-DD78E3DB4965}"/>
              </a:ext>
            </a:extLst>
          </p:cNvPr>
          <p:cNvPicPr>
            <a:picLocks noChangeAspect="1"/>
          </p:cNvPicPr>
          <p:nvPr/>
        </p:nvPicPr>
        <p:blipFill rotWithShape="1">
          <a:blip r:embed="rId4">
            <a:extLst>
              <a:ext uri="{28A0092B-C50C-407E-A947-70E740481C1C}">
                <a14:useLocalDpi xmlns:a14="http://schemas.microsoft.com/office/drawing/2010/main" val="0"/>
              </a:ext>
            </a:extLst>
          </a:blip>
          <a:srcRect l="54548"/>
          <a:stretch/>
        </p:blipFill>
        <p:spPr>
          <a:xfrm>
            <a:off x="869568" y="3033083"/>
            <a:ext cx="3027194" cy="2918226"/>
          </a:xfrm>
          <a:prstGeom prst="rect">
            <a:avLst/>
          </a:prstGeom>
        </p:spPr>
      </p:pic>
      <mc:AlternateContent xmlns:mc="http://schemas.openxmlformats.org/markup-compatibility/2006" xmlns:a14="http://schemas.microsoft.com/office/drawing/2010/main">
        <mc:Choice Requires="a14">
          <p:sp>
            <p:nvSpPr>
              <p:cNvPr id="10" name="Rechteck 9">
                <a:extLst>
                  <a:ext uri="{FF2B5EF4-FFF2-40B4-BE49-F238E27FC236}">
                    <a16:creationId xmlns:a16="http://schemas.microsoft.com/office/drawing/2014/main" id="{03A04B59-777C-4B9E-BAB2-EF7E86679D45}"/>
                  </a:ext>
                </a:extLst>
              </p:cNvPr>
              <p:cNvSpPr/>
              <p:nvPr/>
            </p:nvSpPr>
            <p:spPr>
              <a:xfrm>
                <a:off x="5570862" y="2535507"/>
                <a:ext cx="659027" cy="42120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2000" i="1" smtClean="0">
                              <a:latin typeface="Cambria Math" panose="02040503050406030204" pitchFamily="18" charset="0"/>
                              <a:cs typeface="Arial"/>
                            </a:rPr>
                          </m:ctrlPr>
                        </m:sSubSupPr>
                        <m:e>
                          <m:r>
                            <a:rPr lang="de-DE" sz="2000" i="0">
                              <a:latin typeface="Cambria Math" panose="02040503050406030204" pitchFamily="18" charset="0"/>
                              <a:cs typeface="Arial"/>
                            </a:rPr>
                            <m:t>2</m:t>
                          </m:r>
                        </m:e>
                        <m:sub>
                          <m:r>
                            <a:rPr lang="de-DE" sz="2000" i="0">
                              <a:latin typeface="Cambria Math" panose="02040503050406030204" pitchFamily="18" charset="0"/>
                              <a:cs typeface="Arial"/>
                            </a:rPr>
                            <m:t>1</m:t>
                          </m:r>
                          <m:r>
                            <a:rPr lang="de-DE" sz="2000" b="0" i="0" smtClean="0">
                              <a:latin typeface="Cambria Math" panose="02040503050406030204" pitchFamily="18" charset="0"/>
                              <a:cs typeface="Arial"/>
                            </a:rPr>
                            <m:t>,2</m:t>
                          </m:r>
                        </m:sub>
                        <m:sup>
                          <m:r>
                            <a:rPr lang="de-DE" sz="2000" i="0">
                              <a:latin typeface="Cambria Math" panose="02040503050406030204" pitchFamily="18" charset="0"/>
                              <a:cs typeface="Arial"/>
                            </a:rPr>
                            <m:t>+</m:t>
                          </m:r>
                        </m:sup>
                      </m:sSubSup>
                    </m:oMath>
                  </m:oMathPara>
                </a14:m>
                <a:endParaRPr lang="de-DE" sz="2000" dirty="0">
                  <a:latin typeface="+mn-lt"/>
                </a:endParaRPr>
              </a:p>
            </p:txBody>
          </p:sp>
        </mc:Choice>
        <mc:Fallback xmlns="">
          <p:sp>
            <p:nvSpPr>
              <p:cNvPr id="10" name="Rechteck 9">
                <a:extLst>
                  <a:ext uri="{FF2B5EF4-FFF2-40B4-BE49-F238E27FC236}">
                    <a16:creationId xmlns:a16="http://schemas.microsoft.com/office/drawing/2014/main" id="{03A04B59-777C-4B9E-BAB2-EF7E86679D45}"/>
                  </a:ext>
                </a:extLst>
              </p:cNvPr>
              <p:cNvSpPr>
                <a:spLocks noRot="1" noChangeAspect="1" noMove="1" noResize="1" noEditPoints="1" noAdjustHandles="1" noChangeArrowheads="1" noChangeShapeType="1" noTextEdit="1"/>
              </p:cNvSpPr>
              <p:nvPr/>
            </p:nvSpPr>
            <p:spPr>
              <a:xfrm>
                <a:off x="5570862" y="2535507"/>
                <a:ext cx="659027" cy="421206"/>
              </a:xfrm>
              <a:prstGeom prst="rect">
                <a:avLst/>
              </a:prstGeom>
              <a:blipFill>
                <a:blip r:embed="rId5"/>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1" name="Rechteck 10">
                <a:extLst>
                  <a:ext uri="{FF2B5EF4-FFF2-40B4-BE49-F238E27FC236}">
                    <a16:creationId xmlns:a16="http://schemas.microsoft.com/office/drawing/2014/main" id="{7C447795-4513-4CE4-BF16-D037630BC8B3}"/>
                  </a:ext>
                </a:extLst>
              </p:cNvPr>
              <p:cNvSpPr/>
              <p:nvPr/>
            </p:nvSpPr>
            <p:spPr>
              <a:xfrm>
                <a:off x="6530419" y="2535507"/>
                <a:ext cx="547971" cy="4112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2000" i="1" smtClean="0">
                              <a:latin typeface="Cambria Math" panose="02040503050406030204" pitchFamily="18" charset="0"/>
                              <a:cs typeface="Arial"/>
                            </a:rPr>
                          </m:ctrlPr>
                        </m:sSubSupPr>
                        <m:e>
                          <m:r>
                            <a:rPr lang="de-DE" sz="2000" b="0" i="0" smtClean="0">
                              <a:latin typeface="Cambria Math" panose="02040503050406030204" pitchFamily="18" charset="0"/>
                              <a:cs typeface="Arial"/>
                            </a:rPr>
                            <m:t>3</m:t>
                          </m:r>
                        </m:e>
                        <m:sub>
                          <m:r>
                            <a:rPr lang="de-DE" sz="2000" i="0">
                              <a:latin typeface="Cambria Math" panose="02040503050406030204" pitchFamily="18" charset="0"/>
                              <a:cs typeface="Arial"/>
                            </a:rPr>
                            <m:t>1</m:t>
                          </m:r>
                        </m:sub>
                        <m:sup>
                          <m:r>
                            <a:rPr lang="de-DE" sz="2000" b="0" i="0" smtClean="0">
                              <a:latin typeface="Cambria Math" panose="02040503050406030204" pitchFamily="18" charset="0"/>
                              <a:cs typeface="Arial"/>
                            </a:rPr>
                            <m:t>−</m:t>
                          </m:r>
                        </m:sup>
                      </m:sSubSup>
                    </m:oMath>
                  </m:oMathPara>
                </a14:m>
                <a:endParaRPr lang="de-DE" sz="2000" dirty="0">
                  <a:latin typeface="+mn-lt"/>
                </a:endParaRPr>
              </a:p>
            </p:txBody>
          </p:sp>
        </mc:Choice>
        <mc:Fallback xmlns="">
          <p:sp>
            <p:nvSpPr>
              <p:cNvPr id="11" name="Rechteck 10">
                <a:extLst>
                  <a:ext uri="{FF2B5EF4-FFF2-40B4-BE49-F238E27FC236}">
                    <a16:creationId xmlns:a16="http://schemas.microsoft.com/office/drawing/2014/main" id="{7C447795-4513-4CE4-BF16-D037630BC8B3}"/>
                  </a:ext>
                </a:extLst>
              </p:cNvPr>
              <p:cNvSpPr>
                <a:spLocks noRot="1" noChangeAspect="1" noMove="1" noResize="1" noEditPoints="1" noAdjustHandles="1" noChangeArrowheads="1" noChangeShapeType="1" noTextEdit="1"/>
              </p:cNvSpPr>
              <p:nvPr/>
            </p:nvSpPr>
            <p:spPr>
              <a:xfrm>
                <a:off x="6530419" y="2535507"/>
                <a:ext cx="547971" cy="411203"/>
              </a:xfrm>
              <a:prstGeom prst="rect">
                <a:avLst/>
              </a:prstGeom>
              <a:blipFill>
                <a:blip r:embed="rId6"/>
                <a:stretch>
                  <a:fillRect b="-1493"/>
                </a:stretch>
              </a:blipFill>
            </p:spPr>
            <p:txBody>
              <a:bodyPr/>
              <a:lstStyle/>
              <a:p>
                <a:r>
                  <a:rPr lang="de-DE">
                    <a:noFill/>
                  </a:rPr>
                  <a:t> </a:t>
                </a:r>
              </a:p>
            </p:txBody>
          </p:sp>
        </mc:Fallback>
      </mc:AlternateContent>
    </p:spTree>
    <p:extLst>
      <p:ext uri="{BB962C8B-B14F-4D97-AF65-F5344CB8AC3E}">
        <p14:creationId xmlns:p14="http://schemas.microsoft.com/office/powerpoint/2010/main" val="2074743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4F35D-F3E3-4387-82E2-D8398D2991F0}"/>
              </a:ext>
            </a:extLst>
          </p:cNvPr>
          <p:cNvSpPr>
            <a:spLocks noGrp="1"/>
          </p:cNvSpPr>
          <p:nvPr>
            <p:ph type="title"/>
          </p:nvPr>
        </p:nvSpPr>
        <p:spPr/>
        <p:txBody>
          <a:bodyPr/>
          <a:lstStyle/>
          <a:p>
            <a:r>
              <a:rPr lang="en-GB">
                <a:cs typeface="Arial"/>
              </a:rPr>
              <a:t>Outline</a:t>
            </a:r>
            <a:endParaRPr lang="en-GB"/>
          </a:p>
        </p:txBody>
      </p:sp>
      <p:sp>
        <p:nvSpPr>
          <p:cNvPr id="3" name="Content Placeholder 2">
            <a:extLst>
              <a:ext uri="{FF2B5EF4-FFF2-40B4-BE49-F238E27FC236}">
                <a16:creationId xmlns:a16="http://schemas.microsoft.com/office/drawing/2014/main" id="{1D5B6622-012C-47AA-9AF5-4FFE58851654}"/>
              </a:ext>
            </a:extLst>
          </p:cNvPr>
          <p:cNvSpPr>
            <a:spLocks noGrp="1"/>
          </p:cNvSpPr>
          <p:nvPr>
            <p:ph idx="1"/>
          </p:nvPr>
        </p:nvSpPr>
        <p:spPr/>
        <p:txBody>
          <a:bodyPr/>
          <a:lstStyle/>
          <a:p>
            <a:pPr marL="342900" indent="-342900">
              <a:lnSpc>
                <a:spcPct val="100000"/>
              </a:lnSpc>
              <a:spcBef>
                <a:spcPct val="0"/>
              </a:spcBef>
              <a:spcAft>
                <a:spcPct val="0"/>
              </a:spcAft>
              <a:buFont typeface="Arial" panose="020B0604020202020204" pitchFamily="34" charset="0"/>
              <a:buChar char="•"/>
            </a:pPr>
            <a:r>
              <a:rPr lang="en-US" dirty="0">
                <a:solidFill>
                  <a:schemeClr val="bg1">
                    <a:lumMod val="75000"/>
                  </a:schemeClr>
                </a:solidFill>
                <a:cs typeface="Arial"/>
              </a:rPr>
              <a:t>Principle of </a:t>
            </a:r>
            <a:r>
              <a:rPr lang="de-DE" dirty="0">
                <a:solidFill>
                  <a:schemeClr val="bg1">
                    <a:lumMod val="75000"/>
                  </a:schemeClr>
                </a:solidFill>
                <a:cs typeface="Arial"/>
              </a:rPr>
              <a:t>(e,e‘</a:t>
            </a:r>
            <a:r>
              <a:rPr lang="el-GR" dirty="0">
                <a:solidFill>
                  <a:schemeClr val="bg1">
                    <a:lumMod val="75000"/>
                  </a:schemeClr>
                </a:solidFill>
                <a:latin typeface="Times New Roman" panose="02020603050405020304" pitchFamily="18" charset="0"/>
                <a:cs typeface="Times New Roman" panose="02020603050405020304" pitchFamily="18" charset="0"/>
              </a:rPr>
              <a:t>γ</a:t>
            </a:r>
            <a:r>
              <a:rPr lang="de-DE" dirty="0">
                <a:solidFill>
                  <a:schemeClr val="bg1">
                    <a:lumMod val="75000"/>
                  </a:schemeClr>
                </a:solidFill>
                <a:cs typeface="Arial"/>
              </a:rPr>
              <a:t>)</a:t>
            </a:r>
          </a:p>
          <a:p>
            <a:pPr marL="342900" indent="-342900">
              <a:lnSpc>
                <a:spcPct val="100000"/>
              </a:lnSpc>
              <a:spcBef>
                <a:spcPct val="0"/>
              </a:spcBef>
              <a:spcAft>
                <a:spcPct val="0"/>
              </a:spcAft>
              <a:buFont typeface="Arial" panose="020B0604020202020204" pitchFamily="34" charset="0"/>
              <a:buChar char="•"/>
            </a:pPr>
            <a:r>
              <a:rPr lang="en-US" dirty="0">
                <a:solidFill>
                  <a:schemeClr val="bg1">
                    <a:lumMod val="75000"/>
                  </a:schemeClr>
                </a:solidFill>
                <a:cs typeface="Arial"/>
              </a:rPr>
              <a:t>Theoretical</a:t>
            </a:r>
            <a:r>
              <a:rPr lang="de-DE" dirty="0">
                <a:solidFill>
                  <a:schemeClr val="bg1">
                    <a:lumMod val="75000"/>
                  </a:schemeClr>
                </a:solidFill>
                <a:cs typeface="Arial"/>
              </a:rPr>
              <a:t> </a:t>
            </a:r>
            <a:r>
              <a:rPr lang="en-US" dirty="0">
                <a:solidFill>
                  <a:schemeClr val="bg1">
                    <a:lumMod val="75000"/>
                  </a:schemeClr>
                </a:solidFill>
                <a:cs typeface="Arial"/>
              </a:rPr>
              <a:t>considerations</a:t>
            </a:r>
          </a:p>
          <a:p>
            <a:pPr marL="342900" indent="-342900">
              <a:lnSpc>
                <a:spcPct val="100000"/>
              </a:lnSpc>
              <a:spcBef>
                <a:spcPct val="0"/>
              </a:spcBef>
              <a:spcAft>
                <a:spcPct val="0"/>
              </a:spcAft>
              <a:buFont typeface="Arial" panose="020B0604020202020204" pitchFamily="34" charset="0"/>
              <a:buChar char="•"/>
            </a:pPr>
            <a:r>
              <a:rPr lang="en-US" dirty="0">
                <a:solidFill>
                  <a:schemeClr val="bg1">
                    <a:lumMod val="75000"/>
                  </a:schemeClr>
                </a:solidFill>
                <a:cs typeface="Arial"/>
              </a:rPr>
              <a:t>Gamma-decay of GDR</a:t>
            </a:r>
          </a:p>
          <a:p>
            <a:pPr marL="342900" indent="-342900">
              <a:lnSpc>
                <a:spcPct val="100000"/>
              </a:lnSpc>
              <a:spcBef>
                <a:spcPct val="0"/>
              </a:spcBef>
              <a:spcAft>
                <a:spcPct val="0"/>
              </a:spcAft>
              <a:buFont typeface="Arial" panose="020B0604020202020204" pitchFamily="34" charset="0"/>
              <a:buChar char="•"/>
            </a:pPr>
            <a:r>
              <a:rPr lang="en-US" dirty="0">
                <a:solidFill>
                  <a:schemeClr val="bg1">
                    <a:lumMod val="75000"/>
                  </a:schemeClr>
                </a:solidFill>
                <a:cs typeface="Arial"/>
              </a:rPr>
              <a:t>Vorticity</a:t>
            </a:r>
          </a:p>
          <a:p>
            <a:pPr marL="342900" indent="-342900">
              <a:lnSpc>
                <a:spcPct val="100000"/>
              </a:lnSpc>
              <a:spcBef>
                <a:spcPct val="0"/>
              </a:spcBef>
              <a:spcAft>
                <a:spcPct val="0"/>
              </a:spcAft>
              <a:buFont typeface="Arial" panose="020B0604020202020204" pitchFamily="34" charset="0"/>
              <a:buChar char="•"/>
            </a:pPr>
            <a:r>
              <a:rPr lang="en-US" dirty="0">
                <a:cs typeface="Arial"/>
              </a:rPr>
              <a:t>Status and Achievements</a:t>
            </a:r>
          </a:p>
          <a:p>
            <a:pPr marL="342900" indent="-342900">
              <a:lnSpc>
                <a:spcPct val="100000"/>
              </a:lnSpc>
              <a:spcBef>
                <a:spcPct val="0"/>
              </a:spcBef>
              <a:spcAft>
                <a:spcPct val="0"/>
              </a:spcAft>
              <a:buFont typeface="Arial" panose="020B0604020202020204" pitchFamily="34" charset="0"/>
              <a:buChar char="•"/>
            </a:pPr>
            <a:r>
              <a:rPr lang="en-US" dirty="0">
                <a:solidFill>
                  <a:schemeClr val="bg1">
                    <a:lumMod val="75000"/>
                  </a:schemeClr>
                </a:solidFill>
                <a:cs typeface="Arial"/>
              </a:rPr>
              <a:t>Schedule</a:t>
            </a:r>
          </a:p>
          <a:p>
            <a:pPr marL="342900" indent="-342900">
              <a:lnSpc>
                <a:spcPct val="100000"/>
              </a:lnSpc>
              <a:spcBef>
                <a:spcPct val="0"/>
              </a:spcBef>
              <a:spcAft>
                <a:spcPct val="0"/>
              </a:spcAft>
              <a:buFont typeface="Arial" panose="020B0604020202020204" pitchFamily="34" charset="0"/>
              <a:buChar char="•"/>
            </a:pPr>
            <a:r>
              <a:rPr lang="en-US" dirty="0">
                <a:solidFill>
                  <a:schemeClr val="bg1">
                    <a:lumMod val="75000"/>
                  </a:schemeClr>
                </a:solidFill>
                <a:cs typeface="Arial"/>
              </a:rPr>
              <a:t>Summary</a:t>
            </a:r>
          </a:p>
          <a:p>
            <a:pPr marL="179070" indent="-179070">
              <a:lnSpc>
                <a:spcPct val="129999"/>
              </a:lnSpc>
              <a:spcAft>
                <a:spcPts val="200"/>
              </a:spcAft>
            </a:pPr>
            <a:endParaRPr lang="en-GB" dirty="0">
              <a:cs typeface="Arial"/>
            </a:endParaRPr>
          </a:p>
        </p:txBody>
      </p:sp>
    </p:spTree>
    <p:extLst>
      <p:ext uri="{BB962C8B-B14F-4D97-AF65-F5344CB8AC3E}">
        <p14:creationId xmlns:p14="http://schemas.microsoft.com/office/powerpoint/2010/main" val="27807713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9A050-E8BC-4140-A0E2-15CF00742A31}"/>
              </a:ext>
            </a:extLst>
          </p:cNvPr>
          <p:cNvSpPr>
            <a:spLocks noGrp="1"/>
          </p:cNvSpPr>
          <p:nvPr>
            <p:ph type="title"/>
          </p:nvPr>
        </p:nvSpPr>
        <p:spPr/>
        <p:txBody>
          <a:bodyPr/>
          <a:lstStyle/>
          <a:p>
            <a:r>
              <a:rPr lang="en-US">
                <a:cs typeface="Arial"/>
              </a:rPr>
              <a:t>Needs</a:t>
            </a:r>
            <a:endParaRPr lang="en-US"/>
          </a:p>
        </p:txBody>
      </p:sp>
      <p:sp>
        <p:nvSpPr>
          <p:cNvPr id="3" name="Content Placeholder 2">
            <a:extLst>
              <a:ext uri="{FF2B5EF4-FFF2-40B4-BE49-F238E27FC236}">
                <a16:creationId xmlns:a16="http://schemas.microsoft.com/office/drawing/2014/main" id="{F4340AAD-430C-4BC7-B3C2-8240AFB6C462}"/>
              </a:ext>
            </a:extLst>
          </p:cNvPr>
          <p:cNvSpPr>
            <a:spLocks noGrp="1"/>
          </p:cNvSpPr>
          <p:nvPr>
            <p:ph idx="1"/>
          </p:nvPr>
        </p:nvSpPr>
        <p:spPr/>
        <p:txBody>
          <a:bodyPr/>
          <a:lstStyle/>
          <a:p>
            <a:pPr marL="342900" indent="-342900">
              <a:lnSpc>
                <a:spcPct val="129999"/>
              </a:lnSpc>
              <a:spcAft>
                <a:spcPts val="200"/>
              </a:spcAft>
              <a:buFont typeface="Arial" pitchFamily="2" charset="2"/>
              <a:buChar char="•"/>
            </a:pPr>
            <a:r>
              <a:rPr lang="en-US" dirty="0">
                <a:cs typeface="Arial"/>
              </a:rPr>
              <a:t>Electron beam</a:t>
            </a:r>
          </a:p>
          <a:p>
            <a:pPr marL="701675" lvl="2" indent="-342900">
              <a:lnSpc>
                <a:spcPct val="129999"/>
              </a:lnSpc>
              <a:spcAft>
                <a:spcPts val="200"/>
              </a:spcAft>
              <a:buFont typeface="Arial" pitchFamily="2" charset="2"/>
              <a:buChar char="•"/>
            </a:pPr>
            <a:r>
              <a:rPr lang="en-US" dirty="0">
                <a:cs typeface="Arial"/>
              </a:rPr>
              <a:t>Halo free</a:t>
            </a:r>
          </a:p>
          <a:p>
            <a:pPr marL="342900" indent="-342900">
              <a:lnSpc>
                <a:spcPct val="129999"/>
              </a:lnSpc>
              <a:spcAft>
                <a:spcPts val="200"/>
              </a:spcAft>
              <a:buFont typeface="Arial" pitchFamily="2" charset="2"/>
              <a:buChar char="•"/>
            </a:pPr>
            <a:r>
              <a:rPr lang="en-US" dirty="0">
                <a:cs typeface="Arial"/>
              </a:rPr>
              <a:t>Electron spectrometer</a:t>
            </a:r>
          </a:p>
          <a:p>
            <a:pPr marL="701675" lvl="2" indent="-342900">
              <a:lnSpc>
                <a:spcPct val="129999"/>
              </a:lnSpc>
              <a:spcAft>
                <a:spcPts val="200"/>
              </a:spcAft>
              <a:buFont typeface="Arial" pitchFamily="2" charset="2"/>
              <a:buChar char="•"/>
            </a:pPr>
            <a:r>
              <a:rPr lang="en-US" dirty="0">
                <a:cs typeface="Arial"/>
              </a:rPr>
              <a:t>High acceptance</a:t>
            </a:r>
          </a:p>
          <a:p>
            <a:pPr marL="342900" indent="-342900">
              <a:lnSpc>
                <a:spcPct val="129999"/>
              </a:lnSpc>
              <a:spcAft>
                <a:spcPts val="200"/>
              </a:spcAft>
              <a:buFont typeface="Arial" pitchFamily="2" charset="2"/>
              <a:buChar char="•"/>
            </a:pPr>
            <a:r>
              <a:rPr lang="de-DE" dirty="0">
                <a:cs typeface="Times New Roman" panose="02020603050405020304" pitchFamily="18" charset="0"/>
              </a:rPr>
              <a:t>Gamma</a:t>
            </a:r>
            <a:r>
              <a:rPr lang="en-US" dirty="0">
                <a:cs typeface="Arial"/>
              </a:rPr>
              <a:t> detectors</a:t>
            </a:r>
          </a:p>
          <a:p>
            <a:pPr marL="701675" lvl="2" indent="-342900">
              <a:lnSpc>
                <a:spcPct val="129999"/>
              </a:lnSpc>
              <a:spcAft>
                <a:spcPts val="200"/>
              </a:spcAft>
              <a:buFont typeface="Arial" pitchFamily="2" charset="2"/>
              <a:buChar char="•"/>
            </a:pPr>
            <a:r>
              <a:rPr lang="en-US" dirty="0">
                <a:cs typeface="Arial"/>
              </a:rPr>
              <a:t>Fast timing</a:t>
            </a:r>
          </a:p>
          <a:p>
            <a:pPr marL="342900" indent="-342900">
              <a:lnSpc>
                <a:spcPct val="129999"/>
              </a:lnSpc>
              <a:spcAft>
                <a:spcPts val="200"/>
              </a:spcAft>
              <a:buFont typeface="Arial" pitchFamily="2" charset="2"/>
              <a:buChar char="•"/>
            </a:pPr>
            <a:r>
              <a:rPr lang="en-US" dirty="0">
                <a:cs typeface="Arial"/>
              </a:rPr>
              <a:t>Data Acquisitions (DAQ)</a:t>
            </a:r>
          </a:p>
          <a:p>
            <a:pPr marL="701675" lvl="2" indent="-342900">
              <a:lnSpc>
                <a:spcPct val="129999"/>
              </a:lnSpc>
              <a:spcAft>
                <a:spcPts val="200"/>
              </a:spcAft>
              <a:buFont typeface="Arial" pitchFamily="2" charset="2"/>
              <a:buChar char="•"/>
            </a:pPr>
            <a:r>
              <a:rPr lang="en-US" dirty="0">
                <a:cs typeface="Arial"/>
              </a:rPr>
              <a:t>Spectrometer (B02, M. Singer, Talk by J. Isaak)</a:t>
            </a:r>
          </a:p>
          <a:p>
            <a:pPr marL="701675" lvl="2" indent="-342900">
              <a:lnSpc>
                <a:spcPct val="129999"/>
              </a:lnSpc>
              <a:spcAft>
                <a:spcPts val="200"/>
              </a:spcAft>
              <a:buFont typeface="Arial" pitchFamily="2" charset="2"/>
              <a:buChar char="•"/>
            </a:pPr>
            <a:r>
              <a:rPr lang="de-DE" dirty="0">
                <a:cs typeface="Times New Roman" panose="02020603050405020304" pitchFamily="18" charset="0"/>
              </a:rPr>
              <a:t>Gamma</a:t>
            </a:r>
            <a:r>
              <a:rPr lang="en-US" dirty="0">
                <a:cs typeface="Arial"/>
              </a:rPr>
              <a:t> detector array</a:t>
            </a:r>
          </a:p>
        </p:txBody>
      </p:sp>
    </p:spTree>
    <p:extLst>
      <p:ext uri="{BB962C8B-B14F-4D97-AF65-F5344CB8AC3E}">
        <p14:creationId xmlns:p14="http://schemas.microsoft.com/office/powerpoint/2010/main" val="8639293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9A050-E8BC-4140-A0E2-15CF00742A31}"/>
              </a:ext>
            </a:extLst>
          </p:cNvPr>
          <p:cNvSpPr>
            <a:spLocks noGrp="1"/>
          </p:cNvSpPr>
          <p:nvPr>
            <p:ph type="title"/>
          </p:nvPr>
        </p:nvSpPr>
        <p:spPr/>
        <p:txBody>
          <a:bodyPr/>
          <a:lstStyle/>
          <a:p>
            <a:r>
              <a:rPr lang="en-US">
                <a:cs typeface="Arial"/>
              </a:rPr>
              <a:t>S-DALINAC</a:t>
            </a:r>
            <a:endParaRPr lang="en-US"/>
          </a:p>
        </p:txBody>
      </p:sp>
      <p:pic>
        <p:nvPicPr>
          <p:cNvPr id="6" name="Picture 2">
            <a:extLst>
              <a:ext uri="{FF2B5EF4-FFF2-40B4-BE49-F238E27FC236}">
                <a16:creationId xmlns:a16="http://schemas.microsoft.com/office/drawing/2014/main" id="{994CF040-F805-4A85-BA0B-7118E7D90BC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71197" y="1628800"/>
            <a:ext cx="8769667" cy="273819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4146F23-5969-4503-87C8-77A185FC48EC}"/>
              </a:ext>
            </a:extLst>
          </p:cNvPr>
          <p:cNvSpPr txBox="1"/>
          <p:nvPr/>
        </p:nvSpPr>
        <p:spPr>
          <a:xfrm>
            <a:off x="5281319" y="3769080"/>
            <a:ext cx="948983" cy="369332"/>
          </a:xfrm>
          <a:prstGeom prst="rect">
            <a:avLst/>
          </a:prstGeom>
          <a:noFill/>
        </p:spPr>
        <p:txBody>
          <a:bodyPr wrap="square" rtlCol="0">
            <a:spAutoFit/>
          </a:bodyPr>
          <a:lstStyle/>
          <a:p>
            <a:r>
              <a:rPr lang="de-DE" err="1">
                <a:latin typeface="+mn-lt"/>
              </a:rPr>
              <a:t>Lintott</a:t>
            </a:r>
            <a:endParaRPr lang="de-DE">
              <a:latin typeface="+mn-lt"/>
            </a:endParaRPr>
          </a:p>
        </p:txBody>
      </p:sp>
      <p:sp>
        <p:nvSpPr>
          <p:cNvPr id="9" name="TextBox 8">
            <a:extLst>
              <a:ext uri="{FF2B5EF4-FFF2-40B4-BE49-F238E27FC236}">
                <a16:creationId xmlns:a16="http://schemas.microsoft.com/office/drawing/2014/main" id="{AD63BD3F-1B67-401E-BEC4-94F3BE7BD92F}"/>
              </a:ext>
            </a:extLst>
          </p:cNvPr>
          <p:cNvSpPr txBox="1"/>
          <p:nvPr/>
        </p:nvSpPr>
        <p:spPr>
          <a:xfrm>
            <a:off x="7890527" y="1843805"/>
            <a:ext cx="1154548" cy="369332"/>
          </a:xfrm>
          <a:prstGeom prst="rect">
            <a:avLst/>
          </a:prstGeom>
          <a:noFill/>
        </p:spPr>
        <p:txBody>
          <a:bodyPr wrap="square" rtlCol="0">
            <a:spAutoFit/>
          </a:bodyPr>
          <a:lstStyle/>
          <a:p>
            <a:r>
              <a:rPr lang="de-DE">
                <a:latin typeface="+mn-lt"/>
              </a:rPr>
              <a:t>NEPTUN</a:t>
            </a:r>
          </a:p>
        </p:txBody>
      </p:sp>
      <p:sp>
        <p:nvSpPr>
          <p:cNvPr id="10" name="TextBox 9">
            <a:extLst>
              <a:ext uri="{FF2B5EF4-FFF2-40B4-BE49-F238E27FC236}">
                <a16:creationId xmlns:a16="http://schemas.microsoft.com/office/drawing/2014/main" id="{0837A7C7-A4E1-490C-A58D-90A812BF16B3}"/>
              </a:ext>
            </a:extLst>
          </p:cNvPr>
          <p:cNvSpPr txBox="1"/>
          <p:nvPr/>
        </p:nvSpPr>
        <p:spPr>
          <a:xfrm>
            <a:off x="7397283" y="3338168"/>
            <a:ext cx="1157565" cy="369332"/>
          </a:xfrm>
          <a:prstGeom prst="rect">
            <a:avLst/>
          </a:prstGeom>
          <a:noFill/>
        </p:spPr>
        <p:txBody>
          <a:bodyPr wrap="square" rtlCol="0">
            <a:spAutoFit/>
          </a:bodyPr>
          <a:lstStyle/>
          <a:p>
            <a:r>
              <a:rPr lang="de-DE">
                <a:latin typeface="+mn-lt"/>
              </a:rPr>
              <a:t>QClam</a:t>
            </a:r>
          </a:p>
        </p:txBody>
      </p:sp>
      <p:sp>
        <p:nvSpPr>
          <p:cNvPr id="15" name="Textfeld 14">
            <a:extLst>
              <a:ext uri="{FF2B5EF4-FFF2-40B4-BE49-F238E27FC236}">
                <a16:creationId xmlns:a16="http://schemas.microsoft.com/office/drawing/2014/main" id="{532B33AD-F465-4B07-8E4D-0ADA775448C7}"/>
              </a:ext>
            </a:extLst>
          </p:cNvPr>
          <p:cNvSpPr txBox="1"/>
          <p:nvPr/>
        </p:nvSpPr>
        <p:spPr>
          <a:xfrm>
            <a:off x="2343779" y="4333396"/>
            <a:ext cx="4289316" cy="338554"/>
          </a:xfrm>
          <a:prstGeom prst="rect">
            <a:avLst/>
          </a:prstGeom>
          <a:noFill/>
        </p:spPr>
        <p:txBody>
          <a:bodyPr wrap="square" rtlCol="0">
            <a:spAutoFit/>
          </a:bodyPr>
          <a:lstStyle/>
          <a:p>
            <a:r>
              <a:rPr lang="de-DE" sz="1600" dirty="0">
                <a:latin typeface="+mn-lt"/>
              </a:rPr>
              <a:t>M. Arnold, Dissertation, TU Darmstadt (2016)</a:t>
            </a:r>
          </a:p>
        </p:txBody>
      </p:sp>
      <p:sp>
        <p:nvSpPr>
          <p:cNvPr id="16" name="TextBox 8">
            <a:extLst>
              <a:ext uri="{FF2B5EF4-FFF2-40B4-BE49-F238E27FC236}">
                <a16:creationId xmlns:a16="http://schemas.microsoft.com/office/drawing/2014/main" id="{FB92FBB4-1E92-4179-ACF6-B66F4A741D76}"/>
              </a:ext>
            </a:extLst>
          </p:cNvPr>
          <p:cNvSpPr txBox="1"/>
          <p:nvPr/>
        </p:nvSpPr>
        <p:spPr>
          <a:xfrm>
            <a:off x="5433362" y="1699168"/>
            <a:ext cx="1154548" cy="369332"/>
          </a:xfrm>
          <a:prstGeom prst="rect">
            <a:avLst/>
          </a:prstGeom>
          <a:noFill/>
        </p:spPr>
        <p:txBody>
          <a:bodyPr wrap="square" rtlCol="0">
            <a:spAutoFit/>
          </a:bodyPr>
          <a:lstStyle/>
          <a:p>
            <a:pPr algn="ctr"/>
            <a:r>
              <a:rPr lang="en-US">
                <a:latin typeface="+mn-lt"/>
              </a:rPr>
              <a:t>Scraper</a:t>
            </a:r>
          </a:p>
        </p:txBody>
      </p:sp>
      <p:pic>
        <p:nvPicPr>
          <p:cNvPr id="19" name="Picture 2" descr="Y:\Tobias\SFB1245\Poster_SFB1245\A07\fig\labr_ball.eps">
            <a:extLst>
              <a:ext uri="{FF2B5EF4-FFF2-40B4-BE49-F238E27FC236}">
                <a16:creationId xmlns:a16="http://schemas.microsoft.com/office/drawing/2014/main" id="{B7056DEB-8950-4519-B7E4-62D7C729542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40121" y="4378062"/>
            <a:ext cx="1782425" cy="146311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8">
            <a:extLst>
              <a:ext uri="{FF2B5EF4-FFF2-40B4-BE49-F238E27FC236}">
                <a16:creationId xmlns:a16="http://schemas.microsoft.com/office/drawing/2014/main" id="{A0878DA3-289F-4C74-A7F7-AC13B42BA576}"/>
              </a:ext>
            </a:extLst>
          </p:cNvPr>
          <p:cNvSpPr txBox="1"/>
          <p:nvPr/>
        </p:nvSpPr>
        <p:spPr>
          <a:xfrm>
            <a:off x="1253907" y="1703785"/>
            <a:ext cx="1154548" cy="369332"/>
          </a:xfrm>
          <a:prstGeom prst="rect">
            <a:avLst/>
          </a:prstGeom>
          <a:noFill/>
        </p:spPr>
        <p:txBody>
          <a:bodyPr wrap="square" rtlCol="0">
            <a:spAutoFit/>
          </a:bodyPr>
          <a:lstStyle/>
          <a:p>
            <a:pPr algn="ctr"/>
            <a:r>
              <a:rPr lang="en-US" dirty="0">
                <a:latin typeface="+mn-lt"/>
              </a:rPr>
              <a:t>Injector</a:t>
            </a:r>
          </a:p>
        </p:txBody>
      </p:sp>
      <p:sp>
        <p:nvSpPr>
          <p:cNvPr id="14" name="TextBox 8">
            <a:extLst>
              <a:ext uri="{FF2B5EF4-FFF2-40B4-BE49-F238E27FC236}">
                <a16:creationId xmlns:a16="http://schemas.microsoft.com/office/drawing/2014/main" id="{4F9BF4ED-CB88-46BF-85C3-347F9DC55ED8}"/>
              </a:ext>
            </a:extLst>
          </p:cNvPr>
          <p:cNvSpPr txBox="1"/>
          <p:nvPr/>
        </p:nvSpPr>
        <p:spPr>
          <a:xfrm>
            <a:off x="1524503" y="2509474"/>
            <a:ext cx="2048622" cy="369332"/>
          </a:xfrm>
          <a:prstGeom prst="rect">
            <a:avLst/>
          </a:prstGeom>
          <a:noFill/>
        </p:spPr>
        <p:txBody>
          <a:bodyPr wrap="square" rtlCol="0">
            <a:spAutoFit/>
          </a:bodyPr>
          <a:lstStyle/>
          <a:p>
            <a:pPr algn="ctr"/>
            <a:r>
              <a:rPr lang="en-US">
                <a:latin typeface="+mn-lt"/>
              </a:rPr>
              <a:t>Main Accelerator</a:t>
            </a:r>
          </a:p>
        </p:txBody>
      </p:sp>
      <p:pic>
        <p:nvPicPr>
          <p:cNvPr id="4" name="Grafik 3">
            <a:extLst>
              <a:ext uri="{FF2B5EF4-FFF2-40B4-BE49-F238E27FC236}">
                <a16:creationId xmlns:a16="http://schemas.microsoft.com/office/drawing/2014/main" id="{5D2889ED-F53F-4E93-805D-2B399362F3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9295" y="4752802"/>
            <a:ext cx="2781304" cy="1566962"/>
          </a:xfrm>
          <a:prstGeom prst="rect">
            <a:avLst/>
          </a:prstGeom>
        </p:spPr>
      </p:pic>
      <p:sp>
        <p:nvSpPr>
          <p:cNvPr id="7" name="Textfeld 6">
            <a:extLst>
              <a:ext uri="{FF2B5EF4-FFF2-40B4-BE49-F238E27FC236}">
                <a16:creationId xmlns:a16="http://schemas.microsoft.com/office/drawing/2014/main" id="{FAA14CE4-2278-4C62-B1F0-4619C253ADEB}"/>
              </a:ext>
            </a:extLst>
          </p:cNvPr>
          <p:cNvSpPr txBox="1"/>
          <p:nvPr/>
        </p:nvSpPr>
        <p:spPr>
          <a:xfrm>
            <a:off x="7146350" y="5834678"/>
            <a:ext cx="1231940" cy="369332"/>
          </a:xfrm>
          <a:prstGeom prst="rect">
            <a:avLst/>
          </a:prstGeom>
          <a:noFill/>
        </p:spPr>
        <p:txBody>
          <a:bodyPr wrap="none" rtlCol="0">
            <a:spAutoFit/>
          </a:bodyPr>
          <a:lstStyle/>
          <a:p>
            <a:r>
              <a:rPr lang="de-DE"/>
              <a:t>GALATEA</a:t>
            </a:r>
          </a:p>
        </p:txBody>
      </p:sp>
      <p:cxnSp>
        <p:nvCxnSpPr>
          <p:cNvPr id="18" name="Gerade Verbindung mit Pfeil 17">
            <a:extLst>
              <a:ext uri="{FF2B5EF4-FFF2-40B4-BE49-F238E27FC236}">
                <a16:creationId xmlns:a16="http://schemas.microsoft.com/office/drawing/2014/main" id="{A4378CE9-CD0D-4A54-B036-CF7B8F924FD1}"/>
              </a:ext>
            </a:extLst>
          </p:cNvPr>
          <p:cNvCxnSpPr>
            <a:cxnSpLocks/>
          </p:cNvCxnSpPr>
          <p:nvPr/>
        </p:nvCxnSpPr>
        <p:spPr>
          <a:xfrm flipV="1">
            <a:off x="8137236" y="3537528"/>
            <a:ext cx="166255" cy="766617"/>
          </a:xfrm>
          <a:prstGeom prst="straightConnector1">
            <a:avLst/>
          </a:prstGeom>
          <a:ln w="25400">
            <a:tailEnd type="triangle"/>
          </a:ln>
        </p:spPr>
        <p:style>
          <a:lnRef idx="1">
            <a:schemeClr val="accent4"/>
          </a:lnRef>
          <a:fillRef idx="0">
            <a:schemeClr val="accent4"/>
          </a:fillRef>
          <a:effectRef idx="0">
            <a:schemeClr val="accent4"/>
          </a:effectRef>
          <a:fontRef idx="minor">
            <a:schemeClr val="tx1"/>
          </a:fontRef>
        </p:style>
      </p:cxnSp>
      <p:sp>
        <p:nvSpPr>
          <p:cNvPr id="17" name="TextBox 8">
            <a:extLst>
              <a:ext uri="{FF2B5EF4-FFF2-40B4-BE49-F238E27FC236}">
                <a16:creationId xmlns:a16="http://schemas.microsoft.com/office/drawing/2014/main" id="{6A2F864F-3FA4-48B7-9290-2C383BB359AE}"/>
              </a:ext>
            </a:extLst>
          </p:cNvPr>
          <p:cNvSpPr txBox="1"/>
          <p:nvPr/>
        </p:nvSpPr>
        <p:spPr>
          <a:xfrm>
            <a:off x="3815210" y="1885682"/>
            <a:ext cx="638803" cy="369332"/>
          </a:xfrm>
          <a:prstGeom prst="rect">
            <a:avLst/>
          </a:prstGeom>
          <a:noFill/>
        </p:spPr>
        <p:txBody>
          <a:bodyPr wrap="square" rtlCol="0">
            <a:spAutoFit/>
          </a:bodyPr>
          <a:lstStyle/>
          <a:p>
            <a:pPr algn="ctr"/>
            <a:r>
              <a:rPr lang="en-US" dirty="0">
                <a:latin typeface="+mn-lt"/>
              </a:rPr>
              <a:t>Gun</a:t>
            </a:r>
          </a:p>
        </p:txBody>
      </p:sp>
      <p:sp>
        <p:nvSpPr>
          <p:cNvPr id="3" name="Textfeld 2">
            <a:extLst>
              <a:ext uri="{FF2B5EF4-FFF2-40B4-BE49-F238E27FC236}">
                <a16:creationId xmlns:a16="http://schemas.microsoft.com/office/drawing/2014/main" id="{8792C5DD-6096-40FE-B8A9-D26D25096838}"/>
              </a:ext>
            </a:extLst>
          </p:cNvPr>
          <p:cNvSpPr txBox="1"/>
          <p:nvPr/>
        </p:nvSpPr>
        <p:spPr>
          <a:xfrm>
            <a:off x="3535025" y="5593002"/>
            <a:ext cx="1723549" cy="646331"/>
          </a:xfrm>
          <a:prstGeom prst="rect">
            <a:avLst/>
          </a:prstGeom>
          <a:noFill/>
        </p:spPr>
        <p:txBody>
          <a:bodyPr wrap="none" rtlCol="0">
            <a:spAutoFit/>
          </a:bodyPr>
          <a:lstStyle/>
          <a:p>
            <a:r>
              <a:rPr lang="de-DE" dirty="0"/>
              <a:t>Also supported</a:t>
            </a:r>
            <a:br>
              <a:rPr lang="de-DE" dirty="0"/>
            </a:br>
            <a:r>
              <a:rPr lang="de-DE" dirty="0" err="1"/>
              <a:t>by</a:t>
            </a:r>
            <a:r>
              <a:rPr lang="de-DE" dirty="0"/>
              <a:t> GRK 2128</a:t>
            </a:r>
          </a:p>
        </p:txBody>
      </p:sp>
      <p:pic>
        <p:nvPicPr>
          <p:cNvPr id="11" name="Grafik 10">
            <a:extLst>
              <a:ext uri="{FF2B5EF4-FFF2-40B4-BE49-F238E27FC236}">
                <a16:creationId xmlns:a16="http://schemas.microsoft.com/office/drawing/2014/main" id="{2262D091-9592-4C81-B131-412ED3431E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12016" y="5638625"/>
            <a:ext cx="1370984" cy="697661"/>
          </a:xfrm>
          <a:prstGeom prst="rect">
            <a:avLst/>
          </a:prstGeom>
        </p:spPr>
      </p:pic>
    </p:spTree>
    <p:extLst>
      <p:ext uri="{BB962C8B-B14F-4D97-AF65-F5344CB8AC3E}">
        <p14:creationId xmlns:p14="http://schemas.microsoft.com/office/powerpoint/2010/main" val="2048666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9A050-E8BC-4140-A0E2-15CF00742A31}"/>
              </a:ext>
            </a:extLst>
          </p:cNvPr>
          <p:cNvSpPr>
            <a:spLocks noGrp="1"/>
          </p:cNvSpPr>
          <p:nvPr>
            <p:ph type="title"/>
          </p:nvPr>
        </p:nvSpPr>
        <p:spPr/>
        <p:txBody>
          <a:bodyPr/>
          <a:lstStyle/>
          <a:p>
            <a:r>
              <a:rPr lang="en-US">
                <a:cs typeface="Arial"/>
              </a:rPr>
              <a:t>Scraper</a:t>
            </a:r>
            <a:endParaRPr lang="en-US"/>
          </a:p>
        </p:txBody>
      </p:sp>
      <p:grpSp>
        <p:nvGrpSpPr>
          <p:cNvPr id="5" name="Group 19">
            <a:extLst>
              <a:ext uri="{FF2B5EF4-FFF2-40B4-BE49-F238E27FC236}">
                <a16:creationId xmlns:a16="http://schemas.microsoft.com/office/drawing/2014/main" id="{E001F3E6-80F3-4B07-808E-DBD08823DCE5}"/>
              </a:ext>
            </a:extLst>
          </p:cNvPr>
          <p:cNvGrpSpPr/>
          <p:nvPr/>
        </p:nvGrpSpPr>
        <p:grpSpPr>
          <a:xfrm>
            <a:off x="268872" y="1487024"/>
            <a:ext cx="8640960" cy="2127107"/>
            <a:chOff x="251521" y="3750165"/>
            <a:chExt cx="8640960" cy="2127107"/>
          </a:xfrm>
        </p:grpSpPr>
        <p:pic>
          <p:nvPicPr>
            <p:cNvPr id="6" name="Picture 2">
              <a:extLst>
                <a:ext uri="{FF2B5EF4-FFF2-40B4-BE49-F238E27FC236}">
                  <a16:creationId xmlns:a16="http://schemas.microsoft.com/office/drawing/2014/main" id="{64D8D886-700C-4DEF-B3E3-9B672437211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1" y="3750165"/>
              <a:ext cx="8640960" cy="21271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Arrow Connector 8">
              <a:extLst>
                <a:ext uri="{FF2B5EF4-FFF2-40B4-BE49-F238E27FC236}">
                  <a16:creationId xmlns:a16="http://schemas.microsoft.com/office/drawing/2014/main" id="{DD99BF30-CE7C-49DF-93A1-0272A31C2AB6}"/>
                </a:ext>
              </a:extLst>
            </p:cNvPr>
            <p:cNvCxnSpPr/>
            <p:nvPr/>
          </p:nvCxnSpPr>
          <p:spPr bwMode="auto">
            <a:xfrm flipV="1">
              <a:off x="2879216" y="5445685"/>
              <a:ext cx="3475732" cy="1"/>
            </a:xfrm>
            <a:prstGeom prst="straightConnector1">
              <a:avLst/>
            </a:prstGeom>
            <a:solidFill>
              <a:srgbClr val="00B8FF"/>
            </a:solidFill>
            <a:ln w="9525" cap="flat" cmpd="sng" algn="ctr">
              <a:solidFill>
                <a:schemeClr val="bg2">
                  <a:lumMod val="75000"/>
                </a:schemeClr>
              </a:solidFill>
              <a:prstDash val="solid"/>
              <a:round/>
              <a:headEnd type="triangle" w="sm" len="med"/>
              <a:tailEnd type="triangl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TextBox 9">
              <a:extLst>
                <a:ext uri="{FF2B5EF4-FFF2-40B4-BE49-F238E27FC236}">
                  <a16:creationId xmlns:a16="http://schemas.microsoft.com/office/drawing/2014/main" id="{6A48E9FA-EF97-4463-8332-30CE59C54B94}"/>
                </a:ext>
              </a:extLst>
            </p:cNvPr>
            <p:cNvSpPr txBox="1"/>
            <p:nvPr/>
          </p:nvSpPr>
          <p:spPr>
            <a:xfrm rot="21588107">
              <a:off x="4406808" y="5402235"/>
              <a:ext cx="397866" cy="276999"/>
            </a:xfrm>
            <a:prstGeom prst="rect">
              <a:avLst/>
            </a:prstGeom>
            <a:noFill/>
          </p:spPr>
          <p:txBody>
            <a:bodyPr wrap="none" rtlCol="0">
              <a:spAutoFit/>
            </a:bodyPr>
            <a:lstStyle/>
            <a:p>
              <a:r>
                <a:rPr lang="de-DE" sz="1200">
                  <a:solidFill>
                    <a:schemeClr val="bg2">
                      <a:lumMod val="50000"/>
                    </a:schemeClr>
                  </a:solidFill>
                  <a:latin typeface="FrontPage" panose="00000400000000000000" pitchFamily="2" charset="0"/>
                  <a:ea typeface="FrontPage" panose="00000400000000000000" pitchFamily="2" charset="0"/>
                </a:rPr>
                <a:t>3m</a:t>
              </a:r>
            </a:p>
          </p:txBody>
        </p:sp>
        <p:sp>
          <p:nvSpPr>
            <p:cNvPr id="9" name="TextBox 10">
              <a:extLst>
                <a:ext uri="{FF2B5EF4-FFF2-40B4-BE49-F238E27FC236}">
                  <a16:creationId xmlns:a16="http://schemas.microsoft.com/office/drawing/2014/main" id="{90E54B7D-9CBD-494F-9384-EE4D8643342C}"/>
                </a:ext>
              </a:extLst>
            </p:cNvPr>
            <p:cNvSpPr txBox="1">
              <a:spLocks noChangeArrowheads="1"/>
            </p:cNvSpPr>
            <p:nvPr/>
          </p:nvSpPr>
          <p:spPr bwMode="auto">
            <a:xfrm>
              <a:off x="480122" y="4852546"/>
              <a:ext cx="35928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de-DE" sz="1600">
                  <a:latin typeface="FontPage"/>
                </a:rPr>
                <a:t>e</a:t>
              </a:r>
              <a:r>
                <a:rPr lang="de-DE" sz="1600" baseline="30000">
                  <a:latin typeface="FontPage"/>
                </a:rPr>
                <a:t>-</a:t>
              </a:r>
              <a:endParaRPr lang="de-DE" sz="1600" baseline="30000">
                <a:solidFill>
                  <a:schemeClr val="tx1"/>
                </a:solidFill>
                <a:latin typeface="FontPage"/>
              </a:endParaRPr>
            </a:p>
          </p:txBody>
        </p:sp>
        <p:cxnSp>
          <p:nvCxnSpPr>
            <p:cNvPr id="10" name="Straight Arrow Connector 11">
              <a:extLst>
                <a:ext uri="{FF2B5EF4-FFF2-40B4-BE49-F238E27FC236}">
                  <a16:creationId xmlns:a16="http://schemas.microsoft.com/office/drawing/2014/main" id="{1D26ABB9-29B9-4C34-9F53-DE5F75615CCB}"/>
                </a:ext>
              </a:extLst>
            </p:cNvPr>
            <p:cNvCxnSpPr/>
            <p:nvPr/>
          </p:nvCxnSpPr>
          <p:spPr bwMode="auto">
            <a:xfrm>
              <a:off x="408912" y="5142038"/>
              <a:ext cx="539552" cy="0"/>
            </a:xfrm>
            <a:prstGeom prst="straightConnector1">
              <a:avLst/>
            </a:prstGeom>
            <a:solidFill>
              <a:srgbClr val="00B8FF"/>
            </a:solidFill>
            <a:ln w="9525" cap="flat" cmpd="sng" algn="ctr">
              <a:solidFill>
                <a:schemeClr val="tx1"/>
              </a:solidFill>
              <a:prstDash val="solid"/>
              <a:round/>
              <a:headEnd type="none" w="med" len="med"/>
              <a:tailEnd type="triangl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TextBox 12">
              <a:extLst>
                <a:ext uri="{FF2B5EF4-FFF2-40B4-BE49-F238E27FC236}">
                  <a16:creationId xmlns:a16="http://schemas.microsoft.com/office/drawing/2014/main" id="{59A64AC7-AE06-43CC-B7A8-35892C9DEAFE}"/>
                </a:ext>
              </a:extLst>
            </p:cNvPr>
            <p:cNvSpPr txBox="1">
              <a:spLocks noChangeArrowheads="1"/>
            </p:cNvSpPr>
            <p:nvPr/>
          </p:nvSpPr>
          <p:spPr bwMode="auto">
            <a:xfrm>
              <a:off x="1372675" y="3865287"/>
              <a:ext cx="83363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600">
                  <a:solidFill>
                    <a:schemeClr val="tx1"/>
                  </a:solidFill>
                  <a:latin typeface="FontPage"/>
                </a:rPr>
                <a:t>y halo</a:t>
              </a:r>
            </a:p>
            <a:p>
              <a:r>
                <a:rPr lang="en-US" sz="1600">
                  <a:solidFill>
                    <a:schemeClr val="tx1"/>
                  </a:solidFill>
                  <a:latin typeface="FontPage"/>
                </a:rPr>
                <a:t>scraper</a:t>
              </a:r>
            </a:p>
          </p:txBody>
        </p:sp>
        <p:sp>
          <p:nvSpPr>
            <p:cNvPr id="12" name="TextBox 13">
              <a:extLst>
                <a:ext uri="{FF2B5EF4-FFF2-40B4-BE49-F238E27FC236}">
                  <a16:creationId xmlns:a16="http://schemas.microsoft.com/office/drawing/2014/main" id="{DEBB94E0-165E-48DB-A792-A137E6D92772}"/>
                </a:ext>
              </a:extLst>
            </p:cNvPr>
            <p:cNvSpPr txBox="1">
              <a:spLocks noChangeArrowheads="1"/>
            </p:cNvSpPr>
            <p:nvPr/>
          </p:nvSpPr>
          <p:spPr bwMode="auto">
            <a:xfrm>
              <a:off x="4715719" y="3850790"/>
              <a:ext cx="83363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600">
                  <a:solidFill>
                    <a:srgbClr val="000000"/>
                  </a:solidFill>
                  <a:latin typeface="FrontPage" pitchFamily="2" charset="0"/>
                </a:rPr>
                <a:t>energy</a:t>
              </a:r>
            </a:p>
            <a:p>
              <a:r>
                <a:rPr lang="en-US" sz="1600">
                  <a:solidFill>
                    <a:srgbClr val="000000"/>
                  </a:solidFill>
                  <a:latin typeface="FrontPage" pitchFamily="2" charset="0"/>
                </a:rPr>
                <a:t>scraper</a:t>
              </a:r>
              <a:endParaRPr lang="en-US" sz="1600">
                <a:solidFill>
                  <a:schemeClr val="tx1"/>
                </a:solidFill>
                <a:latin typeface="FontPage"/>
              </a:endParaRPr>
            </a:p>
          </p:txBody>
        </p:sp>
        <p:sp>
          <p:nvSpPr>
            <p:cNvPr id="13" name="TextBox 14">
              <a:extLst>
                <a:ext uri="{FF2B5EF4-FFF2-40B4-BE49-F238E27FC236}">
                  <a16:creationId xmlns:a16="http://schemas.microsoft.com/office/drawing/2014/main" id="{4C494E4C-5B5B-4CE8-93C7-A1B7E5D3F18C}"/>
                </a:ext>
              </a:extLst>
            </p:cNvPr>
            <p:cNvSpPr txBox="1">
              <a:spLocks noChangeArrowheads="1"/>
            </p:cNvSpPr>
            <p:nvPr/>
          </p:nvSpPr>
          <p:spPr bwMode="auto">
            <a:xfrm>
              <a:off x="7181429" y="3959857"/>
              <a:ext cx="83363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600">
                  <a:solidFill>
                    <a:schemeClr val="tx1"/>
                  </a:solidFill>
                  <a:latin typeface="FontPage"/>
                </a:rPr>
                <a:t>x,y halo</a:t>
              </a:r>
            </a:p>
            <a:p>
              <a:r>
                <a:rPr lang="en-US" sz="1600">
                  <a:latin typeface="FontPage"/>
                </a:rPr>
                <a:t>scraper</a:t>
              </a:r>
              <a:endParaRPr lang="en-US" sz="1600">
                <a:solidFill>
                  <a:schemeClr val="tx1"/>
                </a:solidFill>
                <a:latin typeface="FontPage"/>
              </a:endParaRPr>
            </a:p>
          </p:txBody>
        </p:sp>
        <p:pic>
          <p:nvPicPr>
            <p:cNvPr id="14" name="Picture 15">
              <a:extLst>
                <a:ext uri="{FF2B5EF4-FFF2-40B4-BE49-F238E27FC236}">
                  <a16:creationId xmlns:a16="http://schemas.microsoft.com/office/drawing/2014/main" id="{0EABD175-72C2-4040-B63C-CA046B3AEC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033" y="3750165"/>
              <a:ext cx="542356" cy="216023"/>
            </a:xfrm>
            <a:prstGeom prst="rect">
              <a:avLst/>
            </a:prstGeom>
          </p:spPr>
        </p:pic>
      </p:grpSp>
      <p:sp>
        <p:nvSpPr>
          <p:cNvPr id="15" name="TextBox 27">
            <a:extLst>
              <a:ext uri="{FF2B5EF4-FFF2-40B4-BE49-F238E27FC236}">
                <a16:creationId xmlns:a16="http://schemas.microsoft.com/office/drawing/2014/main" id="{C82CF22A-91BB-4623-80B4-5255EB712700}"/>
              </a:ext>
            </a:extLst>
          </p:cNvPr>
          <p:cNvSpPr txBox="1"/>
          <p:nvPr/>
        </p:nvSpPr>
        <p:spPr>
          <a:xfrm>
            <a:off x="2693013" y="3654465"/>
            <a:ext cx="3757973" cy="338554"/>
          </a:xfrm>
          <a:prstGeom prst="rect">
            <a:avLst/>
          </a:prstGeom>
          <a:noFill/>
        </p:spPr>
        <p:txBody>
          <a:bodyPr wrap="square" rtlCol="0">
            <a:spAutoFit/>
          </a:bodyPr>
          <a:lstStyle/>
          <a:p>
            <a:pPr algn="ctr"/>
            <a:r>
              <a:rPr lang="en-US" sz="1600" dirty="0"/>
              <a:t>L. Jürgensen, Dissertation (2018)</a:t>
            </a:r>
          </a:p>
        </p:txBody>
      </p:sp>
      <p:sp>
        <p:nvSpPr>
          <p:cNvPr id="20" name="TextBox 27">
            <a:extLst>
              <a:ext uri="{FF2B5EF4-FFF2-40B4-BE49-F238E27FC236}">
                <a16:creationId xmlns:a16="http://schemas.microsoft.com/office/drawing/2014/main" id="{D83DE0CD-C8D7-4827-B1C4-C2D26ECC22E7}"/>
              </a:ext>
            </a:extLst>
          </p:cNvPr>
          <p:cNvSpPr txBox="1"/>
          <p:nvPr/>
        </p:nvSpPr>
        <p:spPr>
          <a:xfrm>
            <a:off x="2690827" y="5955356"/>
            <a:ext cx="3757973" cy="338554"/>
          </a:xfrm>
          <a:prstGeom prst="rect">
            <a:avLst/>
          </a:prstGeom>
          <a:noFill/>
        </p:spPr>
        <p:txBody>
          <a:bodyPr wrap="square" rtlCol="0">
            <a:spAutoFit/>
          </a:bodyPr>
          <a:lstStyle/>
          <a:p>
            <a:pPr algn="ctr"/>
            <a:r>
              <a:rPr lang="en-US" sz="1600" dirty="0"/>
              <a:t>M. </a:t>
            </a:r>
            <a:r>
              <a:rPr lang="en-US" sz="1600" dirty="0" err="1"/>
              <a:t>Dutine</a:t>
            </a:r>
            <a:r>
              <a:rPr lang="en-US" sz="1600" dirty="0"/>
              <a:t>, M.Sc. Thesis (2018)</a:t>
            </a:r>
          </a:p>
        </p:txBody>
      </p:sp>
      <p:pic>
        <p:nvPicPr>
          <p:cNvPr id="4" name="Grafik 3">
            <a:extLst>
              <a:ext uri="{FF2B5EF4-FFF2-40B4-BE49-F238E27FC236}">
                <a16:creationId xmlns:a16="http://schemas.microsoft.com/office/drawing/2014/main" id="{3A13E7C0-C004-479F-8381-7A6B954164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994" y="4322585"/>
            <a:ext cx="5240708" cy="1579431"/>
          </a:xfrm>
          <a:prstGeom prst="rect">
            <a:avLst/>
          </a:prstGeom>
        </p:spPr>
      </p:pic>
      <p:pic>
        <p:nvPicPr>
          <p:cNvPr id="18" name="Grafik 17">
            <a:extLst>
              <a:ext uri="{FF2B5EF4-FFF2-40B4-BE49-F238E27FC236}">
                <a16:creationId xmlns:a16="http://schemas.microsoft.com/office/drawing/2014/main" id="{FABE5C8B-E038-42A1-9B81-B0C6A07734B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88380" y="4143960"/>
            <a:ext cx="2571446" cy="1986604"/>
          </a:xfrm>
          <a:prstGeom prst="rect">
            <a:avLst/>
          </a:prstGeom>
        </p:spPr>
      </p:pic>
      <p:pic>
        <p:nvPicPr>
          <p:cNvPr id="17" name="Grafik 16">
            <a:extLst>
              <a:ext uri="{FF2B5EF4-FFF2-40B4-BE49-F238E27FC236}">
                <a16:creationId xmlns:a16="http://schemas.microsoft.com/office/drawing/2014/main" id="{C6F53771-F925-436F-B544-158F38217A9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78927" y="3455944"/>
            <a:ext cx="1370984" cy="697661"/>
          </a:xfrm>
          <a:prstGeom prst="rect">
            <a:avLst/>
          </a:prstGeom>
        </p:spPr>
      </p:pic>
    </p:spTree>
    <p:extLst>
      <p:ext uri="{BB962C8B-B14F-4D97-AF65-F5344CB8AC3E}">
        <p14:creationId xmlns:p14="http://schemas.microsoft.com/office/powerpoint/2010/main" val="15438601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9A050-E8BC-4140-A0E2-15CF00742A31}"/>
              </a:ext>
            </a:extLst>
          </p:cNvPr>
          <p:cNvSpPr>
            <a:spLocks noGrp="1"/>
          </p:cNvSpPr>
          <p:nvPr>
            <p:ph type="title"/>
          </p:nvPr>
        </p:nvSpPr>
        <p:spPr/>
        <p:txBody>
          <a:bodyPr/>
          <a:lstStyle/>
          <a:p>
            <a:r>
              <a:rPr lang="en-US" dirty="0" err="1">
                <a:cs typeface="Arial"/>
              </a:rPr>
              <a:t>QClam</a:t>
            </a:r>
            <a:r>
              <a:rPr lang="en-US" dirty="0">
                <a:ea typeface="+mn-lt"/>
                <a:cs typeface="+mn-lt"/>
              </a:rPr>
              <a:t> Spectrometer</a:t>
            </a:r>
            <a:endParaRPr lang="en-US" dirty="0" err="1">
              <a:ea typeface="+mn-lt"/>
              <a:cs typeface="+mn-lt"/>
            </a:endParaRPr>
          </a:p>
        </p:txBody>
      </p:sp>
      <p:sp>
        <p:nvSpPr>
          <p:cNvPr id="3" name="Content Placeholder 2">
            <a:extLst>
              <a:ext uri="{FF2B5EF4-FFF2-40B4-BE49-F238E27FC236}">
                <a16:creationId xmlns:a16="http://schemas.microsoft.com/office/drawing/2014/main" id="{F4340AAD-430C-4BC7-B3C2-8240AFB6C462}"/>
              </a:ext>
            </a:extLst>
          </p:cNvPr>
          <p:cNvSpPr>
            <a:spLocks noGrp="1"/>
          </p:cNvSpPr>
          <p:nvPr>
            <p:ph idx="1"/>
          </p:nvPr>
        </p:nvSpPr>
        <p:spPr/>
        <p:txBody>
          <a:bodyPr/>
          <a:lstStyle/>
          <a:p>
            <a:pPr marL="342900" indent="-342900">
              <a:lnSpc>
                <a:spcPct val="129999"/>
              </a:lnSpc>
              <a:spcAft>
                <a:spcPts val="200"/>
              </a:spcAft>
              <a:buFont typeface="Arial" pitchFamily="2" charset="2"/>
              <a:buChar char="•"/>
            </a:pPr>
            <a:r>
              <a:rPr lang="en-US" dirty="0">
                <a:cs typeface="Arial"/>
              </a:rPr>
              <a:t>Max. momentum: 200 MeV/c</a:t>
            </a:r>
          </a:p>
          <a:p>
            <a:pPr marL="342900" indent="-342900">
              <a:lnSpc>
                <a:spcPct val="129999"/>
              </a:lnSpc>
              <a:spcAft>
                <a:spcPts val="200"/>
              </a:spcAft>
              <a:buFont typeface="Arial" pitchFamily="2" charset="2"/>
              <a:buChar char="•"/>
            </a:pPr>
            <a:r>
              <a:rPr lang="en-US" dirty="0">
                <a:cs typeface="Arial"/>
              </a:rPr>
              <a:t>Momentum acceptance: </a:t>
            </a:r>
            <a:r>
              <a:rPr lang="en-US" dirty="0" err="1">
                <a:cs typeface="Arial"/>
              </a:rPr>
              <a:t>Δp</a:t>
            </a:r>
            <a:r>
              <a:rPr lang="en-US" dirty="0">
                <a:cs typeface="Arial"/>
              </a:rPr>
              <a:t>/p = ± 10 %</a:t>
            </a:r>
          </a:p>
          <a:p>
            <a:pPr marL="342900" indent="-342900">
              <a:lnSpc>
                <a:spcPct val="129999"/>
              </a:lnSpc>
              <a:spcAft>
                <a:spcPts val="200"/>
              </a:spcAft>
              <a:buFont typeface="Arial" pitchFamily="2" charset="2"/>
              <a:buChar char="•"/>
            </a:pPr>
            <a:r>
              <a:rPr lang="en-US" dirty="0">
                <a:cs typeface="Arial"/>
              </a:rPr>
              <a:t>Solid angle: 35 msr</a:t>
            </a:r>
          </a:p>
          <a:p>
            <a:pPr marL="342900" indent="-342900">
              <a:lnSpc>
                <a:spcPct val="129999"/>
              </a:lnSpc>
              <a:spcAft>
                <a:spcPts val="200"/>
              </a:spcAft>
              <a:buFont typeface="Arial" pitchFamily="2" charset="2"/>
              <a:buChar char="•"/>
            </a:pPr>
            <a:r>
              <a:rPr lang="en-US" dirty="0">
                <a:cs typeface="Arial"/>
              </a:rPr>
              <a:t>Scattering angles:</a:t>
            </a:r>
            <a:br>
              <a:rPr lang="en-US" dirty="0">
                <a:cs typeface="Arial"/>
              </a:rPr>
            </a:br>
            <a:r>
              <a:rPr lang="en-US" dirty="0">
                <a:cs typeface="Arial"/>
              </a:rPr>
              <a:t>25°-155°, 180° (B02, J. Isaak)</a:t>
            </a:r>
          </a:p>
          <a:p>
            <a:pPr marL="342900" indent="-342900">
              <a:lnSpc>
                <a:spcPct val="129999"/>
              </a:lnSpc>
              <a:spcAft>
                <a:spcPts val="200"/>
              </a:spcAft>
              <a:buFont typeface="Arial" pitchFamily="2" charset="2"/>
              <a:buChar char="•"/>
            </a:pPr>
            <a:r>
              <a:rPr lang="en-US" dirty="0">
                <a:cs typeface="Arial"/>
              </a:rPr>
              <a:t>Energy resolution: ΔE/E </a:t>
            </a:r>
            <a:r>
              <a:rPr lang="en-US" dirty="0">
                <a:latin typeface="Times New Roman" panose="02020603050405020304" pitchFamily="18" charset="0"/>
                <a:cs typeface="Times New Roman" panose="02020603050405020304" pitchFamily="18" charset="0"/>
              </a:rPr>
              <a:t>≈ </a:t>
            </a:r>
            <a:r>
              <a:rPr lang="en-US" dirty="0">
                <a:cs typeface="Arial"/>
              </a:rPr>
              <a:t>10</a:t>
            </a:r>
            <a:r>
              <a:rPr lang="en-US" baseline="30000" dirty="0">
                <a:cs typeface="Arial"/>
              </a:rPr>
              <a:t>-4</a:t>
            </a:r>
          </a:p>
          <a:p>
            <a:pPr marL="342900" indent="-342900">
              <a:lnSpc>
                <a:spcPct val="129999"/>
              </a:lnSpc>
              <a:spcAft>
                <a:spcPts val="200"/>
              </a:spcAft>
              <a:buFont typeface="Arial" pitchFamily="2" charset="2"/>
              <a:buChar char="•"/>
            </a:pPr>
            <a:endParaRPr lang="en-US" dirty="0">
              <a:cs typeface="Arial"/>
            </a:endParaRPr>
          </a:p>
          <a:p>
            <a:pPr marL="0" indent="0">
              <a:lnSpc>
                <a:spcPct val="129999"/>
              </a:lnSpc>
              <a:spcAft>
                <a:spcPts val="200"/>
              </a:spcAft>
            </a:pPr>
            <a:r>
              <a:rPr lang="en-US" dirty="0">
                <a:cs typeface="Arial"/>
              </a:rPr>
              <a:t>  </a:t>
            </a:r>
            <a:r>
              <a:rPr lang="en-US" dirty="0">
                <a:cs typeface="Arial"/>
                <a:sym typeface="Wingdings" panose="05000000000000000000" pitchFamily="2" charset="2"/>
              </a:rPr>
              <a:t></a:t>
            </a:r>
            <a:r>
              <a:rPr lang="en-US" dirty="0">
                <a:cs typeface="Arial"/>
              </a:rPr>
              <a:t> Well suited for coincidence experiments</a:t>
            </a:r>
          </a:p>
        </p:txBody>
      </p:sp>
      <p:pic>
        <p:nvPicPr>
          <p:cNvPr id="4" name="Picture 2" descr="C:\Users\toklaus\Downloads\WP_20170914_16_44_56_Pro.jpg">
            <a:extLst>
              <a:ext uri="{FF2B5EF4-FFF2-40B4-BE49-F238E27FC236}">
                <a16:creationId xmlns:a16="http://schemas.microsoft.com/office/drawing/2014/main" id="{5BCA01AE-D5A1-4F0E-8D59-0F78B5BC3797}"/>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5400000">
            <a:off x="4837851" y="2526769"/>
            <a:ext cx="4692546" cy="2641313"/>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mit Pfeil 5">
            <a:extLst>
              <a:ext uri="{FF2B5EF4-FFF2-40B4-BE49-F238E27FC236}">
                <a16:creationId xmlns:a16="http://schemas.microsoft.com/office/drawing/2014/main" id="{C0839ED5-12BE-43FF-B3DF-8437BF3811AB}"/>
              </a:ext>
            </a:extLst>
          </p:cNvPr>
          <p:cNvCxnSpPr>
            <a:cxnSpLocks/>
          </p:cNvCxnSpPr>
          <p:nvPr/>
        </p:nvCxnSpPr>
        <p:spPr>
          <a:xfrm flipH="1">
            <a:off x="6842125" y="4095750"/>
            <a:ext cx="1555750" cy="1289050"/>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8" name="Textfeld 7">
            <a:extLst>
              <a:ext uri="{FF2B5EF4-FFF2-40B4-BE49-F238E27FC236}">
                <a16:creationId xmlns:a16="http://schemas.microsoft.com/office/drawing/2014/main" id="{5B67175B-82CF-4FD2-9398-A11A42F6E98F}"/>
              </a:ext>
            </a:extLst>
          </p:cNvPr>
          <p:cNvSpPr txBox="1"/>
          <p:nvPr/>
        </p:nvSpPr>
        <p:spPr>
          <a:xfrm>
            <a:off x="6816725" y="5286375"/>
            <a:ext cx="312906" cy="369332"/>
          </a:xfrm>
          <a:prstGeom prst="rect">
            <a:avLst/>
          </a:prstGeom>
          <a:noFill/>
        </p:spPr>
        <p:txBody>
          <a:bodyPr wrap="none" rtlCol="0">
            <a:spAutoFit/>
          </a:bodyPr>
          <a:lstStyle/>
          <a:p>
            <a:r>
              <a:rPr lang="de-DE" dirty="0"/>
              <a:t>e</a:t>
            </a:r>
          </a:p>
        </p:txBody>
      </p:sp>
    </p:spTree>
    <p:extLst>
      <p:ext uri="{BB962C8B-B14F-4D97-AF65-F5344CB8AC3E}">
        <p14:creationId xmlns:p14="http://schemas.microsoft.com/office/powerpoint/2010/main" val="7944344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9A050-E8BC-4140-A0E2-15CF00742A31}"/>
              </a:ext>
            </a:extLst>
          </p:cNvPr>
          <p:cNvSpPr>
            <a:spLocks noGrp="1"/>
          </p:cNvSpPr>
          <p:nvPr>
            <p:ph type="title"/>
          </p:nvPr>
        </p:nvSpPr>
        <p:spPr/>
        <p:txBody>
          <a:bodyPr/>
          <a:lstStyle/>
          <a:p>
            <a:r>
              <a:rPr lang="en-US">
                <a:cs typeface="Arial"/>
              </a:rPr>
              <a:t>QClam Status</a:t>
            </a:r>
            <a:endParaRPr lang="en-US"/>
          </a:p>
        </p:txBody>
      </p:sp>
      <p:sp>
        <p:nvSpPr>
          <p:cNvPr id="3" name="Content Placeholder 2">
            <a:extLst>
              <a:ext uri="{FF2B5EF4-FFF2-40B4-BE49-F238E27FC236}">
                <a16:creationId xmlns:a16="http://schemas.microsoft.com/office/drawing/2014/main" id="{F4340AAD-430C-4BC7-B3C2-8240AFB6C462}"/>
              </a:ext>
            </a:extLst>
          </p:cNvPr>
          <p:cNvSpPr>
            <a:spLocks noGrp="1"/>
          </p:cNvSpPr>
          <p:nvPr>
            <p:ph idx="1"/>
          </p:nvPr>
        </p:nvSpPr>
        <p:spPr>
          <a:xfrm>
            <a:off x="360001" y="1620000"/>
            <a:ext cx="4932080" cy="4479943"/>
          </a:xfrm>
        </p:spPr>
        <p:txBody>
          <a:bodyPr/>
          <a:lstStyle/>
          <a:p>
            <a:pPr marL="342900" indent="-342900">
              <a:lnSpc>
                <a:spcPct val="129999"/>
              </a:lnSpc>
              <a:spcAft>
                <a:spcPts val="200"/>
              </a:spcAft>
              <a:buFont typeface="Arial" pitchFamily="2" charset="2"/>
              <a:buChar char="•"/>
            </a:pPr>
            <a:r>
              <a:rPr lang="en-US" dirty="0">
                <a:cs typeface="Arial"/>
              </a:rPr>
              <a:t>Drift chambers refurbished and inserted</a:t>
            </a:r>
            <a:br>
              <a:rPr lang="en-US" dirty="0">
                <a:cs typeface="Arial"/>
              </a:rPr>
            </a:br>
            <a:r>
              <a:rPr lang="en-US" dirty="0">
                <a:cs typeface="Arial"/>
              </a:rPr>
              <a:t>(A. D’Alessio)</a:t>
            </a:r>
            <a:endParaRPr lang="en-US" dirty="0"/>
          </a:p>
          <a:p>
            <a:pPr marL="342900" indent="-342900">
              <a:lnSpc>
                <a:spcPct val="129999"/>
              </a:lnSpc>
              <a:spcAft>
                <a:spcPts val="200"/>
              </a:spcAft>
              <a:buFont typeface="Arial" pitchFamily="2" charset="2"/>
              <a:buChar char="•"/>
            </a:pPr>
            <a:r>
              <a:rPr lang="en-US" dirty="0">
                <a:cs typeface="Arial"/>
              </a:rPr>
              <a:t>Cooling water completed</a:t>
            </a:r>
          </a:p>
          <a:p>
            <a:pPr marL="342900" indent="-342900">
              <a:lnSpc>
                <a:spcPct val="129999"/>
              </a:lnSpc>
              <a:spcAft>
                <a:spcPts val="200"/>
              </a:spcAft>
              <a:buFont typeface="Arial" pitchFamily="2" charset="2"/>
              <a:buChar char="•"/>
            </a:pPr>
            <a:r>
              <a:rPr lang="en-US" dirty="0">
                <a:cs typeface="Arial"/>
              </a:rPr>
              <a:t>Electric cabling completed</a:t>
            </a:r>
          </a:p>
          <a:p>
            <a:pPr marL="342900" indent="-342900">
              <a:lnSpc>
                <a:spcPct val="129999"/>
              </a:lnSpc>
              <a:spcAft>
                <a:spcPts val="200"/>
              </a:spcAft>
              <a:buFont typeface="Arial" pitchFamily="2" charset="2"/>
              <a:buChar char="•"/>
            </a:pPr>
            <a:r>
              <a:rPr lang="en-US" dirty="0">
                <a:cs typeface="Arial"/>
              </a:rPr>
              <a:t>Power supply remote control</a:t>
            </a:r>
          </a:p>
          <a:p>
            <a:pPr marL="342900" indent="-342900">
              <a:lnSpc>
                <a:spcPct val="129999"/>
              </a:lnSpc>
              <a:spcAft>
                <a:spcPts val="200"/>
              </a:spcAft>
              <a:buFont typeface="Arial" pitchFamily="2" charset="2"/>
              <a:buChar char="•"/>
            </a:pPr>
            <a:r>
              <a:rPr lang="en-US" dirty="0">
                <a:cs typeface="Arial"/>
              </a:rPr>
              <a:t>Target ladder remote control</a:t>
            </a:r>
          </a:p>
          <a:p>
            <a:pPr marL="342900" indent="-342900">
              <a:lnSpc>
                <a:spcPct val="129999"/>
              </a:lnSpc>
              <a:spcAft>
                <a:spcPts val="200"/>
              </a:spcAft>
              <a:buFont typeface="Arial" pitchFamily="2" charset="2"/>
              <a:buChar char="•"/>
            </a:pPr>
            <a:r>
              <a:rPr lang="en-US" dirty="0">
                <a:cs typeface="Arial"/>
              </a:rPr>
              <a:t>New Vacuum sensors</a:t>
            </a:r>
            <a:br>
              <a:rPr lang="en-US" dirty="0">
                <a:cs typeface="Arial"/>
              </a:rPr>
            </a:br>
            <a:r>
              <a:rPr lang="en-US" dirty="0">
                <a:cs typeface="Arial"/>
              </a:rPr>
              <a:t>(QClam and Lintott)</a:t>
            </a:r>
          </a:p>
          <a:p>
            <a:pPr marL="342900" indent="-342900">
              <a:lnSpc>
                <a:spcPct val="129999"/>
              </a:lnSpc>
              <a:spcAft>
                <a:spcPts val="200"/>
              </a:spcAft>
              <a:buFont typeface="Arial" pitchFamily="2" charset="2"/>
              <a:buChar char="•"/>
            </a:pPr>
            <a:r>
              <a:rPr lang="en-US" dirty="0">
                <a:cs typeface="Arial"/>
              </a:rPr>
              <a:t>New turbopumps, vacuum completed</a:t>
            </a:r>
          </a:p>
          <a:p>
            <a:pPr marL="0" indent="0">
              <a:lnSpc>
                <a:spcPct val="129999"/>
              </a:lnSpc>
              <a:spcAft>
                <a:spcPts val="200"/>
              </a:spcAft>
            </a:pPr>
            <a:r>
              <a:rPr lang="en-US" dirty="0">
                <a:cs typeface="Arial"/>
              </a:rPr>
              <a:t> </a:t>
            </a:r>
            <a:r>
              <a:rPr lang="en-US" dirty="0">
                <a:latin typeface="Wingdings"/>
                <a:cs typeface="Arial"/>
                <a:sym typeface="Wingdings"/>
              </a:rPr>
              <a:t></a:t>
            </a:r>
            <a:r>
              <a:rPr lang="en-US" dirty="0">
                <a:cs typeface="Arial"/>
                <a:sym typeface="Wingdings" panose="05000000000000000000" pitchFamily="2" charset="2"/>
              </a:rPr>
              <a:t> </a:t>
            </a:r>
            <a:r>
              <a:rPr lang="en-US" dirty="0">
                <a:cs typeface="Arial"/>
              </a:rPr>
              <a:t>Ready for raw data taking</a:t>
            </a:r>
          </a:p>
        </p:txBody>
      </p:sp>
      <p:pic>
        <p:nvPicPr>
          <p:cNvPr id="7" name="Grafik 6">
            <a:extLst>
              <a:ext uri="{FF2B5EF4-FFF2-40B4-BE49-F238E27FC236}">
                <a16:creationId xmlns:a16="http://schemas.microsoft.com/office/drawing/2014/main" id="{228A5A4A-65D6-4D7C-8A66-F077A4E0C7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118440" y="2540989"/>
            <a:ext cx="4783753" cy="2698137"/>
          </a:xfrm>
          <a:prstGeom prst="rect">
            <a:avLst/>
          </a:prstGeom>
        </p:spPr>
      </p:pic>
      <p:cxnSp>
        <p:nvCxnSpPr>
          <p:cNvPr id="16" name="Gerade Verbindung mit Pfeil 15">
            <a:extLst>
              <a:ext uri="{FF2B5EF4-FFF2-40B4-BE49-F238E27FC236}">
                <a16:creationId xmlns:a16="http://schemas.microsoft.com/office/drawing/2014/main" id="{E401E60A-67CF-43E0-8EFF-A9749E0B0EF1}"/>
              </a:ext>
            </a:extLst>
          </p:cNvPr>
          <p:cNvCxnSpPr>
            <a:cxnSpLocks/>
          </p:cNvCxnSpPr>
          <p:nvPr/>
        </p:nvCxnSpPr>
        <p:spPr>
          <a:xfrm flipV="1">
            <a:off x="6802815" y="4028792"/>
            <a:ext cx="1267485" cy="1140737"/>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9" name="Textfeld 18">
            <a:extLst>
              <a:ext uri="{FF2B5EF4-FFF2-40B4-BE49-F238E27FC236}">
                <a16:creationId xmlns:a16="http://schemas.microsoft.com/office/drawing/2014/main" id="{D687F634-DD75-4611-97A1-96A2573C1287}"/>
              </a:ext>
            </a:extLst>
          </p:cNvPr>
          <p:cNvSpPr txBox="1"/>
          <p:nvPr/>
        </p:nvSpPr>
        <p:spPr>
          <a:xfrm>
            <a:off x="7713662" y="3846850"/>
            <a:ext cx="305261" cy="307777"/>
          </a:xfrm>
          <a:prstGeom prst="rect">
            <a:avLst/>
          </a:prstGeom>
          <a:noFill/>
        </p:spPr>
        <p:txBody>
          <a:bodyPr wrap="square" rtlCol="0">
            <a:spAutoFit/>
          </a:bodyPr>
          <a:lstStyle/>
          <a:p>
            <a:r>
              <a:rPr lang="en-US" sz="1400" dirty="0">
                <a:solidFill>
                  <a:schemeClr val="bg1"/>
                </a:solidFill>
              </a:rPr>
              <a:t>e</a:t>
            </a:r>
          </a:p>
        </p:txBody>
      </p:sp>
      <p:cxnSp>
        <p:nvCxnSpPr>
          <p:cNvPr id="30" name="Gerade Verbindung mit Pfeil 29">
            <a:extLst>
              <a:ext uri="{FF2B5EF4-FFF2-40B4-BE49-F238E27FC236}">
                <a16:creationId xmlns:a16="http://schemas.microsoft.com/office/drawing/2014/main" id="{3BFD5AF1-EC48-4FEF-A7AC-73083B03B9AA}"/>
              </a:ext>
            </a:extLst>
          </p:cNvPr>
          <p:cNvCxnSpPr/>
          <p:nvPr/>
        </p:nvCxnSpPr>
        <p:spPr>
          <a:xfrm>
            <a:off x="8110318" y="2316223"/>
            <a:ext cx="311568" cy="3041356"/>
          </a:xfrm>
          <a:prstGeom prst="straightConnector1">
            <a:avLst/>
          </a:prstGeom>
          <a:ln w="1905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1" name="Textfeld 30">
            <a:extLst>
              <a:ext uri="{FF2B5EF4-FFF2-40B4-BE49-F238E27FC236}">
                <a16:creationId xmlns:a16="http://schemas.microsoft.com/office/drawing/2014/main" id="{9272D44E-9D21-4F6D-94C0-E83A8550D02A}"/>
              </a:ext>
            </a:extLst>
          </p:cNvPr>
          <p:cNvSpPr txBox="1"/>
          <p:nvPr/>
        </p:nvSpPr>
        <p:spPr>
          <a:xfrm rot="4920000">
            <a:off x="7835558" y="3441325"/>
            <a:ext cx="1146468" cy="369332"/>
          </a:xfrm>
          <a:prstGeom prst="rect">
            <a:avLst/>
          </a:prstGeom>
          <a:noFill/>
        </p:spPr>
        <p:txBody>
          <a:bodyPr wrap="none" rtlCol="0" anchor="t">
            <a:spAutoFit/>
          </a:bodyPr>
          <a:lstStyle/>
          <a:p>
            <a:r>
              <a:rPr lang="de-DE" dirty="0">
                <a:solidFill>
                  <a:srgbClr val="FFFFFF"/>
                </a:solidFill>
              </a:rPr>
              <a:t>1250 mm</a:t>
            </a:r>
            <a:endParaRPr lang="de-DE" dirty="0">
              <a:solidFill>
                <a:srgbClr val="FFFFFF"/>
              </a:solidFill>
              <a:cs typeface="Arial"/>
            </a:endParaRPr>
          </a:p>
        </p:txBody>
      </p:sp>
    </p:spTree>
    <p:extLst>
      <p:ext uri="{BB962C8B-B14F-4D97-AF65-F5344CB8AC3E}">
        <p14:creationId xmlns:p14="http://schemas.microsoft.com/office/powerpoint/2010/main" val="33527321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fik 21">
            <a:extLst>
              <a:ext uri="{FF2B5EF4-FFF2-40B4-BE49-F238E27FC236}">
                <a16:creationId xmlns:a16="http://schemas.microsoft.com/office/drawing/2014/main" id="{D577BCCE-27CB-4D36-A953-1BA74CCAD516}"/>
              </a:ext>
            </a:extLst>
          </p:cNvPr>
          <p:cNvPicPr>
            <a:picLocks noChangeAspect="1"/>
          </p:cNvPicPr>
          <p:nvPr/>
        </p:nvPicPr>
        <p:blipFill rotWithShape="1">
          <a:blip r:embed="rId3">
            <a:extLst>
              <a:ext uri="{28A0092B-C50C-407E-A947-70E740481C1C}">
                <a14:useLocalDpi xmlns:a14="http://schemas.microsoft.com/office/drawing/2010/main" val="0"/>
              </a:ext>
            </a:extLst>
          </a:blip>
          <a:srcRect l="11811" t="9825" r="29134" b="4836"/>
          <a:stretch/>
        </p:blipFill>
        <p:spPr>
          <a:xfrm>
            <a:off x="4766400" y="1482275"/>
            <a:ext cx="4333513" cy="3755711"/>
          </a:xfrm>
          <a:prstGeom prst="rect">
            <a:avLst/>
          </a:prstGeom>
        </p:spPr>
      </p:pic>
      <p:pic>
        <p:nvPicPr>
          <p:cNvPr id="24" name="Grafik 23">
            <a:extLst>
              <a:ext uri="{FF2B5EF4-FFF2-40B4-BE49-F238E27FC236}">
                <a16:creationId xmlns:a16="http://schemas.microsoft.com/office/drawing/2014/main" id="{DE46B27F-27D4-40CA-9B7E-D76379240EDC}"/>
              </a:ext>
            </a:extLst>
          </p:cNvPr>
          <p:cNvPicPr>
            <a:picLocks noChangeAspect="1"/>
          </p:cNvPicPr>
          <p:nvPr/>
        </p:nvPicPr>
        <p:blipFill rotWithShape="1">
          <a:blip r:embed="rId4">
            <a:extLst>
              <a:ext uri="{28A0092B-C50C-407E-A947-70E740481C1C}">
                <a14:useLocalDpi xmlns:a14="http://schemas.microsoft.com/office/drawing/2010/main" val="0"/>
              </a:ext>
            </a:extLst>
          </a:blip>
          <a:srcRect l="11811" t="9850" r="29133" b="4814"/>
          <a:stretch/>
        </p:blipFill>
        <p:spPr>
          <a:xfrm>
            <a:off x="4766400" y="1483200"/>
            <a:ext cx="4332462" cy="3754800"/>
          </a:xfrm>
          <a:prstGeom prst="rect">
            <a:avLst/>
          </a:prstGeom>
        </p:spPr>
      </p:pic>
      <p:pic>
        <p:nvPicPr>
          <p:cNvPr id="20" name="Grafik 19">
            <a:extLst>
              <a:ext uri="{FF2B5EF4-FFF2-40B4-BE49-F238E27FC236}">
                <a16:creationId xmlns:a16="http://schemas.microsoft.com/office/drawing/2014/main" id="{A9FB4998-FB3B-4817-A322-EB0C353AB7EE}"/>
              </a:ext>
            </a:extLst>
          </p:cNvPr>
          <p:cNvPicPr>
            <a:picLocks noChangeAspect="1"/>
          </p:cNvPicPr>
          <p:nvPr/>
        </p:nvPicPr>
        <p:blipFill rotWithShape="1">
          <a:blip r:embed="rId5">
            <a:extLst>
              <a:ext uri="{28A0092B-C50C-407E-A947-70E740481C1C}">
                <a14:useLocalDpi xmlns:a14="http://schemas.microsoft.com/office/drawing/2010/main" val="0"/>
              </a:ext>
            </a:extLst>
          </a:blip>
          <a:srcRect l="11811" t="9825" r="29134" b="4836"/>
          <a:stretch/>
        </p:blipFill>
        <p:spPr>
          <a:xfrm>
            <a:off x="4766400" y="1483200"/>
            <a:ext cx="4332462" cy="3754800"/>
          </a:xfrm>
          <a:prstGeom prst="rect">
            <a:avLst/>
          </a:prstGeom>
        </p:spPr>
      </p:pic>
      <p:sp>
        <p:nvSpPr>
          <p:cNvPr id="2" name="Title 1">
            <a:extLst>
              <a:ext uri="{FF2B5EF4-FFF2-40B4-BE49-F238E27FC236}">
                <a16:creationId xmlns:a16="http://schemas.microsoft.com/office/drawing/2014/main" id="{7E39A050-E8BC-4140-A0E2-15CF00742A31}"/>
              </a:ext>
            </a:extLst>
          </p:cNvPr>
          <p:cNvSpPr>
            <a:spLocks noGrp="1"/>
          </p:cNvSpPr>
          <p:nvPr>
            <p:ph type="title"/>
          </p:nvPr>
        </p:nvSpPr>
        <p:spPr/>
        <p:txBody>
          <a:bodyPr/>
          <a:lstStyle/>
          <a:p>
            <a:r>
              <a:rPr lang="en-US" dirty="0">
                <a:cs typeface="Arial"/>
              </a:rPr>
              <a:t>LaBr Setup</a:t>
            </a:r>
            <a:endParaRPr lang="en-US" dirty="0"/>
          </a:p>
        </p:txBody>
      </p:sp>
      <p:cxnSp>
        <p:nvCxnSpPr>
          <p:cNvPr id="13" name="Gerade Verbindung mit Pfeil 12">
            <a:extLst>
              <a:ext uri="{FF2B5EF4-FFF2-40B4-BE49-F238E27FC236}">
                <a16:creationId xmlns:a16="http://schemas.microsoft.com/office/drawing/2014/main" id="{675306FE-6EBB-437E-9698-0D02F1095521}"/>
              </a:ext>
            </a:extLst>
          </p:cNvPr>
          <p:cNvCxnSpPr>
            <a:cxnSpLocks/>
          </p:cNvCxnSpPr>
          <p:nvPr/>
        </p:nvCxnSpPr>
        <p:spPr>
          <a:xfrm>
            <a:off x="5884800" y="5396578"/>
            <a:ext cx="1861579" cy="0"/>
          </a:xfrm>
          <a:prstGeom prst="straightConnector1">
            <a:avLst/>
          </a:prstGeom>
          <a:ln w="19050" cap="rnd">
            <a:solidFill>
              <a:schemeClr val="tx1"/>
            </a:solidFill>
            <a:round/>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feld 11">
            <a:extLst>
              <a:ext uri="{FF2B5EF4-FFF2-40B4-BE49-F238E27FC236}">
                <a16:creationId xmlns:a16="http://schemas.microsoft.com/office/drawing/2014/main" id="{68F72305-A301-46E0-9C45-F2631A68772D}"/>
              </a:ext>
            </a:extLst>
          </p:cNvPr>
          <p:cNvSpPr txBox="1"/>
          <p:nvPr/>
        </p:nvSpPr>
        <p:spPr>
          <a:xfrm>
            <a:off x="6306475" y="5357871"/>
            <a:ext cx="1018227" cy="369332"/>
          </a:xfrm>
          <a:prstGeom prst="rect">
            <a:avLst/>
          </a:prstGeom>
          <a:noFill/>
        </p:spPr>
        <p:txBody>
          <a:bodyPr wrap="none" rtlCol="0">
            <a:spAutoFit/>
          </a:bodyPr>
          <a:lstStyle/>
          <a:p>
            <a:r>
              <a:rPr lang="de-DE" dirty="0"/>
              <a:t>875 mm</a:t>
            </a:r>
          </a:p>
        </p:txBody>
      </p:sp>
      <p:sp>
        <p:nvSpPr>
          <p:cNvPr id="5" name="Inhaltsplatzhalter 4">
            <a:extLst>
              <a:ext uri="{FF2B5EF4-FFF2-40B4-BE49-F238E27FC236}">
                <a16:creationId xmlns:a16="http://schemas.microsoft.com/office/drawing/2014/main" id="{54186E48-B2CD-4654-8ED1-CE30D179776D}"/>
              </a:ext>
            </a:extLst>
          </p:cNvPr>
          <p:cNvSpPr>
            <a:spLocks noGrp="1"/>
          </p:cNvSpPr>
          <p:nvPr>
            <p:ph idx="1"/>
          </p:nvPr>
        </p:nvSpPr>
        <p:spPr>
          <a:xfrm>
            <a:off x="360000" y="1620000"/>
            <a:ext cx="4422884" cy="4479943"/>
          </a:xfrm>
        </p:spPr>
        <p:txBody>
          <a:bodyPr/>
          <a:lstStyle/>
          <a:p>
            <a:pPr marL="342900" indent="-342900">
              <a:buFont typeface="Arial" panose="020B0604020202020204" pitchFamily="34" charset="0"/>
              <a:buChar char="•"/>
            </a:pPr>
            <a:r>
              <a:rPr lang="en-US" dirty="0"/>
              <a:t>LaBr detector array suitable for</a:t>
            </a:r>
          </a:p>
          <a:p>
            <a:pPr marL="701675" lvl="2" indent="-342900">
              <a:buFont typeface="Arial" panose="020B0604020202020204" pitchFamily="34" charset="0"/>
              <a:buChar char="•"/>
            </a:pPr>
            <a:r>
              <a:rPr lang="en-US" dirty="0"/>
              <a:t>Cylindric scattering chamber</a:t>
            </a:r>
            <a:br>
              <a:rPr lang="en-US" dirty="0">
                <a:ea typeface="+mn-lt"/>
                <a:cs typeface="+mn-lt"/>
              </a:rPr>
            </a:br>
            <a:r>
              <a:rPr lang="en-US" dirty="0">
                <a:latin typeface="Arial"/>
                <a:cs typeface="Arial"/>
              </a:rPr>
              <a:t>→ 13 detectors</a:t>
            </a:r>
            <a:br>
              <a:rPr lang="en-US" dirty="0">
                <a:ea typeface="+mn-lt"/>
                <a:cs typeface="+mn-lt"/>
              </a:rPr>
            </a:br>
            <a:r>
              <a:rPr lang="en-US" dirty="0">
                <a:latin typeface="Arial"/>
                <a:cs typeface="Arial"/>
              </a:rPr>
              <a:t>→ Solid angle: 2.4%</a:t>
            </a:r>
          </a:p>
          <a:p>
            <a:pPr marL="701675" lvl="2" indent="-342900">
              <a:buFont typeface="Arial" panose="020B0604020202020204" pitchFamily="34" charset="0"/>
              <a:buChar char="•"/>
            </a:pPr>
            <a:r>
              <a:rPr lang="en-US" dirty="0"/>
              <a:t>Ball scattering chamber</a:t>
            </a:r>
            <a:br>
              <a:rPr lang="en-US" dirty="0">
                <a:cs typeface="Arial"/>
              </a:rPr>
            </a:br>
            <a:r>
              <a:rPr lang="en-US" dirty="0"/>
              <a:t>→ 17 detectors</a:t>
            </a:r>
            <a:br>
              <a:rPr lang="en-US" dirty="0">
                <a:latin typeface="Tahoma"/>
                <a:ea typeface="Tahoma"/>
                <a:cs typeface="Tahoma"/>
              </a:rPr>
            </a:br>
            <a:r>
              <a:rPr lang="en-US" dirty="0">
                <a:latin typeface="Arial"/>
                <a:cs typeface="Arial"/>
              </a:rPr>
              <a:t>→ Solid angle: 3.2%</a:t>
            </a:r>
          </a:p>
          <a:p>
            <a:pPr marL="342900" indent="-342900">
              <a:buFont typeface="Arial" panose="020B0604020202020204" pitchFamily="34" charset="0"/>
              <a:buChar char="•"/>
            </a:pPr>
            <a:r>
              <a:rPr lang="en-US" dirty="0"/>
              <a:t>Detectors predominantly at backward angles</a:t>
            </a:r>
            <a:br>
              <a:rPr lang="en-US" dirty="0">
                <a:cs typeface="Arial"/>
              </a:rPr>
            </a:br>
            <a:r>
              <a:rPr lang="en-US" dirty="0"/>
              <a:t>→ improved Peak/Background ratio</a:t>
            </a:r>
            <a:endParaRPr lang="en-US" dirty="0">
              <a:cs typeface="Arial"/>
            </a:endParaRPr>
          </a:p>
        </p:txBody>
      </p:sp>
      <p:cxnSp>
        <p:nvCxnSpPr>
          <p:cNvPr id="4" name="Gerade Verbindung mit Pfeil 3">
            <a:extLst>
              <a:ext uri="{FF2B5EF4-FFF2-40B4-BE49-F238E27FC236}">
                <a16:creationId xmlns:a16="http://schemas.microsoft.com/office/drawing/2014/main" id="{417AF496-1694-40A5-AAD7-9A4CA6F0AA50}"/>
              </a:ext>
            </a:extLst>
          </p:cNvPr>
          <p:cNvCxnSpPr>
            <a:cxnSpLocks/>
          </p:cNvCxnSpPr>
          <p:nvPr/>
        </p:nvCxnSpPr>
        <p:spPr>
          <a:xfrm>
            <a:off x="5746750" y="2701925"/>
            <a:ext cx="2708275" cy="673100"/>
          </a:xfrm>
          <a:prstGeom prst="straightConnector1">
            <a:avLst/>
          </a:prstGeom>
          <a:ln w="19050">
            <a:tailEnd type="triangle"/>
          </a:ln>
        </p:spPr>
        <p:style>
          <a:lnRef idx="1">
            <a:schemeClr val="accent3"/>
          </a:lnRef>
          <a:fillRef idx="0">
            <a:schemeClr val="accent3"/>
          </a:fillRef>
          <a:effectRef idx="0">
            <a:schemeClr val="accent3"/>
          </a:effectRef>
          <a:fontRef idx="minor">
            <a:schemeClr val="tx1"/>
          </a:fontRef>
        </p:style>
      </p:cxnSp>
      <p:cxnSp>
        <p:nvCxnSpPr>
          <p:cNvPr id="12" name="Gerade Verbindung mit Pfeil 11">
            <a:extLst>
              <a:ext uri="{FF2B5EF4-FFF2-40B4-BE49-F238E27FC236}">
                <a16:creationId xmlns:a16="http://schemas.microsoft.com/office/drawing/2014/main" id="{EE441A05-6241-4BDF-B2DA-73B393499742}"/>
              </a:ext>
            </a:extLst>
          </p:cNvPr>
          <p:cNvCxnSpPr>
            <a:cxnSpLocks/>
          </p:cNvCxnSpPr>
          <p:nvPr/>
        </p:nvCxnSpPr>
        <p:spPr>
          <a:xfrm>
            <a:off x="6902450" y="2990850"/>
            <a:ext cx="44450" cy="396875"/>
          </a:xfrm>
          <a:prstGeom prst="straightConnector1">
            <a:avLst/>
          </a:prstGeom>
          <a:ln w="19050">
            <a:tailEnd type="triangle"/>
          </a:ln>
        </p:spPr>
        <p:style>
          <a:lnRef idx="1">
            <a:schemeClr val="accent3"/>
          </a:lnRef>
          <a:fillRef idx="0">
            <a:schemeClr val="accent3"/>
          </a:fillRef>
          <a:effectRef idx="0">
            <a:schemeClr val="accent3"/>
          </a:effectRef>
          <a:fontRef idx="minor">
            <a:schemeClr val="tx1"/>
          </a:fontRef>
        </p:style>
      </p:cxnSp>
      <p:sp>
        <p:nvSpPr>
          <p:cNvPr id="15" name="Textfeld 14">
            <a:extLst>
              <a:ext uri="{FF2B5EF4-FFF2-40B4-BE49-F238E27FC236}">
                <a16:creationId xmlns:a16="http://schemas.microsoft.com/office/drawing/2014/main" id="{BFEB1283-A1B5-4298-BE49-7B1931C4877F}"/>
              </a:ext>
            </a:extLst>
          </p:cNvPr>
          <p:cNvSpPr txBox="1"/>
          <p:nvPr/>
        </p:nvSpPr>
        <p:spPr>
          <a:xfrm>
            <a:off x="8158953" y="3281493"/>
            <a:ext cx="312906" cy="369332"/>
          </a:xfrm>
          <a:prstGeom prst="rect">
            <a:avLst/>
          </a:prstGeom>
          <a:noFill/>
        </p:spPr>
        <p:txBody>
          <a:bodyPr wrap="none" rtlCol="0">
            <a:spAutoFit/>
          </a:bodyPr>
          <a:lstStyle/>
          <a:p>
            <a:r>
              <a:rPr lang="de-DE" dirty="0">
                <a:solidFill>
                  <a:schemeClr val="bg1"/>
                </a:solidFill>
              </a:rPr>
              <a:t>e</a:t>
            </a:r>
          </a:p>
        </p:txBody>
      </p:sp>
      <p:sp>
        <p:nvSpPr>
          <p:cNvPr id="16" name="Textfeld 15">
            <a:extLst>
              <a:ext uri="{FF2B5EF4-FFF2-40B4-BE49-F238E27FC236}">
                <a16:creationId xmlns:a16="http://schemas.microsoft.com/office/drawing/2014/main" id="{96C69550-8C13-4AE1-B891-8571D7EAC5E0}"/>
              </a:ext>
            </a:extLst>
          </p:cNvPr>
          <p:cNvSpPr txBox="1"/>
          <p:nvPr/>
        </p:nvSpPr>
        <p:spPr>
          <a:xfrm>
            <a:off x="6896690" y="3291417"/>
            <a:ext cx="364202" cy="369332"/>
          </a:xfrm>
          <a:prstGeom prst="rect">
            <a:avLst/>
          </a:prstGeom>
          <a:noFill/>
        </p:spPr>
        <p:txBody>
          <a:bodyPr wrap="none" rtlCol="0">
            <a:spAutoFit/>
          </a:bodyPr>
          <a:lstStyle/>
          <a:p>
            <a:r>
              <a:rPr lang="de-DE" dirty="0"/>
              <a:t>e‘</a:t>
            </a:r>
          </a:p>
        </p:txBody>
      </p:sp>
    </p:spTree>
    <p:extLst>
      <p:ext uri="{BB962C8B-B14F-4D97-AF65-F5344CB8AC3E}">
        <p14:creationId xmlns:p14="http://schemas.microsoft.com/office/powerpoint/2010/main" val="428542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9A050-E8BC-4140-A0E2-15CF00742A31}"/>
              </a:ext>
            </a:extLst>
          </p:cNvPr>
          <p:cNvSpPr>
            <a:spLocks noGrp="1"/>
          </p:cNvSpPr>
          <p:nvPr>
            <p:ph type="title"/>
          </p:nvPr>
        </p:nvSpPr>
        <p:spPr/>
        <p:txBody>
          <a:bodyPr/>
          <a:lstStyle/>
          <a:p>
            <a:r>
              <a:rPr lang="en-US" dirty="0">
                <a:cs typeface="Arial"/>
              </a:rPr>
              <a:t>LaBr Detector Housings</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4340AAD-430C-4BC7-B3C2-8240AFB6C462}"/>
                  </a:ext>
                </a:extLst>
              </p:cNvPr>
              <p:cNvSpPr>
                <a:spLocks noGrp="1"/>
              </p:cNvSpPr>
              <p:nvPr>
                <p:ph idx="1"/>
              </p:nvPr>
            </p:nvSpPr>
            <p:spPr>
              <a:xfrm>
                <a:off x="360001" y="1620001"/>
                <a:ext cx="3923968" cy="1715928"/>
              </a:xfrm>
            </p:spPr>
            <p:txBody>
              <a:bodyPr/>
              <a:lstStyle/>
              <a:p>
                <a:pPr marL="342900" indent="-342900">
                  <a:lnSpc>
                    <a:spcPct val="129999"/>
                  </a:lnSpc>
                  <a:spcAft>
                    <a:spcPts val="200"/>
                  </a:spcAft>
                  <a:buFont typeface="Arial" pitchFamily="2" charset="2"/>
                  <a:buChar char="•"/>
                </a:pPr>
                <a:r>
                  <a:rPr lang="en-US" dirty="0">
                    <a:cs typeface="Arial"/>
                  </a:rPr>
                  <a:t>LaBr:Ce </a:t>
                </a:r>
                <a14:m>
                  <m:oMath xmlns:m="http://schemas.openxmlformats.org/officeDocument/2006/math">
                    <m:r>
                      <a:rPr lang="de-DE">
                        <a:latin typeface="Cambria Math"/>
                        <a:ea typeface="Cambria Math"/>
                        <a:cs typeface="Arial"/>
                      </a:rPr>
                      <m:t>  </m:t>
                    </m:r>
                    <m:r>
                      <a:rPr lang="de-DE" i="1">
                        <a:latin typeface="Cambria Math"/>
                        <a:ea typeface="Cambria Math"/>
                        <a:cs typeface="Arial"/>
                      </a:rPr>
                      <m:t>∆</m:t>
                    </m:r>
                  </m:oMath>
                </a14:m>
                <a:r>
                  <a:rPr lang="en-US" dirty="0">
                    <a:cs typeface="Arial"/>
                  </a:rPr>
                  <a:t>t = 0.5 ns</a:t>
                </a:r>
              </a:p>
              <a:p>
                <a:pPr marL="342900" indent="-342900">
                  <a:lnSpc>
                    <a:spcPct val="129999"/>
                  </a:lnSpc>
                  <a:spcAft>
                    <a:spcPts val="200"/>
                  </a:spcAft>
                  <a:buFont typeface="Arial" pitchFamily="2" charset="2"/>
                  <a:buChar char="•"/>
                </a:pPr>
                <a:r>
                  <a:rPr lang="en-US" dirty="0">
                    <a:cs typeface="Arial"/>
                  </a:rPr>
                  <a:t>Lead shield for background reduction</a:t>
                </a:r>
              </a:p>
              <a:p>
                <a:pPr marL="342900" indent="-342900">
                  <a:lnSpc>
                    <a:spcPct val="129999"/>
                  </a:lnSpc>
                  <a:spcAft>
                    <a:spcPts val="200"/>
                  </a:spcAft>
                  <a:buFont typeface="Arial" pitchFamily="2" charset="2"/>
                  <a:buChar char="•"/>
                </a:pPr>
                <a:r>
                  <a:rPr lang="en-US" dirty="0">
                    <a:cs typeface="Arial"/>
                  </a:rPr>
                  <a:t>Front lead shield 5 mm:</a:t>
                </a:r>
              </a:p>
            </p:txBody>
          </p:sp>
        </mc:Choice>
        <mc:Fallback xmlns="">
          <p:sp>
            <p:nvSpPr>
              <p:cNvPr id="3" name="Content Placeholder 2">
                <a:extLst>
                  <a:ext uri="{FF2B5EF4-FFF2-40B4-BE49-F238E27FC236}">
                    <a16:creationId xmlns:a16="http://schemas.microsoft.com/office/drawing/2014/main" id="{F4340AAD-430C-4BC7-B3C2-8240AFB6C462}"/>
                  </a:ext>
                </a:extLst>
              </p:cNvPr>
              <p:cNvSpPr>
                <a:spLocks noGrp="1" noRot="1" noChangeAspect="1" noMove="1" noResize="1" noEditPoints="1" noAdjustHandles="1" noChangeArrowheads="1" noChangeShapeType="1" noTextEdit="1"/>
              </p:cNvSpPr>
              <p:nvPr>
                <p:ph idx="1"/>
              </p:nvPr>
            </p:nvSpPr>
            <p:spPr>
              <a:xfrm>
                <a:off x="360001" y="1620001"/>
                <a:ext cx="3923968" cy="1715928"/>
              </a:xfrm>
              <a:blipFill>
                <a:blip r:embed="rId3"/>
                <a:stretch>
                  <a:fillRect l="-3727" b="-7829"/>
                </a:stretch>
              </a:blipFill>
            </p:spPr>
            <p:txBody>
              <a:bodyPr/>
              <a:lstStyle/>
              <a:p>
                <a:r>
                  <a:rPr lang="de-DE">
                    <a:noFill/>
                  </a:rPr>
                  <a:t> </a:t>
                </a:r>
              </a:p>
            </p:txBody>
          </p:sp>
        </mc:Fallback>
      </mc:AlternateContent>
      <p:pic>
        <p:nvPicPr>
          <p:cNvPr id="27" name="Picture 2">
            <a:extLst>
              <a:ext uri="{FF2B5EF4-FFF2-40B4-BE49-F238E27FC236}">
                <a16:creationId xmlns:a16="http://schemas.microsoft.com/office/drawing/2014/main" id="{DE0D8F56-79EA-47B3-A3E7-55E16D4469E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502" b="7455"/>
          <a:stretch/>
        </p:blipFill>
        <p:spPr bwMode="auto">
          <a:xfrm>
            <a:off x="885289" y="3393078"/>
            <a:ext cx="2887468" cy="1860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3" descr="C:\Users\toklaus\Desktop\BG_DetektorOben_Blende_Schnitt_001.png">
            <a:extLst>
              <a:ext uri="{FF2B5EF4-FFF2-40B4-BE49-F238E27FC236}">
                <a16:creationId xmlns:a16="http://schemas.microsoft.com/office/drawing/2014/main" id="{2548B8BB-D516-44A4-B066-5A18FD23883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241" t="11045" r="22643" b="22413"/>
          <a:stretch/>
        </p:blipFill>
        <p:spPr bwMode="auto">
          <a:xfrm>
            <a:off x="5603879" y="3921865"/>
            <a:ext cx="2743785" cy="1516565"/>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uppieren 15">
            <a:extLst>
              <a:ext uri="{FF2B5EF4-FFF2-40B4-BE49-F238E27FC236}">
                <a16:creationId xmlns:a16="http://schemas.microsoft.com/office/drawing/2014/main" id="{E6DD0A3F-0238-46D2-9FBB-BFFB3F43C693}"/>
              </a:ext>
            </a:extLst>
          </p:cNvPr>
          <p:cNvGrpSpPr/>
          <p:nvPr/>
        </p:nvGrpSpPr>
        <p:grpSpPr>
          <a:xfrm rot="-120000">
            <a:off x="5755207" y="1771677"/>
            <a:ext cx="2331732" cy="287656"/>
            <a:chOff x="5420344" y="1582101"/>
            <a:chExt cx="2948940" cy="287656"/>
          </a:xfrm>
        </p:grpSpPr>
        <p:cxnSp>
          <p:nvCxnSpPr>
            <p:cNvPr id="30" name="Gerade Verbindung 10">
              <a:extLst>
                <a:ext uri="{FF2B5EF4-FFF2-40B4-BE49-F238E27FC236}">
                  <a16:creationId xmlns:a16="http://schemas.microsoft.com/office/drawing/2014/main" id="{AF3DFEA7-4924-4455-A9F6-0B57F9587393}"/>
                </a:ext>
              </a:extLst>
            </p:cNvPr>
            <p:cNvCxnSpPr/>
            <p:nvPr/>
          </p:nvCxnSpPr>
          <p:spPr>
            <a:xfrm>
              <a:off x="5420344" y="1584642"/>
              <a:ext cx="0" cy="28511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 Verbindung 17">
              <a:extLst>
                <a:ext uri="{FF2B5EF4-FFF2-40B4-BE49-F238E27FC236}">
                  <a16:creationId xmlns:a16="http://schemas.microsoft.com/office/drawing/2014/main" id="{3F7602B9-DBFA-4B3E-93BC-6B2869B57B91}"/>
                </a:ext>
              </a:extLst>
            </p:cNvPr>
            <p:cNvCxnSpPr/>
            <p:nvPr/>
          </p:nvCxnSpPr>
          <p:spPr>
            <a:xfrm>
              <a:off x="8369284" y="1582101"/>
              <a:ext cx="0" cy="28511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 Verbindung 13">
              <a:extLst>
                <a:ext uri="{FF2B5EF4-FFF2-40B4-BE49-F238E27FC236}">
                  <a16:creationId xmlns:a16="http://schemas.microsoft.com/office/drawing/2014/main" id="{1BA01A12-6AA9-49AA-90EF-4D1C578A71F6}"/>
                </a:ext>
              </a:extLst>
            </p:cNvPr>
            <p:cNvCxnSpPr/>
            <p:nvPr/>
          </p:nvCxnSpPr>
          <p:spPr>
            <a:xfrm>
              <a:off x="5420344" y="1724658"/>
              <a:ext cx="2948940" cy="254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3" name="Textfeld 16">
            <a:extLst>
              <a:ext uri="{FF2B5EF4-FFF2-40B4-BE49-F238E27FC236}">
                <a16:creationId xmlns:a16="http://schemas.microsoft.com/office/drawing/2014/main" id="{3CD743A2-7662-4A88-BFFC-A9D1F06767FA}"/>
              </a:ext>
            </a:extLst>
          </p:cNvPr>
          <p:cNvSpPr txBox="1"/>
          <p:nvPr/>
        </p:nvSpPr>
        <p:spPr>
          <a:xfrm>
            <a:off x="6533402" y="1595256"/>
            <a:ext cx="884737" cy="307777"/>
          </a:xfrm>
          <a:prstGeom prst="rect">
            <a:avLst/>
          </a:prstGeom>
          <a:noFill/>
        </p:spPr>
        <p:txBody>
          <a:bodyPr wrap="square" rtlCol="0">
            <a:spAutoFit/>
          </a:bodyPr>
          <a:lstStyle/>
          <a:p>
            <a:r>
              <a:rPr lang="de-DE" sz="1400" dirty="0">
                <a:latin typeface="+mn-lt"/>
              </a:rPr>
              <a:t>317 mm</a:t>
            </a:r>
          </a:p>
        </p:txBody>
      </p:sp>
      <p:grpSp>
        <p:nvGrpSpPr>
          <p:cNvPr id="34" name="Gruppieren 25">
            <a:extLst>
              <a:ext uri="{FF2B5EF4-FFF2-40B4-BE49-F238E27FC236}">
                <a16:creationId xmlns:a16="http://schemas.microsoft.com/office/drawing/2014/main" id="{D9CBC8CB-84C6-4277-AA0C-5A0CD86F9291}"/>
              </a:ext>
            </a:extLst>
          </p:cNvPr>
          <p:cNvGrpSpPr/>
          <p:nvPr/>
        </p:nvGrpSpPr>
        <p:grpSpPr>
          <a:xfrm rot="5400000">
            <a:off x="7841919" y="2635223"/>
            <a:ext cx="1299898" cy="287656"/>
            <a:chOff x="5420344" y="1582101"/>
            <a:chExt cx="2948940" cy="287656"/>
          </a:xfrm>
        </p:grpSpPr>
        <p:cxnSp>
          <p:nvCxnSpPr>
            <p:cNvPr id="35" name="Gerade Verbindung 26">
              <a:extLst>
                <a:ext uri="{FF2B5EF4-FFF2-40B4-BE49-F238E27FC236}">
                  <a16:creationId xmlns:a16="http://schemas.microsoft.com/office/drawing/2014/main" id="{E7DECBB2-2CDB-415A-BA93-2EDDF697937F}"/>
                </a:ext>
              </a:extLst>
            </p:cNvPr>
            <p:cNvCxnSpPr/>
            <p:nvPr/>
          </p:nvCxnSpPr>
          <p:spPr>
            <a:xfrm>
              <a:off x="5420344" y="1584642"/>
              <a:ext cx="0" cy="28511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27">
              <a:extLst>
                <a:ext uri="{FF2B5EF4-FFF2-40B4-BE49-F238E27FC236}">
                  <a16:creationId xmlns:a16="http://schemas.microsoft.com/office/drawing/2014/main" id="{06B4AC8D-C470-46A8-971B-2D009985B7C9}"/>
                </a:ext>
              </a:extLst>
            </p:cNvPr>
            <p:cNvCxnSpPr/>
            <p:nvPr/>
          </p:nvCxnSpPr>
          <p:spPr>
            <a:xfrm>
              <a:off x="8369284" y="1582101"/>
              <a:ext cx="0" cy="28511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 Verbindung 28">
              <a:extLst>
                <a:ext uri="{FF2B5EF4-FFF2-40B4-BE49-F238E27FC236}">
                  <a16:creationId xmlns:a16="http://schemas.microsoft.com/office/drawing/2014/main" id="{18E8A8DC-5EA7-46F9-B424-FB5187C917A5}"/>
                </a:ext>
              </a:extLst>
            </p:cNvPr>
            <p:cNvCxnSpPr/>
            <p:nvPr/>
          </p:nvCxnSpPr>
          <p:spPr>
            <a:xfrm>
              <a:off x="5420344" y="1724658"/>
              <a:ext cx="2948940" cy="254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8" name="Textfeld 29">
            <a:extLst>
              <a:ext uri="{FF2B5EF4-FFF2-40B4-BE49-F238E27FC236}">
                <a16:creationId xmlns:a16="http://schemas.microsoft.com/office/drawing/2014/main" id="{49A4E366-CAB4-4A06-B4E1-B49F18310974}"/>
              </a:ext>
            </a:extLst>
          </p:cNvPr>
          <p:cNvSpPr txBox="1"/>
          <p:nvPr/>
        </p:nvSpPr>
        <p:spPr>
          <a:xfrm rot="5400000">
            <a:off x="8222475" y="2621291"/>
            <a:ext cx="884737" cy="307777"/>
          </a:xfrm>
          <a:prstGeom prst="rect">
            <a:avLst/>
          </a:prstGeom>
          <a:noFill/>
        </p:spPr>
        <p:txBody>
          <a:bodyPr wrap="square" rtlCol="0">
            <a:spAutoFit/>
          </a:bodyPr>
          <a:lstStyle/>
          <a:p>
            <a:r>
              <a:rPr lang="de-DE" sz="1400" dirty="0">
                <a:latin typeface="+mn-lt"/>
              </a:rPr>
              <a:t>166 mm</a:t>
            </a:r>
          </a:p>
        </p:txBody>
      </p:sp>
      <p:sp>
        <p:nvSpPr>
          <p:cNvPr id="39" name="Textfeld 16">
            <a:extLst>
              <a:ext uri="{FF2B5EF4-FFF2-40B4-BE49-F238E27FC236}">
                <a16:creationId xmlns:a16="http://schemas.microsoft.com/office/drawing/2014/main" id="{816C1D39-4380-468A-AD4C-C198C0399E96}"/>
              </a:ext>
            </a:extLst>
          </p:cNvPr>
          <p:cNvSpPr txBox="1"/>
          <p:nvPr/>
        </p:nvSpPr>
        <p:spPr>
          <a:xfrm>
            <a:off x="6397318" y="3554610"/>
            <a:ext cx="1026182" cy="307777"/>
          </a:xfrm>
          <a:prstGeom prst="rect">
            <a:avLst/>
          </a:prstGeom>
          <a:noFill/>
        </p:spPr>
        <p:txBody>
          <a:bodyPr wrap="square" rtlCol="0">
            <a:spAutoFit/>
          </a:bodyPr>
          <a:lstStyle/>
          <a:p>
            <a:pPr algn="ctr"/>
            <a:r>
              <a:rPr lang="de-DE" sz="1400" dirty="0">
                <a:latin typeface="+mn-lt"/>
              </a:rPr>
              <a:t>Al housing</a:t>
            </a:r>
          </a:p>
        </p:txBody>
      </p:sp>
      <p:sp>
        <p:nvSpPr>
          <p:cNvPr id="40" name="Textfeld 16">
            <a:extLst>
              <a:ext uri="{FF2B5EF4-FFF2-40B4-BE49-F238E27FC236}">
                <a16:creationId xmlns:a16="http://schemas.microsoft.com/office/drawing/2014/main" id="{2CC97BC4-813F-4ADC-8C2D-63713457882C}"/>
              </a:ext>
            </a:extLst>
          </p:cNvPr>
          <p:cNvSpPr txBox="1"/>
          <p:nvPr/>
        </p:nvSpPr>
        <p:spPr>
          <a:xfrm>
            <a:off x="6453425" y="5676205"/>
            <a:ext cx="1347512" cy="307777"/>
          </a:xfrm>
          <a:prstGeom prst="rect">
            <a:avLst/>
          </a:prstGeom>
          <a:noFill/>
        </p:spPr>
        <p:txBody>
          <a:bodyPr wrap="square" rtlCol="0">
            <a:spAutoFit/>
          </a:bodyPr>
          <a:lstStyle/>
          <a:p>
            <a:pPr algn="ctr"/>
            <a:r>
              <a:rPr lang="de-DE" sz="1400" dirty="0">
                <a:latin typeface="+mn-lt"/>
              </a:rPr>
              <a:t>Pb shielding</a:t>
            </a:r>
          </a:p>
        </p:txBody>
      </p:sp>
      <p:sp>
        <p:nvSpPr>
          <p:cNvPr id="41" name="Textfeld 16">
            <a:extLst>
              <a:ext uri="{FF2B5EF4-FFF2-40B4-BE49-F238E27FC236}">
                <a16:creationId xmlns:a16="http://schemas.microsoft.com/office/drawing/2014/main" id="{B5FA8B84-CA75-4F68-B93C-8141A0E716FE}"/>
              </a:ext>
            </a:extLst>
          </p:cNvPr>
          <p:cNvSpPr txBox="1"/>
          <p:nvPr/>
        </p:nvSpPr>
        <p:spPr>
          <a:xfrm>
            <a:off x="4603248" y="5676204"/>
            <a:ext cx="1678727" cy="307777"/>
          </a:xfrm>
          <a:prstGeom prst="rect">
            <a:avLst/>
          </a:prstGeom>
          <a:noFill/>
        </p:spPr>
        <p:txBody>
          <a:bodyPr wrap="square" rtlCol="0">
            <a:spAutoFit/>
          </a:bodyPr>
          <a:lstStyle/>
          <a:p>
            <a:pPr algn="ctr"/>
            <a:r>
              <a:rPr lang="de-DE" sz="1400" dirty="0">
                <a:latin typeface="+mn-lt"/>
              </a:rPr>
              <a:t>Cu shielding</a:t>
            </a:r>
          </a:p>
        </p:txBody>
      </p:sp>
      <p:cxnSp>
        <p:nvCxnSpPr>
          <p:cNvPr id="42" name="Straight Arrow Connector 6">
            <a:extLst>
              <a:ext uri="{FF2B5EF4-FFF2-40B4-BE49-F238E27FC236}">
                <a16:creationId xmlns:a16="http://schemas.microsoft.com/office/drawing/2014/main" id="{1A53CC12-D466-4958-888A-ADBC5F08B0BC}"/>
              </a:ext>
            </a:extLst>
          </p:cNvPr>
          <p:cNvCxnSpPr>
            <a:cxnSpLocks/>
            <a:stCxn id="39" idx="2"/>
          </p:cNvCxnSpPr>
          <p:nvPr/>
        </p:nvCxnSpPr>
        <p:spPr>
          <a:xfrm>
            <a:off x="6910409" y="3862387"/>
            <a:ext cx="1141" cy="227802"/>
          </a:xfrm>
          <a:prstGeom prst="straightConnector1">
            <a:avLst/>
          </a:prstGeom>
          <a:ln w="19050">
            <a:tailEnd type="arrow"/>
          </a:ln>
        </p:spPr>
        <p:style>
          <a:lnRef idx="1">
            <a:schemeClr val="dk1"/>
          </a:lnRef>
          <a:fillRef idx="0">
            <a:schemeClr val="dk1"/>
          </a:fillRef>
          <a:effectRef idx="0">
            <a:schemeClr val="dk1"/>
          </a:effectRef>
          <a:fontRef idx="minor">
            <a:schemeClr val="tx1"/>
          </a:fontRef>
        </p:style>
      </p:cxnSp>
      <p:cxnSp>
        <p:nvCxnSpPr>
          <p:cNvPr id="43" name="Straight Arrow Connector 24">
            <a:extLst>
              <a:ext uri="{FF2B5EF4-FFF2-40B4-BE49-F238E27FC236}">
                <a16:creationId xmlns:a16="http://schemas.microsoft.com/office/drawing/2014/main" id="{4CBCD93C-6064-49CA-B281-1BB6D7E2B6DE}"/>
              </a:ext>
            </a:extLst>
          </p:cNvPr>
          <p:cNvCxnSpPr>
            <a:cxnSpLocks/>
            <a:stCxn id="40" idx="0"/>
          </p:cNvCxnSpPr>
          <p:nvPr/>
        </p:nvCxnSpPr>
        <p:spPr>
          <a:xfrm flipH="1" flipV="1">
            <a:off x="6222775" y="5156203"/>
            <a:ext cx="904406" cy="520002"/>
          </a:xfrm>
          <a:prstGeom prst="straightConnector1">
            <a:avLst/>
          </a:prstGeom>
          <a:ln w="19050">
            <a:tailEnd type="arrow"/>
          </a:ln>
        </p:spPr>
        <p:style>
          <a:lnRef idx="1">
            <a:schemeClr val="dk1"/>
          </a:lnRef>
          <a:fillRef idx="0">
            <a:schemeClr val="dk1"/>
          </a:fillRef>
          <a:effectRef idx="0">
            <a:schemeClr val="dk1"/>
          </a:effectRef>
          <a:fontRef idx="minor">
            <a:schemeClr val="tx1"/>
          </a:fontRef>
        </p:style>
      </p:cxnSp>
      <p:cxnSp>
        <p:nvCxnSpPr>
          <p:cNvPr id="44" name="Straight Arrow Connector 25">
            <a:extLst>
              <a:ext uri="{FF2B5EF4-FFF2-40B4-BE49-F238E27FC236}">
                <a16:creationId xmlns:a16="http://schemas.microsoft.com/office/drawing/2014/main" id="{C9DAFFDB-527F-4E57-A88E-DAE2793ED429}"/>
              </a:ext>
            </a:extLst>
          </p:cNvPr>
          <p:cNvCxnSpPr>
            <a:cxnSpLocks/>
            <a:stCxn id="40" idx="0"/>
          </p:cNvCxnSpPr>
          <p:nvPr/>
        </p:nvCxnSpPr>
        <p:spPr>
          <a:xfrm flipH="1" flipV="1">
            <a:off x="6975770" y="5156203"/>
            <a:ext cx="151411" cy="520002"/>
          </a:xfrm>
          <a:prstGeom prst="straightConnector1">
            <a:avLst/>
          </a:prstGeom>
          <a:ln w="19050">
            <a:tailEnd type="arrow"/>
          </a:ln>
        </p:spPr>
        <p:style>
          <a:lnRef idx="1">
            <a:schemeClr val="dk1"/>
          </a:lnRef>
          <a:fillRef idx="0">
            <a:schemeClr val="dk1"/>
          </a:fillRef>
          <a:effectRef idx="0">
            <a:schemeClr val="dk1"/>
          </a:effectRef>
          <a:fontRef idx="minor">
            <a:schemeClr val="tx1"/>
          </a:fontRef>
        </p:style>
      </p:cxnSp>
      <p:cxnSp>
        <p:nvCxnSpPr>
          <p:cNvPr id="45" name="Straight Arrow Connector 26">
            <a:extLst>
              <a:ext uri="{FF2B5EF4-FFF2-40B4-BE49-F238E27FC236}">
                <a16:creationId xmlns:a16="http://schemas.microsoft.com/office/drawing/2014/main" id="{7BDA2EA6-950F-47C3-9AA2-56DE8F159167}"/>
              </a:ext>
            </a:extLst>
          </p:cNvPr>
          <p:cNvCxnSpPr>
            <a:cxnSpLocks/>
            <a:stCxn id="40" idx="0"/>
          </p:cNvCxnSpPr>
          <p:nvPr/>
        </p:nvCxnSpPr>
        <p:spPr>
          <a:xfrm flipV="1">
            <a:off x="7127181" y="5029200"/>
            <a:ext cx="954027" cy="647005"/>
          </a:xfrm>
          <a:prstGeom prst="straightConnector1">
            <a:avLst/>
          </a:prstGeom>
          <a:ln w="19050">
            <a:tailEnd type="arrow"/>
          </a:ln>
        </p:spPr>
        <p:style>
          <a:lnRef idx="1">
            <a:schemeClr val="dk1"/>
          </a:lnRef>
          <a:fillRef idx="0">
            <a:schemeClr val="dk1"/>
          </a:fillRef>
          <a:effectRef idx="0">
            <a:schemeClr val="dk1"/>
          </a:effectRef>
          <a:fontRef idx="minor">
            <a:schemeClr val="tx1"/>
          </a:fontRef>
        </p:style>
      </p:cxnSp>
      <p:cxnSp>
        <p:nvCxnSpPr>
          <p:cNvPr id="46" name="Straight Arrow Connector 27">
            <a:extLst>
              <a:ext uri="{FF2B5EF4-FFF2-40B4-BE49-F238E27FC236}">
                <a16:creationId xmlns:a16="http://schemas.microsoft.com/office/drawing/2014/main" id="{BA76792B-7285-49BC-9648-B6180028BE98}"/>
              </a:ext>
            </a:extLst>
          </p:cNvPr>
          <p:cNvCxnSpPr>
            <a:cxnSpLocks/>
            <a:stCxn id="41" idx="0"/>
          </p:cNvCxnSpPr>
          <p:nvPr/>
        </p:nvCxnSpPr>
        <p:spPr>
          <a:xfrm flipV="1">
            <a:off x="5442612" y="5029200"/>
            <a:ext cx="525963" cy="647004"/>
          </a:xfrm>
          <a:prstGeom prst="straightConnector1">
            <a:avLst/>
          </a:prstGeom>
          <a:ln w="19050">
            <a:tailEnd type="arrow"/>
          </a:ln>
        </p:spPr>
        <p:style>
          <a:lnRef idx="1">
            <a:schemeClr val="dk1"/>
          </a:lnRef>
          <a:fillRef idx="0">
            <a:schemeClr val="dk1"/>
          </a:fillRef>
          <a:effectRef idx="0">
            <a:schemeClr val="dk1"/>
          </a:effectRef>
          <a:fontRef idx="minor">
            <a:schemeClr val="tx1"/>
          </a:fontRef>
        </p:style>
      </p:cxnSp>
      <p:sp>
        <p:nvSpPr>
          <p:cNvPr id="47" name="Textfeld 16">
            <a:extLst>
              <a:ext uri="{FF2B5EF4-FFF2-40B4-BE49-F238E27FC236}">
                <a16:creationId xmlns:a16="http://schemas.microsoft.com/office/drawing/2014/main" id="{5F446F21-148F-4640-BF53-A44E2EAEE953}"/>
              </a:ext>
            </a:extLst>
          </p:cNvPr>
          <p:cNvSpPr txBox="1"/>
          <p:nvPr/>
        </p:nvSpPr>
        <p:spPr>
          <a:xfrm>
            <a:off x="5935363" y="4526260"/>
            <a:ext cx="574825" cy="307777"/>
          </a:xfrm>
          <a:prstGeom prst="rect">
            <a:avLst/>
          </a:prstGeom>
          <a:noFill/>
        </p:spPr>
        <p:txBody>
          <a:bodyPr wrap="square" rtlCol="0">
            <a:spAutoFit/>
          </a:bodyPr>
          <a:lstStyle/>
          <a:p>
            <a:r>
              <a:rPr lang="de-DE" sz="1400" dirty="0">
                <a:latin typeface="+mn-lt"/>
              </a:rPr>
              <a:t>LaBr</a:t>
            </a:r>
          </a:p>
        </p:txBody>
      </p:sp>
      <p:sp>
        <p:nvSpPr>
          <p:cNvPr id="48" name="Textfeld 16">
            <a:extLst>
              <a:ext uri="{FF2B5EF4-FFF2-40B4-BE49-F238E27FC236}">
                <a16:creationId xmlns:a16="http://schemas.microsoft.com/office/drawing/2014/main" id="{B969FF8B-C03F-46FF-9B49-B74AA80EF106}"/>
              </a:ext>
            </a:extLst>
          </p:cNvPr>
          <p:cNvSpPr txBox="1"/>
          <p:nvPr/>
        </p:nvSpPr>
        <p:spPr>
          <a:xfrm>
            <a:off x="6801898" y="4524771"/>
            <a:ext cx="717179" cy="307777"/>
          </a:xfrm>
          <a:prstGeom prst="rect">
            <a:avLst/>
          </a:prstGeom>
          <a:noFill/>
        </p:spPr>
        <p:txBody>
          <a:bodyPr wrap="square" rtlCol="0">
            <a:spAutoFit/>
          </a:bodyPr>
          <a:lstStyle/>
          <a:p>
            <a:r>
              <a:rPr lang="de-DE" sz="1400" dirty="0">
                <a:latin typeface="+mn-lt"/>
              </a:rPr>
              <a:t>PMT</a:t>
            </a:r>
          </a:p>
        </p:txBody>
      </p:sp>
      <p:pic>
        <p:nvPicPr>
          <p:cNvPr id="49" name="Picture 2" descr="C:\Users\toklaus\Desktop\BG_DetektorOben_Blende_001.png">
            <a:extLst>
              <a:ext uri="{FF2B5EF4-FFF2-40B4-BE49-F238E27FC236}">
                <a16:creationId xmlns:a16="http://schemas.microsoft.com/office/drawing/2014/main" id="{349EA346-2625-455A-BAA6-B56AB96F7329}"/>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7637" t="11856" r="18450" b="23366"/>
          <a:stretch/>
        </p:blipFill>
        <p:spPr bwMode="auto">
          <a:xfrm>
            <a:off x="5539352" y="2060848"/>
            <a:ext cx="2785302" cy="1421754"/>
          </a:xfrm>
          <a:prstGeom prst="rect">
            <a:avLst/>
          </a:prstGeom>
          <a:noFill/>
          <a:extLst>
            <a:ext uri="{909E8E84-426E-40DD-AFC4-6F175D3DCCD1}">
              <a14:hiddenFill xmlns:a14="http://schemas.microsoft.com/office/drawing/2010/main">
                <a:solidFill>
                  <a:srgbClr val="FFFFFF"/>
                </a:solidFill>
              </a14:hiddenFill>
            </a:ext>
          </a:extLst>
        </p:spPr>
      </p:pic>
      <p:sp>
        <p:nvSpPr>
          <p:cNvPr id="50" name="Textfeld 16">
            <a:extLst>
              <a:ext uri="{FF2B5EF4-FFF2-40B4-BE49-F238E27FC236}">
                <a16:creationId xmlns:a16="http://schemas.microsoft.com/office/drawing/2014/main" id="{5C7C18C6-412B-4B9B-A6F7-01566D393E4A}"/>
              </a:ext>
            </a:extLst>
          </p:cNvPr>
          <p:cNvSpPr txBox="1"/>
          <p:nvPr/>
        </p:nvSpPr>
        <p:spPr>
          <a:xfrm>
            <a:off x="4295477" y="3579767"/>
            <a:ext cx="1644523" cy="307777"/>
          </a:xfrm>
          <a:prstGeom prst="rect">
            <a:avLst/>
          </a:prstGeom>
          <a:noFill/>
        </p:spPr>
        <p:txBody>
          <a:bodyPr wrap="square" rtlCol="0">
            <a:spAutoFit/>
          </a:bodyPr>
          <a:lstStyle/>
          <a:p>
            <a:pPr algn="ctr"/>
            <a:r>
              <a:rPr lang="de-DE" sz="1400" dirty="0">
                <a:latin typeface="+mn-lt"/>
              </a:rPr>
              <a:t>Pb front shield</a:t>
            </a:r>
          </a:p>
        </p:txBody>
      </p:sp>
      <p:cxnSp>
        <p:nvCxnSpPr>
          <p:cNvPr id="51" name="Straight Arrow Connector 27">
            <a:extLst>
              <a:ext uri="{FF2B5EF4-FFF2-40B4-BE49-F238E27FC236}">
                <a16:creationId xmlns:a16="http://schemas.microsoft.com/office/drawing/2014/main" id="{CDBA14F4-EE20-4863-A878-EA3EF5A625D0}"/>
              </a:ext>
            </a:extLst>
          </p:cNvPr>
          <p:cNvCxnSpPr/>
          <p:nvPr/>
        </p:nvCxnSpPr>
        <p:spPr>
          <a:xfrm flipV="1">
            <a:off x="5089163" y="2996952"/>
            <a:ext cx="594205" cy="582815"/>
          </a:xfrm>
          <a:prstGeom prst="straightConnector1">
            <a:avLst/>
          </a:prstGeom>
          <a:ln w="19050">
            <a:tailEnd type="arrow"/>
          </a:ln>
        </p:spPr>
        <p:style>
          <a:lnRef idx="1">
            <a:schemeClr val="dk1"/>
          </a:lnRef>
          <a:fillRef idx="0">
            <a:schemeClr val="dk1"/>
          </a:fillRef>
          <a:effectRef idx="0">
            <a:schemeClr val="dk1"/>
          </a:effectRef>
          <a:fontRef idx="minor">
            <a:schemeClr val="tx1"/>
          </a:fontRef>
        </p:style>
      </p:cxnSp>
      <p:cxnSp>
        <p:nvCxnSpPr>
          <p:cNvPr id="52" name="Straight Arrow Connector 27">
            <a:extLst>
              <a:ext uri="{FF2B5EF4-FFF2-40B4-BE49-F238E27FC236}">
                <a16:creationId xmlns:a16="http://schemas.microsoft.com/office/drawing/2014/main" id="{254F9935-8F5F-4D2A-BAEC-B7B96EF54CDB}"/>
              </a:ext>
            </a:extLst>
          </p:cNvPr>
          <p:cNvCxnSpPr/>
          <p:nvPr/>
        </p:nvCxnSpPr>
        <p:spPr>
          <a:xfrm>
            <a:off x="5089162" y="3921866"/>
            <a:ext cx="594206" cy="659262"/>
          </a:xfrm>
          <a:prstGeom prst="straightConnector1">
            <a:avLst/>
          </a:prstGeom>
          <a:ln w="19050">
            <a:tailEnd type="arrow"/>
          </a:ln>
        </p:spPr>
        <p:style>
          <a:lnRef idx="1">
            <a:schemeClr val="dk1"/>
          </a:lnRef>
          <a:fillRef idx="0">
            <a:schemeClr val="dk1"/>
          </a:fillRef>
          <a:effectRef idx="0">
            <a:schemeClr val="dk1"/>
          </a:effectRef>
          <a:fontRef idx="minor">
            <a:schemeClr val="tx1"/>
          </a:fontRef>
        </p:style>
      </p:cxnSp>
      <p:cxnSp>
        <p:nvCxnSpPr>
          <p:cNvPr id="53" name="Straight Arrow Connector 6">
            <a:extLst>
              <a:ext uri="{FF2B5EF4-FFF2-40B4-BE49-F238E27FC236}">
                <a16:creationId xmlns:a16="http://schemas.microsoft.com/office/drawing/2014/main" id="{78EA5257-0402-45D9-813C-66C0E4B6426E}"/>
              </a:ext>
            </a:extLst>
          </p:cNvPr>
          <p:cNvCxnSpPr>
            <a:cxnSpLocks/>
            <a:stCxn id="39" idx="0"/>
          </p:cNvCxnSpPr>
          <p:nvPr/>
        </p:nvCxnSpPr>
        <p:spPr>
          <a:xfrm flipV="1">
            <a:off x="6910409" y="2779051"/>
            <a:ext cx="216772" cy="775559"/>
          </a:xfrm>
          <a:prstGeom prst="straightConnector1">
            <a:avLst/>
          </a:prstGeom>
          <a:ln w="19050">
            <a:tailEnd type="arrow"/>
          </a:ln>
        </p:spPr>
        <p:style>
          <a:lnRef idx="1">
            <a:schemeClr val="dk1"/>
          </a:lnRef>
          <a:fillRef idx="0">
            <a:schemeClr val="dk1"/>
          </a:fillRef>
          <a:effectRef idx="0">
            <a:schemeClr val="dk1"/>
          </a:effectRef>
          <a:fontRef idx="minor">
            <a:schemeClr val="tx1"/>
          </a:fontRef>
        </p:style>
      </p:cxnSp>
      <p:sp>
        <p:nvSpPr>
          <p:cNvPr id="4" name="Textfeld 3">
            <a:extLst>
              <a:ext uri="{FF2B5EF4-FFF2-40B4-BE49-F238E27FC236}">
                <a16:creationId xmlns:a16="http://schemas.microsoft.com/office/drawing/2014/main" id="{27C877AA-E877-453B-84B2-906C4C2185B2}"/>
              </a:ext>
            </a:extLst>
          </p:cNvPr>
          <p:cNvSpPr txBox="1"/>
          <p:nvPr/>
        </p:nvSpPr>
        <p:spPr>
          <a:xfrm>
            <a:off x="1872768" y="5202448"/>
            <a:ext cx="894797" cy="307777"/>
          </a:xfrm>
          <a:prstGeom prst="rect">
            <a:avLst/>
          </a:prstGeom>
          <a:noFill/>
        </p:spPr>
        <p:txBody>
          <a:bodyPr wrap="none" rtlCol="0">
            <a:spAutoFit/>
          </a:bodyPr>
          <a:lstStyle/>
          <a:p>
            <a:r>
              <a:rPr lang="de-DE" sz="1400" dirty="0"/>
              <a:t>E</a:t>
            </a:r>
            <a:r>
              <a:rPr lang="el-GR" sz="1400" baseline="-25000" dirty="0">
                <a:latin typeface="Times New Roman" panose="02020603050405020304" pitchFamily="18" charset="0"/>
                <a:cs typeface="Times New Roman" panose="02020603050405020304" pitchFamily="18" charset="0"/>
              </a:rPr>
              <a:t>γ</a:t>
            </a:r>
            <a:r>
              <a:rPr lang="de-DE" sz="1400" dirty="0"/>
              <a:t> (MeV)</a:t>
            </a:r>
          </a:p>
        </p:txBody>
      </p:sp>
      <mc:AlternateContent xmlns:mc="http://schemas.openxmlformats.org/markup-compatibility/2006" xmlns:a14="http://schemas.microsoft.com/office/drawing/2010/main">
        <mc:Choice Requires="a14">
          <p:sp>
            <p:nvSpPr>
              <p:cNvPr id="6" name="Rechteck 5">
                <a:extLst>
                  <a:ext uri="{FF2B5EF4-FFF2-40B4-BE49-F238E27FC236}">
                    <a16:creationId xmlns:a16="http://schemas.microsoft.com/office/drawing/2014/main" id="{5BD124E8-8E81-490F-AD47-EB627D38A813}"/>
                  </a:ext>
                </a:extLst>
              </p:cNvPr>
              <p:cNvSpPr/>
              <p:nvPr/>
            </p:nvSpPr>
            <p:spPr>
              <a:xfrm>
                <a:off x="927398" y="5548201"/>
                <a:ext cx="2668655" cy="646331"/>
              </a:xfrm>
              <a:prstGeom prst="rect">
                <a:avLst/>
              </a:prstGeom>
            </p:spPr>
            <p:txBody>
              <a:bodyPr wrap="square">
                <a:spAutoFit/>
              </a:bodyPr>
              <a:lstStyle/>
              <a:p>
                <a14:m>
                  <m:oMath xmlns:m="http://schemas.openxmlformats.org/officeDocument/2006/math">
                    <m:r>
                      <a:rPr lang="de-DE" i="1">
                        <a:latin typeface="Cambria Math" panose="02040503050406030204" pitchFamily="18" charset="0"/>
                        <a:cs typeface="Arial"/>
                      </a:rPr>
                      <m:t>𝐼</m:t>
                    </m:r>
                    <m:r>
                      <a:rPr lang="de-DE" i="1">
                        <a:latin typeface="Cambria Math" panose="02040503050406030204" pitchFamily="18" charset="0"/>
                        <a:cs typeface="Arial"/>
                      </a:rPr>
                      <m:t>/</m:t>
                    </m:r>
                    <m:sSub>
                      <m:sSubPr>
                        <m:ctrlPr>
                          <a:rPr lang="de-DE" i="1">
                            <a:latin typeface="Cambria Math" panose="02040503050406030204" pitchFamily="18" charset="0"/>
                            <a:cs typeface="Arial"/>
                          </a:rPr>
                        </m:ctrlPr>
                      </m:sSubPr>
                      <m:e>
                        <m:r>
                          <a:rPr lang="de-DE" i="1">
                            <a:latin typeface="Cambria Math" panose="02040503050406030204" pitchFamily="18" charset="0"/>
                            <a:cs typeface="Arial"/>
                          </a:rPr>
                          <m:t>𝐼</m:t>
                        </m:r>
                      </m:e>
                      <m:sub>
                        <m:r>
                          <a:rPr lang="de-DE" i="1">
                            <a:latin typeface="Cambria Math" panose="02040503050406030204" pitchFamily="18" charset="0"/>
                            <a:cs typeface="Arial"/>
                          </a:rPr>
                          <m:t>0</m:t>
                        </m:r>
                      </m:sub>
                    </m:sSub>
                    <m:d>
                      <m:dPr>
                        <m:ctrlPr>
                          <a:rPr lang="de-DE" i="1">
                            <a:latin typeface="Cambria Math" panose="02040503050406030204" pitchFamily="18" charset="0"/>
                            <a:cs typeface="Arial"/>
                          </a:rPr>
                        </m:ctrlPr>
                      </m:dPr>
                      <m:e>
                        <m:r>
                          <a:rPr lang="de-DE" i="1">
                            <a:latin typeface="Cambria Math" panose="02040503050406030204" pitchFamily="18" charset="0"/>
                            <a:cs typeface="Arial"/>
                          </a:rPr>
                          <m:t>1 </m:t>
                        </m:r>
                        <m:r>
                          <a:rPr lang="de-DE" i="1">
                            <a:latin typeface="Cambria Math" panose="02040503050406030204" pitchFamily="18" charset="0"/>
                            <a:cs typeface="Arial"/>
                          </a:rPr>
                          <m:t>𝑀𝑒𝑉</m:t>
                        </m:r>
                      </m:e>
                    </m:d>
                    <m:r>
                      <a:rPr lang="de-DE" i="1">
                        <a:latin typeface="Cambria Math" panose="02040503050406030204" pitchFamily="18" charset="0"/>
                        <a:cs typeface="Arial"/>
                      </a:rPr>
                      <m:t>=67%</m:t>
                    </m:r>
                  </m:oMath>
                </a14:m>
                <a:r>
                  <a:rPr lang="en-US" dirty="0">
                    <a:cs typeface="Arial"/>
                  </a:rPr>
                  <a:t> </a:t>
                </a:r>
                <a:br>
                  <a:rPr lang="en-US" dirty="0">
                    <a:cs typeface="Arial"/>
                  </a:rPr>
                </a:br>
                <a14:m>
                  <m:oMath xmlns:m="http://schemas.openxmlformats.org/officeDocument/2006/math">
                    <m:r>
                      <a:rPr lang="de-DE" i="1">
                        <a:latin typeface="Cambria Math" panose="02040503050406030204" pitchFamily="18" charset="0"/>
                        <a:cs typeface="Arial"/>
                      </a:rPr>
                      <m:t>𝐼</m:t>
                    </m:r>
                    <m:r>
                      <a:rPr lang="de-DE" i="1">
                        <a:latin typeface="Cambria Math" panose="02040503050406030204" pitchFamily="18" charset="0"/>
                        <a:cs typeface="Arial"/>
                      </a:rPr>
                      <m:t>/</m:t>
                    </m:r>
                    <m:sSub>
                      <m:sSubPr>
                        <m:ctrlPr>
                          <a:rPr lang="de-DE" i="1">
                            <a:latin typeface="Cambria Math" panose="02040503050406030204" pitchFamily="18" charset="0"/>
                            <a:cs typeface="Arial"/>
                          </a:rPr>
                        </m:ctrlPr>
                      </m:sSubPr>
                      <m:e>
                        <m:r>
                          <a:rPr lang="de-DE" i="1">
                            <a:latin typeface="Cambria Math" panose="02040503050406030204" pitchFamily="18" charset="0"/>
                            <a:cs typeface="Arial"/>
                          </a:rPr>
                          <m:t>𝐼</m:t>
                        </m:r>
                      </m:e>
                      <m:sub>
                        <m:r>
                          <a:rPr lang="de-DE" i="1">
                            <a:latin typeface="Cambria Math" panose="02040503050406030204" pitchFamily="18" charset="0"/>
                            <a:cs typeface="Arial"/>
                          </a:rPr>
                          <m:t>0</m:t>
                        </m:r>
                      </m:sub>
                    </m:sSub>
                    <m:d>
                      <m:dPr>
                        <m:ctrlPr>
                          <a:rPr lang="de-DE" i="1">
                            <a:latin typeface="Cambria Math" panose="02040503050406030204" pitchFamily="18" charset="0"/>
                            <a:cs typeface="Arial"/>
                          </a:rPr>
                        </m:ctrlPr>
                      </m:dPr>
                      <m:e>
                        <m:r>
                          <a:rPr lang="de-DE" i="1">
                            <a:latin typeface="Cambria Math" panose="02040503050406030204" pitchFamily="18" charset="0"/>
                            <a:cs typeface="Arial"/>
                          </a:rPr>
                          <m:t>0.2 </m:t>
                        </m:r>
                        <m:r>
                          <a:rPr lang="de-DE" i="1">
                            <a:latin typeface="Cambria Math" panose="02040503050406030204" pitchFamily="18" charset="0"/>
                            <a:cs typeface="Arial"/>
                          </a:rPr>
                          <m:t>𝑀𝑒𝑉</m:t>
                        </m:r>
                      </m:e>
                    </m:d>
                    <m:r>
                      <a:rPr lang="de-DE" i="1">
                        <a:latin typeface="Cambria Math" panose="02040503050406030204" pitchFamily="18" charset="0"/>
                        <a:cs typeface="Arial"/>
                      </a:rPr>
                      <m:t>=0.35%</m:t>
                    </m:r>
                  </m:oMath>
                </a14:m>
                <a:r>
                  <a:rPr lang="en-US" dirty="0">
                    <a:cs typeface="Arial"/>
                  </a:rPr>
                  <a:t> </a:t>
                </a:r>
                <a:endParaRPr lang="de-DE" dirty="0"/>
              </a:p>
            </p:txBody>
          </p:sp>
        </mc:Choice>
        <mc:Fallback xmlns="">
          <p:sp>
            <p:nvSpPr>
              <p:cNvPr id="6" name="Rechteck 5">
                <a:extLst>
                  <a:ext uri="{FF2B5EF4-FFF2-40B4-BE49-F238E27FC236}">
                    <a16:creationId xmlns:a16="http://schemas.microsoft.com/office/drawing/2014/main" id="{5BD124E8-8E81-490F-AD47-EB627D38A813}"/>
                  </a:ext>
                </a:extLst>
              </p:cNvPr>
              <p:cNvSpPr>
                <a:spLocks noRot="1" noChangeAspect="1" noMove="1" noResize="1" noEditPoints="1" noAdjustHandles="1" noChangeArrowheads="1" noChangeShapeType="1" noTextEdit="1"/>
              </p:cNvSpPr>
              <p:nvPr/>
            </p:nvSpPr>
            <p:spPr>
              <a:xfrm>
                <a:off x="927398" y="5548201"/>
                <a:ext cx="2668655" cy="646331"/>
              </a:xfrm>
              <a:prstGeom prst="rect">
                <a:avLst/>
              </a:prstGeom>
              <a:blipFill>
                <a:blip r:embed="rId7"/>
                <a:stretch>
                  <a:fillRect b="-8491"/>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7" name="Rechteck 6">
                <a:extLst>
                  <a:ext uri="{FF2B5EF4-FFF2-40B4-BE49-F238E27FC236}">
                    <a16:creationId xmlns:a16="http://schemas.microsoft.com/office/drawing/2014/main" id="{67630E44-06C8-4055-B440-5350BF6F4D08}"/>
                  </a:ext>
                </a:extLst>
              </p:cNvPr>
              <p:cNvSpPr/>
              <p:nvPr/>
            </p:nvSpPr>
            <p:spPr>
              <a:xfrm rot="16200000">
                <a:off x="486869" y="4064215"/>
                <a:ext cx="535146"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400" i="1">
                          <a:latin typeface="Cambria Math" panose="02040503050406030204" pitchFamily="18" charset="0"/>
                          <a:cs typeface="Arial"/>
                        </a:rPr>
                        <m:t>𝐼</m:t>
                      </m:r>
                      <m:r>
                        <a:rPr lang="de-DE" sz="1400" i="1">
                          <a:latin typeface="Cambria Math" panose="02040503050406030204" pitchFamily="18" charset="0"/>
                          <a:cs typeface="Arial"/>
                        </a:rPr>
                        <m:t>/</m:t>
                      </m:r>
                      <m:sSub>
                        <m:sSubPr>
                          <m:ctrlPr>
                            <a:rPr lang="de-DE" sz="1400" i="1">
                              <a:latin typeface="Cambria Math" panose="02040503050406030204" pitchFamily="18" charset="0"/>
                              <a:cs typeface="Arial"/>
                            </a:rPr>
                          </m:ctrlPr>
                        </m:sSubPr>
                        <m:e>
                          <m:r>
                            <a:rPr lang="de-DE" sz="1400" i="1">
                              <a:latin typeface="Cambria Math" panose="02040503050406030204" pitchFamily="18" charset="0"/>
                              <a:cs typeface="Arial"/>
                            </a:rPr>
                            <m:t>𝐼</m:t>
                          </m:r>
                        </m:e>
                        <m:sub>
                          <m:r>
                            <a:rPr lang="de-DE" sz="1400" i="1">
                              <a:latin typeface="Cambria Math" panose="02040503050406030204" pitchFamily="18" charset="0"/>
                              <a:cs typeface="Arial"/>
                            </a:rPr>
                            <m:t>0</m:t>
                          </m:r>
                        </m:sub>
                      </m:sSub>
                    </m:oMath>
                  </m:oMathPara>
                </a14:m>
                <a:endParaRPr lang="de-DE" sz="1400" dirty="0"/>
              </a:p>
            </p:txBody>
          </p:sp>
        </mc:Choice>
        <mc:Fallback xmlns="">
          <p:sp>
            <p:nvSpPr>
              <p:cNvPr id="7" name="Rechteck 6">
                <a:extLst>
                  <a:ext uri="{FF2B5EF4-FFF2-40B4-BE49-F238E27FC236}">
                    <a16:creationId xmlns:a16="http://schemas.microsoft.com/office/drawing/2014/main" id="{67630E44-06C8-4055-B440-5350BF6F4D08}"/>
                  </a:ext>
                </a:extLst>
              </p:cNvPr>
              <p:cNvSpPr>
                <a:spLocks noRot="1" noChangeAspect="1" noMove="1" noResize="1" noEditPoints="1" noAdjustHandles="1" noChangeArrowheads="1" noChangeShapeType="1" noTextEdit="1"/>
              </p:cNvSpPr>
              <p:nvPr/>
            </p:nvSpPr>
            <p:spPr>
              <a:xfrm rot="16200000">
                <a:off x="486869" y="4064215"/>
                <a:ext cx="535146" cy="307777"/>
              </a:xfrm>
              <a:prstGeom prst="rect">
                <a:avLst/>
              </a:prstGeom>
              <a:blipFill>
                <a:blip r:embed="rId8"/>
                <a:stretch>
                  <a:fillRect r="-10000"/>
                </a:stretch>
              </a:blipFill>
            </p:spPr>
            <p:txBody>
              <a:bodyPr/>
              <a:lstStyle/>
              <a:p>
                <a:r>
                  <a:rPr lang="de-DE">
                    <a:noFill/>
                  </a:rPr>
                  <a:t> </a:t>
                </a:r>
              </a:p>
            </p:txBody>
          </p:sp>
        </mc:Fallback>
      </mc:AlternateContent>
      <p:sp>
        <p:nvSpPr>
          <p:cNvPr id="5" name="Textfeld 4">
            <a:extLst>
              <a:ext uri="{FF2B5EF4-FFF2-40B4-BE49-F238E27FC236}">
                <a16:creationId xmlns:a16="http://schemas.microsoft.com/office/drawing/2014/main" id="{192178F4-AD55-4C2A-AC09-C2EA11C99510}"/>
              </a:ext>
            </a:extLst>
          </p:cNvPr>
          <p:cNvSpPr txBox="1"/>
          <p:nvPr/>
        </p:nvSpPr>
        <p:spPr>
          <a:xfrm>
            <a:off x="1114426" y="3398176"/>
            <a:ext cx="1350486" cy="276999"/>
          </a:xfrm>
          <a:prstGeom prst="rect">
            <a:avLst/>
          </a:prstGeom>
          <a:noFill/>
        </p:spPr>
        <p:txBody>
          <a:bodyPr wrap="square" rtlCol="0">
            <a:spAutoFit/>
          </a:bodyPr>
          <a:lstStyle/>
          <a:p>
            <a:r>
              <a:rPr lang="de-DE" sz="1200" dirty="0"/>
              <a:t>Data </a:t>
            </a:r>
            <a:r>
              <a:rPr lang="de-DE" sz="1200" dirty="0" err="1"/>
              <a:t>from</a:t>
            </a:r>
            <a:r>
              <a:rPr lang="de-DE" sz="1200" dirty="0"/>
              <a:t> NIST</a:t>
            </a:r>
          </a:p>
        </p:txBody>
      </p:sp>
    </p:spTree>
    <p:extLst>
      <p:ext uri="{BB962C8B-B14F-4D97-AF65-F5344CB8AC3E}">
        <p14:creationId xmlns:p14="http://schemas.microsoft.com/office/powerpoint/2010/main" val="23573685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4F35D-F3E3-4387-82E2-D8398D2991F0}"/>
              </a:ext>
            </a:extLst>
          </p:cNvPr>
          <p:cNvSpPr>
            <a:spLocks noGrp="1"/>
          </p:cNvSpPr>
          <p:nvPr>
            <p:ph type="title"/>
          </p:nvPr>
        </p:nvSpPr>
        <p:spPr/>
        <p:txBody>
          <a:bodyPr/>
          <a:lstStyle/>
          <a:p>
            <a:r>
              <a:rPr lang="en-GB">
                <a:cs typeface="Arial"/>
              </a:rPr>
              <a:t>Outline</a:t>
            </a:r>
            <a:endParaRPr lang="en-GB"/>
          </a:p>
        </p:txBody>
      </p:sp>
      <p:sp>
        <p:nvSpPr>
          <p:cNvPr id="3" name="Content Placeholder 2">
            <a:extLst>
              <a:ext uri="{FF2B5EF4-FFF2-40B4-BE49-F238E27FC236}">
                <a16:creationId xmlns:a16="http://schemas.microsoft.com/office/drawing/2014/main" id="{1D5B6622-012C-47AA-9AF5-4FFE58851654}"/>
              </a:ext>
            </a:extLst>
          </p:cNvPr>
          <p:cNvSpPr>
            <a:spLocks noGrp="1"/>
          </p:cNvSpPr>
          <p:nvPr>
            <p:ph idx="1"/>
          </p:nvPr>
        </p:nvSpPr>
        <p:spPr/>
        <p:txBody>
          <a:bodyPr/>
          <a:lstStyle/>
          <a:p>
            <a:pPr marL="342900" indent="-342900">
              <a:lnSpc>
                <a:spcPct val="100000"/>
              </a:lnSpc>
              <a:spcBef>
                <a:spcPct val="0"/>
              </a:spcBef>
              <a:spcAft>
                <a:spcPct val="0"/>
              </a:spcAft>
              <a:buFont typeface="Arial" panose="020B0604020202020204" pitchFamily="34" charset="0"/>
              <a:buChar char="•"/>
            </a:pPr>
            <a:r>
              <a:rPr lang="en-US" dirty="0">
                <a:cs typeface="Arial"/>
              </a:rPr>
              <a:t>Principle of </a:t>
            </a:r>
            <a:r>
              <a:rPr lang="de-DE" dirty="0">
                <a:cs typeface="Arial"/>
              </a:rPr>
              <a:t>(e,e‘</a:t>
            </a:r>
            <a:r>
              <a:rPr lang="el-GR" dirty="0">
                <a:latin typeface="Times New Roman" panose="02020603050405020304" pitchFamily="18" charset="0"/>
                <a:cs typeface="Times New Roman" panose="02020603050405020304" pitchFamily="18" charset="0"/>
              </a:rPr>
              <a:t>γ</a:t>
            </a:r>
            <a:r>
              <a:rPr lang="de-DE" dirty="0">
                <a:cs typeface="Arial"/>
              </a:rPr>
              <a:t>)</a:t>
            </a:r>
            <a:endParaRPr lang="en-US" dirty="0"/>
          </a:p>
          <a:p>
            <a:pPr marL="342900" indent="-342900">
              <a:lnSpc>
                <a:spcPct val="100000"/>
              </a:lnSpc>
              <a:spcBef>
                <a:spcPct val="0"/>
              </a:spcBef>
              <a:spcAft>
                <a:spcPct val="0"/>
              </a:spcAft>
              <a:buFont typeface="Arial" panose="020B0604020202020204" pitchFamily="34" charset="0"/>
              <a:buChar char="•"/>
            </a:pPr>
            <a:r>
              <a:rPr lang="en-US" dirty="0">
                <a:solidFill>
                  <a:schemeClr val="bg1">
                    <a:lumMod val="75000"/>
                  </a:schemeClr>
                </a:solidFill>
                <a:cs typeface="Arial"/>
              </a:rPr>
              <a:t>Theoretical considerations</a:t>
            </a:r>
          </a:p>
          <a:p>
            <a:pPr marL="342900" indent="-342900">
              <a:lnSpc>
                <a:spcPct val="100000"/>
              </a:lnSpc>
              <a:spcBef>
                <a:spcPct val="0"/>
              </a:spcBef>
              <a:spcAft>
                <a:spcPct val="0"/>
              </a:spcAft>
              <a:buFont typeface="Arial" panose="020B0604020202020204" pitchFamily="34" charset="0"/>
              <a:buChar char="•"/>
            </a:pPr>
            <a:r>
              <a:rPr lang="en-US" dirty="0">
                <a:solidFill>
                  <a:schemeClr val="bg1">
                    <a:lumMod val="75000"/>
                  </a:schemeClr>
                </a:solidFill>
                <a:cs typeface="Arial"/>
              </a:rPr>
              <a:t>Gamma-decay of GDR</a:t>
            </a:r>
          </a:p>
          <a:p>
            <a:pPr marL="342900" indent="-342900">
              <a:lnSpc>
                <a:spcPct val="100000"/>
              </a:lnSpc>
              <a:spcBef>
                <a:spcPct val="0"/>
              </a:spcBef>
              <a:spcAft>
                <a:spcPct val="0"/>
              </a:spcAft>
              <a:buFont typeface="Arial" panose="020B0604020202020204" pitchFamily="34" charset="0"/>
              <a:buChar char="•"/>
            </a:pPr>
            <a:r>
              <a:rPr lang="en-US" dirty="0">
                <a:solidFill>
                  <a:schemeClr val="bg1">
                    <a:lumMod val="75000"/>
                  </a:schemeClr>
                </a:solidFill>
                <a:cs typeface="Arial"/>
              </a:rPr>
              <a:t>Vorticity</a:t>
            </a:r>
          </a:p>
          <a:p>
            <a:pPr marL="342900" indent="-342900">
              <a:lnSpc>
                <a:spcPct val="100000"/>
              </a:lnSpc>
              <a:spcBef>
                <a:spcPct val="0"/>
              </a:spcBef>
              <a:spcAft>
                <a:spcPct val="0"/>
              </a:spcAft>
              <a:buFont typeface="Arial" panose="020B0604020202020204" pitchFamily="34" charset="0"/>
              <a:buChar char="•"/>
            </a:pPr>
            <a:r>
              <a:rPr lang="en-US" dirty="0">
                <a:solidFill>
                  <a:schemeClr val="bg1">
                    <a:lumMod val="75000"/>
                  </a:schemeClr>
                </a:solidFill>
                <a:cs typeface="Arial"/>
              </a:rPr>
              <a:t>Status and Achievements</a:t>
            </a:r>
          </a:p>
          <a:p>
            <a:pPr marL="342900" indent="-342900">
              <a:lnSpc>
                <a:spcPct val="100000"/>
              </a:lnSpc>
              <a:spcBef>
                <a:spcPct val="0"/>
              </a:spcBef>
              <a:spcAft>
                <a:spcPct val="0"/>
              </a:spcAft>
              <a:buFont typeface="Arial" panose="020B0604020202020204" pitchFamily="34" charset="0"/>
              <a:buChar char="•"/>
            </a:pPr>
            <a:r>
              <a:rPr lang="en-US" dirty="0">
                <a:solidFill>
                  <a:schemeClr val="bg1">
                    <a:lumMod val="75000"/>
                  </a:schemeClr>
                </a:solidFill>
                <a:cs typeface="Arial"/>
              </a:rPr>
              <a:t>Schedule</a:t>
            </a:r>
          </a:p>
          <a:p>
            <a:pPr marL="342900" indent="-342900">
              <a:lnSpc>
                <a:spcPct val="100000"/>
              </a:lnSpc>
              <a:spcBef>
                <a:spcPct val="0"/>
              </a:spcBef>
              <a:spcAft>
                <a:spcPct val="0"/>
              </a:spcAft>
              <a:buFont typeface="Arial" panose="020B0604020202020204" pitchFamily="34" charset="0"/>
              <a:buChar char="•"/>
            </a:pPr>
            <a:r>
              <a:rPr lang="en-US" dirty="0">
                <a:solidFill>
                  <a:schemeClr val="bg1">
                    <a:lumMod val="75000"/>
                  </a:schemeClr>
                </a:solidFill>
                <a:cs typeface="Arial"/>
              </a:rPr>
              <a:t>Summary</a:t>
            </a:r>
          </a:p>
          <a:p>
            <a:pPr marL="179070" indent="-179070">
              <a:lnSpc>
                <a:spcPct val="129999"/>
              </a:lnSpc>
              <a:spcAft>
                <a:spcPts val="200"/>
              </a:spcAft>
            </a:pPr>
            <a:endParaRPr lang="en-GB" dirty="0">
              <a:cs typeface="Arial"/>
            </a:endParaRPr>
          </a:p>
        </p:txBody>
      </p:sp>
    </p:spTree>
    <p:extLst>
      <p:ext uri="{BB962C8B-B14F-4D97-AF65-F5344CB8AC3E}">
        <p14:creationId xmlns:p14="http://schemas.microsoft.com/office/powerpoint/2010/main" val="11941838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340AAD-430C-4BC7-B3C2-8240AFB6C462}"/>
              </a:ext>
            </a:extLst>
          </p:cNvPr>
          <p:cNvSpPr>
            <a:spLocks noGrp="1"/>
          </p:cNvSpPr>
          <p:nvPr>
            <p:ph idx="1"/>
          </p:nvPr>
        </p:nvSpPr>
        <p:spPr>
          <a:xfrm>
            <a:off x="360000" y="1620000"/>
            <a:ext cx="6823569" cy="2084937"/>
          </a:xfrm>
        </p:spPr>
        <p:txBody>
          <a:bodyPr/>
          <a:lstStyle/>
          <a:p>
            <a:pPr marL="342900" indent="-342900">
              <a:lnSpc>
                <a:spcPct val="129999"/>
              </a:lnSpc>
              <a:spcAft>
                <a:spcPts val="200"/>
              </a:spcAft>
              <a:buFont typeface="Arial" pitchFamily="2" charset="2"/>
              <a:buChar char="•"/>
            </a:pPr>
            <a:r>
              <a:rPr lang="en-US" dirty="0">
                <a:cs typeface="Arial"/>
              </a:rPr>
              <a:t>QClam quadrupole close to the detectors (PMTs) </a:t>
            </a:r>
          </a:p>
          <a:p>
            <a:pPr marL="342900" indent="-342900">
              <a:lnSpc>
                <a:spcPct val="129999"/>
              </a:lnSpc>
              <a:spcAft>
                <a:spcPts val="200"/>
              </a:spcAft>
              <a:buFont typeface="Arial" pitchFamily="2" charset="2"/>
              <a:buChar char="•"/>
            </a:pPr>
            <a:r>
              <a:rPr lang="en-US" dirty="0">
                <a:cs typeface="Arial"/>
              </a:rPr>
              <a:t>CST simulation </a:t>
            </a:r>
            <a:r>
              <a:rPr lang="en-US" dirty="0">
                <a:latin typeface="Cambria Math" panose="02040503050406030204" pitchFamily="18" charset="0"/>
                <a:ea typeface="Cambria Math" panose="02040503050406030204" pitchFamily="18" charset="0"/>
                <a:cs typeface="Arial"/>
              </a:rPr>
              <a:t>→</a:t>
            </a:r>
            <a:r>
              <a:rPr lang="en-US" dirty="0">
                <a:cs typeface="Arial"/>
                <a:sym typeface="Wingdings" panose="05000000000000000000" pitchFamily="2" charset="2"/>
              </a:rPr>
              <a:t> </a:t>
            </a:r>
            <a:r>
              <a:rPr lang="en-US" dirty="0">
                <a:cs typeface="Arial"/>
              </a:rPr>
              <a:t>max. </a:t>
            </a:r>
            <a:r>
              <a:rPr lang="en-US" dirty="0">
                <a:latin typeface="Times New Roman" panose="02020603050405020304" pitchFamily="18" charset="0"/>
                <a:cs typeface="Times New Roman" panose="02020603050405020304" pitchFamily="18" charset="0"/>
              </a:rPr>
              <a:t>≈ </a:t>
            </a:r>
            <a:r>
              <a:rPr lang="en-US" dirty="0">
                <a:cs typeface="Arial"/>
              </a:rPr>
              <a:t>3 </a:t>
            </a:r>
            <a:r>
              <a:rPr lang="en-US" dirty="0" err="1">
                <a:cs typeface="Arial"/>
              </a:rPr>
              <a:t>mT</a:t>
            </a:r>
            <a:r>
              <a:rPr lang="en-US" dirty="0">
                <a:cs typeface="Arial"/>
              </a:rPr>
              <a:t> at PMT</a:t>
            </a:r>
          </a:p>
          <a:p>
            <a:pPr marL="342900" indent="-342900">
              <a:lnSpc>
                <a:spcPct val="129999"/>
              </a:lnSpc>
              <a:spcAft>
                <a:spcPts val="200"/>
              </a:spcAft>
              <a:buFont typeface="Arial" pitchFamily="2" charset="2"/>
              <a:buChar char="•"/>
            </a:pPr>
            <a:r>
              <a:rPr lang="en-US" dirty="0">
                <a:cs typeface="Arial"/>
              </a:rPr>
              <a:t>Test using permanent magnet</a:t>
            </a:r>
          </a:p>
          <a:p>
            <a:pPr marL="342900" indent="-342900">
              <a:lnSpc>
                <a:spcPct val="129999"/>
              </a:lnSpc>
              <a:spcAft>
                <a:spcPts val="200"/>
              </a:spcAft>
              <a:buFont typeface="Arial" pitchFamily="2" charset="2"/>
              <a:buChar char="•"/>
            </a:pPr>
            <a:r>
              <a:rPr lang="en-US" dirty="0">
                <a:cs typeface="Arial"/>
              </a:rPr>
              <a:t>No magnetic shielding necessary</a:t>
            </a:r>
          </a:p>
        </p:txBody>
      </p:sp>
      <p:pic>
        <p:nvPicPr>
          <p:cNvPr id="14" name="Grafik 13">
            <a:extLst>
              <a:ext uri="{FF2B5EF4-FFF2-40B4-BE49-F238E27FC236}">
                <a16:creationId xmlns:a16="http://schemas.microsoft.com/office/drawing/2014/main" id="{57D95074-F5B4-491D-92A7-3BE74453A56D}"/>
              </a:ext>
            </a:extLst>
          </p:cNvPr>
          <p:cNvPicPr>
            <a:picLocks noChangeAspect="1"/>
          </p:cNvPicPr>
          <p:nvPr/>
        </p:nvPicPr>
        <p:blipFill rotWithShape="1">
          <a:blip r:embed="rId3">
            <a:extLst>
              <a:ext uri="{28A0092B-C50C-407E-A947-70E740481C1C}">
                <a14:useLocalDpi xmlns:a14="http://schemas.microsoft.com/office/drawing/2010/main" val="0"/>
              </a:ext>
            </a:extLst>
          </a:blip>
          <a:srcRect l="26917" t="1392" r="27167" b="1559"/>
          <a:stretch/>
        </p:blipFill>
        <p:spPr>
          <a:xfrm>
            <a:off x="5434657" y="2676675"/>
            <a:ext cx="3407399" cy="3605288"/>
          </a:xfrm>
          <a:prstGeom prst="rect">
            <a:avLst/>
          </a:prstGeom>
        </p:spPr>
      </p:pic>
      <p:sp>
        <p:nvSpPr>
          <p:cNvPr id="2" name="Title 1">
            <a:extLst>
              <a:ext uri="{FF2B5EF4-FFF2-40B4-BE49-F238E27FC236}">
                <a16:creationId xmlns:a16="http://schemas.microsoft.com/office/drawing/2014/main" id="{7E39A050-E8BC-4140-A0E2-15CF00742A31}"/>
              </a:ext>
            </a:extLst>
          </p:cNvPr>
          <p:cNvSpPr>
            <a:spLocks noGrp="1"/>
          </p:cNvSpPr>
          <p:nvPr>
            <p:ph type="title"/>
          </p:nvPr>
        </p:nvSpPr>
        <p:spPr/>
        <p:txBody>
          <a:bodyPr/>
          <a:lstStyle/>
          <a:p>
            <a:r>
              <a:rPr lang="en-US" dirty="0">
                <a:cs typeface="Arial"/>
              </a:rPr>
              <a:t>Influence of </a:t>
            </a:r>
            <a:r>
              <a:rPr lang="en-US" dirty="0" err="1">
                <a:cs typeface="Arial"/>
              </a:rPr>
              <a:t>QClam</a:t>
            </a:r>
            <a:r>
              <a:rPr lang="en-US" dirty="0">
                <a:cs typeface="Arial"/>
              </a:rPr>
              <a:t> Quadrupole</a:t>
            </a:r>
            <a:endParaRPr lang="en-US" dirty="0"/>
          </a:p>
        </p:txBody>
      </p:sp>
      <p:pic>
        <p:nvPicPr>
          <p:cNvPr id="4" name="Grafik 3">
            <a:extLst>
              <a:ext uri="{FF2B5EF4-FFF2-40B4-BE49-F238E27FC236}">
                <a16:creationId xmlns:a16="http://schemas.microsoft.com/office/drawing/2014/main" id="{7EE84400-01F1-4837-B677-DA610719B1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456" y="3450518"/>
            <a:ext cx="3982539" cy="2831445"/>
          </a:xfrm>
          <a:prstGeom prst="rect">
            <a:avLst/>
          </a:prstGeom>
        </p:spPr>
      </p:pic>
      <p:sp>
        <p:nvSpPr>
          <p:cNvPr id="6" name="Textfeld 16">
            <a:extLst>
              <a:ext uri="{FF2B5EF4-FFF2-40B4-BE49-F238E27FC236}">
                <a16:creationId xmlns:a16="http://schemas.microsoft.com/office/drawing/2014/main" id="{705E7189-290A-45DF-9DCC-BC1B5FE26880}"/>
              </a:ext>
            </a:extLst>
          </p:cNvPr>
          <p:cNvSpPr txBox="1"/>
          <p:nvPr/>
        </p:nvSpPr>
        <p:spPr>
          <a:xfrm>
            <a:off x="5910973" y="2678371"/>
            <a:ext cx="1457507" cy="307777"/>
          </a:xfrm>
          <a:prstGeom prst="rect">
            <a:avLst/>
          </a:prstGeom>
          <a:noFill/>
        </p:spPr>
        <p:txBody>
          <a:bodyPr wrap="square" rtlCol="0" anchor="t">
            <a:spAutoFit/>
          </a:bodyPr>
          <a:lstStyle/>
          <a:p>
            <a:r>
              <a:rPr lang="el-GR" sz="1400" dirty="0">
                <a:latin typeface="Times New Roman" panose="02020603050405020304" pitchFamily="18" charset="0"/>
                <a:cs typeface="Times New Roman" panose="02020603050405020304" pitchFamily="18" charset="0"/>
              </a:rPr>
              <a:t>θ</a:t>
            </a:r>
            <a:r>
              <a:rPr lang="de-DE" sz="1400" baseline="-25000" dirty="0">
                <a:latin typeface="Times New Roman" panose="02020603050405020304" pitchFamily="18" charset="0"/>
                <a:cs typeface="Times New Roman" panose="02020603050405020304" pitchFamily="18" charset="0"/>
              </a:rPr>
              <a:t>e</a:t>
            </a:r>
            <a:r>
              <a:rPr lang="de-DE" sz="1400" dirty="0">
                <a:latin typeface="+mn-lt"/>
                <a:cs typeface="Arial"/>
              </a:rPr>
              <a:t>= 90°</a:t>
            </a:r>
            <a:endParaRPr lang="en-US" dirty="0"/>
          </a:p>
        </p:txBody>
      </p:sp>
      <p:cxnSp>
        <p:nvCxnSpPr>
          <p:cNvPr id="8" name="Gerade Verbindung mit Pfeil 7">
            <a:extLst>
              <a:ext uri="{FF2B5EF4-FFF2-40B4-BE49-F238E27FC236}">
                <a16:creationId xmlns:a16="http://schemas.microsoft.com/office/drawing/2014/main" id="{55330666-B707-4810-AC0D-3F737765EEDE}"/>
              </a:ext>
            </a:extLst>
          </p:cNvPr>
          <p:cNvCxnSpPr>
            <a:cxnSpLocks/>
          </p:cNvCxnSpPr>
          <p:nvPr/>
        </p:nvCxnSpPr>
        <p:spPr>
          <a:xfrm>
            <a:off x="7994279" y="4180754"/>
            <a:ext cx="0" cy="160409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feld 8">
            <a:extLst>
              <a:ext uri="{FF2B5EF4-FFF2-40B4-BE49-F238E27FC236}">
                <a16:creationId xmlns:a16="http://schemas.microsoft.com/office/drawing/2014/main" id="{FDF057AA-9B88-463F-BD95-C982D35EB467}"/>
              </a:ext>
            </a:extLst>
          </p:cNvPr>
          <p:cNvSpPr txBox="1"/>
          <p:nvPr/>
        </p:nvSpPr>
        <p:spPr>
          <a:xfrm>
            <a:off x="7992090" y="5477073"/>
            <a:ext cx="284052" cy="307777"/>
          </a:xfrm>
          <a:prstGeom prst="rect">
            <a:avLst/>
          </a:prstGeom>
          <a:noFill/>
        </p:spPr>
        <p:txBody>
          <a:bodyPr wrap="none" rtlCol="0">
            <a:spAutoFit/>
          </a:bodyPr>
          <a:lstStyle/>
          <a:p>
            <a:r>
              <a:rPr lang="de-DE" sz="1400" dirty="0"/>
              <a:t>e</a:t>
            </a:r>
          </a:p>
        </p:txBody>
      </p:sp>
      <p:cxnSp>
        <p:nvCxnSpPr>
          <p:cNvPr id="10" name="Gerade Verbindung mit Pfeil 9">
            <a:extLst>
              <a:ext uri="{FF2B5EF4-FFF2-40B4-BE49-F238E27FC236}">
                <a16:creationId xmlns:a16="http://schemas.microsoft.com/office/drawing/2014/main" id="{57ACCB62-20E2-4BE0-9919-045F8E3BC641}"/>
              </a:ext>
            </a:extLst>
          </p:cNvPr>
          <p:cNvCxnSpPr>
            <a:cxnSpLocks/>
          </p:cNvCxnSpPr>
          <p:nvPr/>
        </p:nvCxnSpPr>
        <p:spPr>
          <a:xfrm flipH="1">
            <a:off x="7407275" y="4984884"/>
            <a:ext cx="584816"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feld 14">
            <a:extLst>
              <a:ext uri="{FF2B5EF4-FFF2-40B4-BE49-F238E27FC236}">
                <a16:creationId xmlns:a16="http://schemas.microsoft.com/office/drawing/2014/main" id="{D18DEC5A-F47B-4BB0-982D-DAF07A60AC5F}"/>
              </a:ext>
            </a:extLst>
          </p:cNvPr>
          <p:cNvSpPr txBox="1"/>
          <p:nvPr/>
        </p:nvSpPr>
        <p:spPr>
          <a:xfrm>
            <a:off x="7537619" y="4926841"/>
            <a:ext cx="324128" cy="307777"/>
          </a:xfrm>
          <a:prstGeom prst="rect">
            <a:avLst/>
          </a:prstGeom>
          <a:noFill/>
        </p:spPr>
        <p:txBody>
          <a:bodyPr wrap="none" rtlCol="0">
            <a:spAutoFit/>
          </a:bodyPr>
          <a:lstStyle/>
          <a:p>
            <a:r>
              <a:rPr lang="de-DE" sz="1400" dirty="0"/>
              <a:t>e‘</a:t>
            </a:r>
          </a:p>
        </p:txBody>
      </p:sp>
      <p:pic>
        <p:nvPicPr>
          <p:cNvPr id="12" name="Grafik 11">
            <a:extLst>
              <a:ext uri="{FF2B5EF4-FFF2-40B4-BE49-F238E27FC236}">
                <a16:creationId xmlns:a16="http://schemas.microsoft.com/office/drawing/2014/main" id="{DD76EE4E-C178-44C3-BE8C-C7890931E0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4931" y="2666948"/>
            <a:ext cx="476316" cy="600159"/>
          </a:xfrm>
          <a:prstGeom prst="rect">
            <a:avLst/>
          </a:prstGeom>
        </p:spPr>
      </p:pic>
      <p:sp>
        <p:nvSpPr>
          <p:cNvPr id="16" name="Textfeld 15">
            <a:extLst>
              <a:ext uri="{FF2B5EF4-FFF2-40B4-BE49-F238E27FC236}">
                <a16:creationId xmlns:a16="http://schemas.microsoft.com/office/drawing/2014/main" id="{ED762747-82D5-4CB7-9020-DA5B5929D21A}"/>
              </a:ext>
            </a:extLst>
          </p:cNvPr>
          <p:cNvSpPr txBox="1"/>
          <p:nvPr/>
        </p:nvSpPr>
        <p:spPr>
          <a:xfrm>
            <a:off x="6557176" y="3441869"/>
            <a:ext cx="418704" cy="215444"/>
          </a:xfrm>
          <a:prstGeom prst="rect">
            <a:avLst/>
          </a:prstGeom>
          <a:noFill/>
        </p:spPr>
        <p:txBody>
          <a:bodyPr wrap="none" rtlCol="0">
            <a:spAutoFit/>
          </a:bodyPr>
          <a:lstStyle/>
          <a:p>
            <a:r>
              <a:rPr lang="de-DE" sz="800" dirty="0"/>
              <a:t>2 </a:t>
            </a:r>
            <a:r>
              <a:rPr lang="de-DE" sz="800" dirty="0" err="1"/>
              <a:t>mT</a:t>
            </a:r>
            <a:endParaRPr lang="de-DE" sz="800" dirty="0"/>
          </a:p>
        </p:txBody>
      </p:sp>
      <p:sp>
        <p:nvSpPr>
          <p:cNvPr id="17" name="Textfeld 16">
            <a:extLst>
              <a:ext uri="{FF2B5EF4-FFF2-40B4-BE49-F238E27FC236}">
                <a16:creationId xmlns:a16="http://schemas.microsoft.com/office/drawing/2014/main" id="{1F8219AF-F5C8-4706-BDA8-3282630373A9}"/>
              </a:ext>
            </a:extLst>
          </p:cNvPr>
          <p:cNvSpPr txBox="1"/>
          <p:nvPr/>
        </p:nvSpPr>
        <p:spPr>
          <a:xfrm>
            <a:off x="6538124" y="3549819"/>
            <a:ext cx="505267" cy="215444"/>
          </a:xfrm>
          <a:prstGeom prst="rect">
            <a:avLst/>
          </a:prstGeom>
          <a:noFill/>
        </p:spPr>
        <p:txBody>
          <a:bodyPr wrap="none" rtlCol="0">
            <a:spAutoFit/>
          </a:bodyPr>
          <a:lstStyle/>
          <a:p>
            <a:r>
              <a:rPr lang="de-DE" sz="800" dirty="0"/>
              <a:t>2.5 </a:t>
            </a:r>
            <a:r>
              <a:rPr lang="de-DE" sz="800" dirty="0" err="1"/>
              <a:t>mT</a:t>
            </a:r>
            <a:endParaRPr lang="de-DE" sz="800" dirty="0"/>
          </a:p>
        </p:txBody>
      </p:sp>
      <p:sp>
        <p:nvSpPr>
          <p:cNvPr id="18" name="Textfeld 17">
            <a:extLst>
              <a:ext uri="{FF2B5EF4-FFF2-40B4-BE49-F238E27FC236}">
                <a16:creationId xmlns:a16="http://schemas.microsoft.com/office/drawing/2014/main" id="{5EABEE15-C1EB-4BD0-A99C-E223DC80F272}"/>
              </a:ext>
            </a:extLst>
          </p:cNvPr>
          <p:cNvSpPr txBox="1"/>
          <p:nvPr/>
        </p:nvSpPr>
        <p:spPr>
          <a:xfrm>
            <a:off x="6557176" y="3645069"/>
            <a:ext cx="418704" cy="215444"/>
          </a:xfrm>
          <a:prstGeom prst="rect">
            <a:avLst/>
          </a:prstGeom>
          <a:noFill/>
        </p:spPr>
        <p:txBody>
          <a:bodyPr wrap="none" rtlCol="0">
            <a:spAutoFit/>
          </a:bodyPr>
          <a:lstStyle/>
          <a:p>
            <a:r>
              <a:rPr lang="de-DE" sz="800" dirty="0"/>
              <a:t>3 </a:t>
            </a:r>
            <a:r>
              <a:rPr lang="de-DE" sz="800" dirty="0" err="1"/>
              <a:t>mT</a:t>
            </a:r>
            <a:endParaRPr lang="de-DE" sz="800" dirty="0"/>
          </a:p>
        </p:txBody>
      </p:sp>
      <p:sp>
        <p:nvSpPr>
          <p:cNvPr id="5" name="TextBox 4">
            <a:extLst>
              <a:ext uri="{FF2B5EF4-FFF2-40B4-BE49-F238E27FC236}">
                <a16:creationId xmlns:a16="http://schemas.microsoft.com/office/drawing/2014/main" id="{2527F614-99A4-4029-806A-903767152B66}"/>
              </a:ext>
            </a:extLst>
          </p:cNvPr>
          <p:cNvSpPr txBox="1"/>
          <p:nvPr/>
        </p:nvSpPr>
        <p:spPr>
          <a:xfrm>
            <a:off x="1410360" y="3528588"/>
            <a:ext cx="819339"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aseline="30000" dirty="0"/>
              <a:t>22</a:t>
            </a:r>
            <a:r>
              <a:rPr lang="en-GB" dirty="0"/>
              <a:t>Na</a:t>
            </a:r>
            <a:endParaRPr lang="en-US" dirty="0"/>
          </a:p>
        </p:txBody>
      </p:sp>
      <p:sp>
        <p:nvSpPr>
          <p:cNvPr id="11" name="TextBox 10">
            <a:extLst>
              <a:ext uri="{FF2B5EF4-FFF2-40B4-BE49-F238E27FC236}">
                <a16:creationId xmlns:a16="http://schemas.microsoft.com/office/drawing/2014/main" id="{02A90412-ACB5-4E8A-A346-15786EC7E50F}"/>
              </a:ext>
            </a:extLst>
          </p:cNvPr>
          <p:cNvSpPr txBox="1"/>
          <p:nvPr/>
        </p:nvSpPr>
        <p:spPr>
          <a:xfrm>
            <a:off x="2289635" y="4954892"/>
            <a:ext cx="1298733"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1275</a:t>
            </a:r>
            <a:r>
              <a:rPr lang="en-US" dirty="0">
                <a:cs typeface="Arial"/>
              </a:rPr>
              <a:t> keV</a:t>
            </a:r>
            <a:endParaRPr lang="en-US" dirty="0"/>
          </a:p>
        </p:txBody>
      </p:sp>
      <p:cxnSp>
        <p:nvCxnSpPr>
          <p:cNvPr id="24" name="Gerade Verbindung mit Pfeil 23">
            <a:extLst>
              <a:ext uri="{FF2B5EF4-FFF2-40B4-BE49-F238E27FC236}">
                <a16:creationId xmlns:a16="http://schemas.microsoft.com/office/drawing/2014/main" id="{848A9C25-421F-4578-8560-AE827CB68FEE}"/>
              </a:ext>
            </a:extLst>
          </p:cNvPr>
          <p:cNvCxnSpPr>
            <a:cxnSpLocks/>
          </p:cNvCxnSpPr>
          <p:nvPr/>
        </p:nvCxnSpPr>
        <p:spPr>
          <a:xfrm>
            <a:off x="3448050" y="5186363"/>
            <a:ext cx="881063" cy="395287"/>
          </a:xfrm>
          <a:prstGeom prst="straightConnector1">
            <a:avLst/>
          </a:prstGeom>
          <a:ln w="19050">
            <a:solidFill>
              <a:schemeClr val="tx1"/>
            </a:solidFill>
            <a:tailEnd type="triangle"/>
          </a:ln>
        </p:spPr>
        <p:style>
          <a:lnRef idx="1">
            <a:schemeClr val="accent4"/>
          </a:lnRef>
          <a:fillRef idx="0">
            <a:schemeClr val="accent4"/>
          </a:fillRef>
          <a:effectRef idx="0">
            <a:schemeClr val="accent4"/>
          </a:effectRef>
          <a:fontRef idx="minor">
            <a:schemeClr val="tx1"/>
          </a:fontRef>
        </p:style>
      </p:cxnSp>
      <p:cxnSp>
        <p:nvCxnSpPr>
          <p:cNvPr id="27" name="Gerade Verbindung mit Pfeil 26">
            <a:extLst>
              <a:ext uri="{FF2B5EF4-FFF2-40B4-BE49-F238E27FC236}">
                <a16:creationId xmlns:a16="http://schemas.microsoft.com/office/drawing/2014/main" id="{59C65266-04CD-4AFD-B35A-27EFD5AD7DA7}"/>
              </a:ext>
            </a:extLst>
          </p:cNvPr>
          <p:cNvCxnSpPr>
            <a:cxnSpLocks/>
          </p:cNvCxnSpPr>
          <p:nvPr/>
        </p:nvCxnSpPr>
        <p:spPr>
          <a:xfrm flipH="1">
            <a:off x="1928813" y="5205413"/>
            <a:ext cx="547688" cy="323850"/>
          </a:xfrm>
          <a:prstGeom prst="straightConnector1">
            <a:avLst/>
          </a:prstGeom>
          <a:ln w="19050">
            <a:solidFill>
              <a:schemeClr val="tx1"/>
            </a:solidFill>
            <a:tailEnd type="triangle"/>
          </a:ln>
        </p:spPr>
        <p:style>
          <a:lnRef idx="1">
            <a:schemeClr val="accent4"/>
          </a:lnRef>
          <a:fillRef idx="0">
            <a:schemeClr val="accent4"/>
          </a:fillRef>
          <a:effectRef idx="0">
            <a:schemeClr val="accent4"/>
          </a:effectRef>
          <a:fontRef idx="minor">
            <a:schemeClr val="tx1"/>
          </a:fontRef>
        </p:style>
      </p:cxnSp>
      <p:pic>
        <p:nvPicPr>
          <p:cNvPr id="19" name="Picture 2" descr="C:\Users\toklaus\Desktop\BG_Detektorhalterung_QClamZylinderstreukammer_MitQClam_004.png">
            <a:extLst>
              <a:ext uri="{FF2B5EF4-FFF2-40B4-BE49-F238E27FC236}">
                <a16:creationId xmlns:a16="http://schemas.microsoft.com/office/drawing/2014/main" id="{2C7A8F4B-B829-436A-8C92-9A17FEB75967}"/>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410" t="7065" r="17527" b="5182"/>
          <a:stretch/>
        </p:blipFill>
        <p:spPr bwMode="auto">
          <a:xfrm>
            <a:off x="241200" y="2660400"/>
            <a:ext cx="4974861" cy="3433269"/>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Gerade Verbindung mit Pfeil 7">
            <a:extLst>
              <a:ext uri="{FF2B5EF4-FFF2-40B4-BE49-F238E27FC236}">
                <a16:creationId xmlns:a16="http://schemas.microsoft.com/office/drawing/2014/main" id="{59591664-2D78-4E77-8C63-A50CF593ECDD}"/>
              </a:ext>
            </a:extLst>
          </p:cNvPr>
          <p:cNvCxnSpPr>
            <a:cxnSpLocks/>
          </p:cNvCxnSpPr>
          <p:nvPr/>
        </p:nvCxnSpPr>
        <p:spPr>
          <a:xfrm flipH="1">
            <a:off x="2852738" y="3871913"/>
            <a:ext cx="14287" cy="2066925"/>
          </a:xfrm>
          <a:prstGeom prst="straightConnector1">
            <a:avLst/>
          </a:prstGeom>
          <a:ln w="19050">
            <a:tailEnd type="triangle"/>
          </a:ln>
        </p:spPr>
        <p:style>
          <a:lnRef idx="1">
            <a:schemeClr val="accent4"/>
          </a:lnRef>
          <a:fillRef idx="0">
            <a:schemeClr val="accent4"/>
          </a:fillRef>
          <a:effectRef idx="0">
            <a:schemeClr val="accent4"/>
          </a:effectRef>
          <a:fontRef idx="minor">
            <a:schemeClr val="tx1"/>
          </a:fontRef>
        </p:style>
      </p:cxnSp>
      <p:sp>
        <p:nvSpPr>
          <p:cNvPr id="21" name="Textfeld 8">
            <a:extLst>
              <a:ext uri="{FF2B5EF4-FFF2-40B4-BE49-F238E27FC236}">
                <a16:creationId xmlns:a16="http://schemas.microsoft.com/office/drawing/2014/main" id="{83B13F79-84E9-459B-8A6E-D4CB5F340977}"/>
              </a:ext>
            </a:extLst>
          </p:cNvPr>
          <p:cNvSpPr txBox="1"/>
          <p:nvPr/>
        </p:nvSpPr>
        <p:spPr>
          <a:xfrm>
            <a:off x="2766438" y="5829431"/>
            <a:ext cx="284052" cy="307777"/>
          </a:xfrm>
          <a:prstGeom prst="rect">
            <a:avLst/>
          </a:prstGeom>
          <a:noFill/>
        </p:spPr>
        <p:txBody>
          <a:bodyPr wrap="none" rtlCol="0" anchor="t">
            <a:spAutoFit/>
          </a:bodyPr>
          <a:lstStyle/>
          <a:p>
            <a:r>
              <a:rPr lang="de-DE" sz="1400" dirty="0">
                <a:solidFill>
                  <a:srgbClr val="000000"/>
                </a:solidFill>
              </a:rPr>
              <a:t>e</a:t>
            </a:r>
            <a:endParaRPr lang="de-DE" sz="1400" dirty="0">
              <a:solidFill>
                <a:srgbClr val="000000"/>
              </a:solidFill>
              <a:cs typeface="Arial"/>
            </a:endParaRPr>
          </a:p>
        </p:txBody>
      </p:sp>
      <p:cxnSp>
        <p:nvCxnSpPr>
          <p:cNvPr id="22" name="Gerade Verbindung mit Pfeil 9">
            <a:extLst>
              <a:ext uri="{FF2B5EF4-FFF2-40B4-BE49-F238E27FC236}">
                <a16:creationId xmlns:a16="http://schemas.microsoft.com/office/drawing/2014/main" id="{3E6C952E-EB61-46D6-A84C-51CC109AD2B8}"/>
              </a:ext>
            </a:extLst>
          </p:cNvPr>
          <p:cNvCxnSpPr>
            <a:cxnSpLocks/>
          </p:cNvCxnSpPr>
          <p:nvPr/>
        </p:nvCxnSpPr>
        <p:spPr>
          <a:xfrm flipH="1">
            <a:off x="1971675" y="4633042"/>
            <a:ext cx="885826" cy="120906"/>
          </a:xfrm>
          <a:prstGeom prst="straightConnector1">
            <a:avLst/>
          </a:prstGeom>
          <a:ln w="19050">
            <a:tailEnd type="triangle"/>
          </a:ln>
        </p:spPr>
        <p:style>
          <a:lnRef idx="1">
            <a:schemeClr val="accent4"/>
          </a:lnRef>
          <a:fillRef idx="0">
            <a:schemeClr val="accent4"/>
          </a:fillRef>
          <a:effectRef idx="0">
            <a:schemeClr val="accent4"/>
          </a:effectRef>
          <a:fontRef idx="minor">
            <a:schemeClr val="tx1"/>
          </a:fontRef>
        </p:style>
      </p:cxnSp>
      <p:sp>
        <p:nvSpPr>
          <p:cNvPr id="23" name="Textfeld 14">
            <a:extLst>
              <a:ext uri="{FF2B5EF4-FFF2-40B4-BE49-F238E27FC236}">
                <a16:creationId xmlns:a16="http://schemas.microsoft.com/office/drawing/2014/main" id="{0E7E5804-7D8A-4813-9413-1421CEB671C7}"/>
              </a:ext>
            </a:extLst>
          </p:cNvPr>
          <p:cNvSpPr txBox="1"/>
          <p:nvPr/>
        </p:nvSpPr>
        <p:spPr>
          <a:xfrm>
            <a:off x="1973334" y="4674460"/>
            <a:ext cx="324128" cy="307777"/>
          </a:xfrm>
          <a:prstGeom prst="rect">
            <a:avLst/>
          </a:prstGeom>
          <a:noFill/>
        </p:spPr>
        <p:txBody>
          <a:bodyPr wrap="none" rtlCol="0" anchor="t">
            <a:spAutoFit/>
          </a:bodyPr>
          <a:lstStyle/>
          <a:p>
            <a:r>
              <a:rPr lang="de-DE" sz="1400" dirty="0">
                <a:solidFill>
                  <a:srgbClr val="000000"/>
                </a:solidFill>
              </a:rPr>
              <a:t>e‘</a:t>
            </a:r>
            <a:endParaRPr lang="de-DE" sz="1400" dirty="0">
              <a:solidFill>
                <a:srgbClr val="000000"/>
              </a:solidFill>
              <a:cs typeface="Arial"/>
            </a:endParaRPr>
          </a:p>
        </p:txBody>
      </p:sp>
    </p:spTree>
    <p:extLst>
      <p:ext uri="{BB962C8B-B14F-4D97-AF65-F5344CB8AC3E}">
        <p14:creationId xmlns:p14="http://schemas.microsoft.com/office/powerpoint/2010/main" val="184997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9"/>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20"/>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22"/>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1" grpId="0"/>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9A050-E8BC-4140-A0E2-15CF00742A31}"/>
              </a:ext>
            </a:extLst>
          </p:cNvPr>
          <p:cNvSpPr>
            <a:spLocks noGrp="1"/>
          </p:cNvSpPr>
          <p:nvPr>
            <p:ph type="title"/>
          </p:nvPr>
        </p:nvSpPr>
        <p:spPr/>
        <p:txBody>
          <a:bodyPr/>
          <a:lstStyle/>
          <a:p>
            <a:r>
              <a:rPr lang="en-US" dirty="0">
                <a:cs typeface="Arial"/>
              </a:rPr>
              <a:t>LaBr Data Acquisition</a:t>
            </a:r>
            <a:endParaRPr lang="en-US" dirty="0"/>
          </a:p>
        </p:txBody>
      </p:sp>
      <p:sp>
        <p:nvSpPr>
          <p:cNvPr id="3" name="Content Placeholder 2">
            <a:extLst>
              <a:ext uri="{FF2B5EF4-FFF2-40B4-BE49-F238E27FC236}">
                <a16:creationId xmlns:a16="http://schemas.microsoft.com/office/drawing/2014/main" id="{F4340AAD-430C-4BC7-B3C2-8240AFB6C462}"/>
              </a:ext>
            </a:extLst>
          </p:cNvPr>
          <p:cNvSpPr>
            <a:spLocks noGrp="1"/>
          </p:cNvSpPr>
          <p:nvPr>
            <p:ph idx="1"/>
          </p:nvPr>
        </p:nvSpPr>
        <p:spPr>
          <a:xfrm>
            <a:off x="360001" y="1620000"/>
            <a:ext cx="3851960" cy="4479943"/>
          </a:xfrm>
        </p:spPr>
        <p:txBody>
          <a:bodyPr/>
          <a:lstStyle/>
          <a:p>
            <a:pPr marL="342900" indent="-342900">
              <a:lnSpc>
                <a:spcPct val="129999"/>
              </a:lnSpc>
              <a:spcAft>
                <a:spcPts val="200"/>
              </a:spcAft>
              <a:buFont typeface="Arial" pitchFamily="2" charset="2"/>
              <a:buChar char="•"/>
            </a:pPr>
            <a:r>
              <a:rPr lang="en-US" dirty="0">
                <a:cs typeface="Arial"/>
              </a:rPr>
              <a:t>DAQ established</a:t>
            </a:r>
          </a:p>
          <a:p>
            <a:pPr marL="701675" lvl="2" indent="-342900">
              <a:lnSpc>
                <a:spcPct val="129999"/>
              </a:lnSpc>
              <a:spcAft>
                <a:spcPts val="200"/>
              </a:spcAft>
              <a:buFont typeface="Arial" pitchFamily="2" charset="2"/>
              <a:buChar char="•"/>
            </a:pPr>
            <a:r>
              <a:rPr lang="en-US" dirty="0">
                <a:cs typeface="Arial"/>
              </a:rPr>
              <a:t>Adapted from GALATEA</a:t>
            </a:r>
          </a:p>
          <a:p>
            <a:pPr marL="701675" lvl="2" indent="-342900">
              <a:lnSpc>
                <a:spcPct val="129999"/>
              </a:lnSpc>
              <a:spcAft>
                <a:spcPts val="200"/>
              </a:spcAft>
              <a:buFont typeface="Arial" pitchFamily="2" charset="2"/>
              <a:buChar char="•"/>
            </a:pPr>
            <a:r>
              <a:rPr lang="en-US" dirty="0">
                <a:cs typeface="Arial"/>
              </a:rPr>
              <a:t>MBS based DAQ</a:t>
            </a:r>
            <a:endParaRPr lang="en-US" dirty="0"/>
          </a:p>
          <a:p>
            <a:pPr marL="701675" lvl="2" indent="-342900">
              <a:lnSpc>
                <a:spcPct val="129999"/>
              </a:lnSpc>
              <a:spcAft>
                <a:spcPts val="200"/>
              </a:spcAft>
              <a:buFont typeface="Arial" pitchFamily="2" charset="2"/>
              <a:buChar char="•"/>
            </a:pPr>
            <a:r>
              <a:rPr lang="el-GR" dirty="0">
                <a:latin typeface="Times New Roman" panose="02020603050405020304" pitchFamily="18" charset="0"/>
                <a:cs typeface="Times New Roman" panose="02020603050405020304" pitchFamily="18" charset="0"/>
              </a:rPr>
              <a:t>Δ</a:t>
            </a:r>
            <a:r>
              <a:rPr lang="en-US" dirty="0">
                <a:cs typeface="Arial"/>
              </a:rPr>
              <a:t>t </a:t>
            </a:r>
            <a:r>
              <a:rPr lang="en-US" dirty="0">
                <a:latin typeface="Times New Roman" panose="02020603050405020304" pitchFamily="18" charset="0"/>
                <a:cs typeface="Times New Roman" panose="02020603050405020304" pitchFamily="18" charset="0"/>
              </a:rPr>
              <a:t>≈</a:t>
            </a:r>
            <a:r>
              <a:rPr lang="en-US" dirty="0">
                <a:cs typeface="Arial"/>
              </a:rPr>
              <a:t> 60 </a:t>
            </a:r>
            <a:r>
              <a:rPr lang="en-US" err="1">
                <a:cs typeface="Arial"/>
              </a:rPr>
              <a:t>ps</a:t>
            </a:r>
            <a:endParaRPr lang="en-US">
              <a:cs typeface="Arial"/>
            </a:endParaRPr>
          </a:p>
          <a:p>
            <a:pPr marL="701675" lvl="2" indent="-342900">
              <a:lnSpc>
                <a:spcPct val="129999"/>
              </a:lnSpc>
              <a:spcAft>
                <a:spcPts val="200"/>
              </a:spcAft>
              <a:buFont typeface="Arial" pitchFamily="2" charset="2"/>
              <a:buChar char="•"/>
            </a:pPr>
            <a:r>
              <a:rPr lang="en-US">
                <a:cs typeface="Arial"/>
              </a:rPr>
              <a:t>ROOT based data analysis</a:t>
            </a:r>
          </a:p>
          <a:p>
            <a:pPr marL="701675" lvl="2" indent="-342900">
              <a:lnSpc>
                <a:spcPct val="129999"/>
              </a:lnSpc>
              <a:spcAft>
                <a:spcPts val="200"/>
              </a:spcAft>
              <a:buFont typeface="Arial" pitchFamily="2" charset="2"/>
              <a:buChar char="•"/>
            </a:pPr>
            <a:endParaRPr lang="en-US" dirty="0">
              <a:cs typeface="Arial"/>
            </a:endParaRPr>
          </a:p>
          <a:p>
            <a:pPr marL="342900" indent="-342900">
              <a:lnSpc>
                <a:spcPct val="129999"/>
              </a:lnSpc>
              <a:spcAft>
                <a:spcPts val="200"/>
              </a:spcAft>
              <a:buFont typeface="Arial" pitchFamily="2" charset="2"/>
              <a:buChar char="•"/>
            </a:pPr>
            <a:r>
              <a:rPr lang="en-US" dirty="0">
                <a:cs typeface="Arial"/>
              </a:rPr>
              <a:t>DAQ tests</a:t>
            </a:r>
          </a:p>
          <a:p>
            <a:pPr marL="701675" lvl="2" indent="-342900">
              <a:lnSpc>
                <a:spcPct val="129999"/>
              </a:lnSpc>
              <a:spcAft>
                <a:spcPts val="200"/>
              </a:spcAft>
              <a:buFont typeface="Arial" pitchFamily="2" charset="2"/>
              <a:buChar char="•"/>
            </a:pPr>
            <a:r>
              <a:rPr lang="en-US" dirty="0">
                <a:cs typeface="Arial"/>
              </a:rPr>
              <a:t>Lab tests</a:t>
            </a:r>
          </a:p>
          <a:p>
            <a:pPr marL="701675" lvl="2" indent="-342900">
              <a:lnSpc>
                <a:spcPct val="129999"/>
              </a:lnSpc>
              <a:spcAft>
                <a:spcPts val="200"/>
              </a:spcAft>
              <a:buFont typeface="Arial" pitchFamily="2" charset="2"/>
              <a:buChar char="•"/>
            </a:pPr>
            <a:r>
              <a:rPr lang="en-US" dirty="0">
                <a:cs typeface="Arial"/>
              </a:rPr>
              <a:t>Beamtime 2017 at Lintott</a:t>
            </a:r>
          </a:p>
          <a:p>
            <a:pPr marL="701675" lvl="2" indent="-342900">
              <a:lnSpc>
                <a:spcPct val="129999"/>
              </a:lnSpc>
              <a:spcAft>
                <a:spcPts val="200"/>
              </a:spcAft>
              <a:buFont typeface="Arial" pitchFamily="2" charset="2"/>
              <a:buChar char="•"/>
            </a:pPr>
            <a:r>
              <a:rPr lang="en-US" dirty="0">
                <a:solidFill>
                  <a:srgbClr val="000000"/>
                </a:solidFill>
                <a:cs typeface="Arial"/>
              </a:rPr>
              <a:t>Neutron source activation measurement</a:t>
            </a:r>
          </a:p>
        </p:txBody>
      </p:sp>
      <p:pic>
        <p:nvPicPr>
          <p:cNvPr id="4" name="Grafik 3">
            <a:extLst>
              <a:ext uri="{FF2B5EF4-FFF2-40B4-BE49-F238E27FC236}">
                <a16:creationId xmlns:a16="http://schemas.microsoft.com/office/drawing/2014/main" id="{19683329-2D0B-43FF-80AC-183F2FE1ED1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25" t="1855" r="69986" b="5369"/>
          <a:stretch/>
        </p:blipFill>
        <p:spPr>
          <a:xfrm>
            <a:off x="5902837" y="1556791"/>
            <a:ext cx="2509644" cy="4594827"/>
          </a:xfrm>
          <a:prstGeom prst="rect">
            <a:avLst/>
          </a:prstGeom>
          <a:ln w="28575">
            <a:noFill/>
          </a:ln>
        </p:spPr>
      </p:pic>
    </p:spTree>
    <p:extLst>
      <p:ext uri="{BB962C8B-B14F-4D97-AF65-F5344CB8AC3E}">
        <p14:creationId xmlns:p14="http://schemas.microsoft.com/office/powerpoint/2010/main" val="34704468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4146C94F-9365-4C51-9D5F-9D676CE57BDD}"/>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9823" t="8364" r="4475" b="5997"/>
          <a:stretch/>
        </p:blipFill>
        <p:spPr>
          <a:xfrm>
            <a:off x="6400800" y="1698969"/>
            <a:ext cx="2378075" cy="2305050"/>
          </a:xfrm>
          <a:prstGeom prst="rect">
            <a:avLst/>
          </a:prstGeom>
        </p:spPr>
      </p:pic>
      <p:sp>
        <p:nvSpPr>
          <p:cNvPr id="2" name="Title 1">
            <a:extLst>
              <a:ext uri="{FF2B5EF4-FFF2-40B4-BE49-F238E27FC236}">
                <a16:creationId xmlns:a16="http://schemas.microsoft.com/office/drawing/2014/main" id="{7E39A050-E8BC-4140-A0E2-15CF00742A31}"/>
              </a:ext>
            </a:extLst>
          </p:cNvPr>
          <p:cNvSpPr>
            <a:spLocks noGrp="1"/>
          </p:cNvSpPr>
          <p:nvPr>
            <p:ph type="title"/>
          </p:nvPr>
        </p:nvSpPr>
        <p:spPr/>
        <p:txBody>
          <a:bodyPr/>
          <a:lstStyle/>
          <a:p>
            <a:r>
              <a:rPr lang="en-US" dirty="0">
                <a:cs typeface="Arial"/>
              </a:rPr>
              <a:t>Test at Lintott</a:t>
            </a:r>
            <a:endParaRPr lang="en-US" dirty="0"/>
          </a:p>
        </p:txBody>
      </p:sp>
      <p:pic>
        <p:nvPicPr>
          <p:cNvPr id="4" name="Grafik 3">
            <a:extLst>
              <a:ext uri="{FF2B5EF4-FFF2-40B4-BE49-F238E27FC236}">
                <a16:creationId xmlns:a16="http://schemas.microsoft.com/office/drawing/2014/main" id="{65A0DAA9-7442-4361-A1C2-4519CB2443B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300" r="34113" b="9512"/>
          <a:stretch/>
        </p:blipFill>
        <p:spPr>
          <a:xfrm>
            <a:off x="224271" y="1592616"/>
            <a:ext cx="3701568" cy="3403382"/>
          </a:xfrm>
          <a:prstGeom prst="rect">
            <a:avLst/>
          </a:prstGeom>
          <a:ln w="28575">
            <a:noFill/>
          </a:ln>
        </p:spPr>
      </p:pic>
      <p:sp>
        <p:nvSpPr>
          <p:cNvPr id="8" name="Textfeld 7">
            <a:extLst>
              <a:ext uri="{FF2B5EF4-FFF2-40B4-BE49-F238E27FC236}">
                <a16:creationId xmlns:a16="http://schemas.microsoft.com/office/drawing/2014/main" id="{01A888CC-AC68-4DF7-BC9B-04FDE098CFBC}"/>
              </a:ext>
            </a:extLst>
          </p:cNvPr>
          <p:cNvSpPr txBox="1"/>
          <p:nvPr/>
        </p:nvSpPr>
        <p:spPr>
          <a:xfrm rot="16200000">
            <a:off x="3736501" y="2674251"/>
            <a:ext cx="723275" cy="246221"/>
          </a:xfrm>
          <a:prstGeom prst="rect">
            <a:avLst/>
          </a:prstGeom>
          <a:noFill/>
        </p:spPr>
        <p:txBody>
          <a:bodyPr wrap="none" rtlCol="0">
            <a:spAutoFit/>
          </a:bodyPr>
          <a:lstStyle/>
          <a:p>
            <a:r>
              <a:rPr lang="de-DE" sz="1000" dirty="0"/>
              <a:t>E</a:t>
            </a:r>
            <a:r>
              <a:rPr lang="el-GR" sz="1000" baseline="-25000" dirty="0">
                <a:latin typeface="Times New Roman" panose="02020603050405020304" pitchFamily="18" charset="0"/>
                <a:cs typeface="Times New Roman" panose="02020603050405020304" pitchFamily="18" charset="0"/>
              </a:rPr>
              <a:t>γ</a:t>
            </a:r>
            <a:r>
              <a:rPr lang="de-DE" sz="1000" dirty="0">
                <a:latin typeface="Times New Roman" panose="02020603050405020304" pitchFamily="18" charset="0"/>
                <a:cs typeface="Times New Roman" panose="02020603050405020304" pitchFamily="18" charset="0"/>
              </a:rPr>
              <a:t>  (MeV)</a:t>
            </a:r>
            <a:endParaRPr lang="de-DE" sz="1000" baseline="-25000" dirty="0"/>
          </a:p>
        </p:txBody>
      </p:sp>
      <p:sp>
        <p:nvSpPr>
          <p:cNvPr id="9" name="Textfeld 8">
            <a:extLst>
              <a:ext uri="{FF2B5EF4-FFF2-40B4-BE49-F238E27FC236}">
                <a16:creationId xmlns:a16="http://schemas.microsoft.com/office/drawing/2014/main" id="{DC159A27-694E-4E55-80FC-FA99464BF2B4}"/>
              </a:ext>
            </a:extLst>
          </p:cNvPr>
          <p:cNvSpPr txBox="1"/>
          <p:nvPr/>
        </p:nvSpPr>
        <p:spPr>
          <a:xfrm>
            <a:off x="7112990" y="6102896"/>
            <a:ext cx="827471" cy="246221"/>
          </a:xfrm>
          <a:prstGeom prst="rect">
            <a:avLst/>
          </a:prstGeom>
          <a:noFill/>
        </p:spPr>
        <p:txBody>
          <a:bodyPr wrap="none" rtlCol="0">
            <a:spAutoFit/>
          </a:bodyPr>
          <a:lstStyle/>
          <a:p>
            <a:r>
              <a:rPr lang="de-DE" sz="1000" dirty="0" err="1"/>
              <a:t>E</a:t>
            </a:r>
            <a:r>
              <a:rPr lang="de-DE" sz="1000" baseline="-25000" dirty="0" err="1">
                <a:latin typeface="Times New Roman" panose="02020603050405020304" pitchFamily="18" charset="0"/>
                <a:cs typeface="Times New Roman" panose="02020603050405020304" pitchFamily="18" charset="0"/>
              </a:rPr>
              <a:t>e</a:t>
            </a:r>
            <a:r>
              <a:rPr lang="de-DE" sz="1000" dirty="0">
                <a:latin typeface="Times New Roman" panose="02020603050405020304" pitchFamily="18" charset="0"/>
                <a:cs typeface="Times New Roman" panose="02020603050405020304" pitchFamily="18" charset="0"/>
              </a:rPr>
              <a:t> (</a:t>
            </a:r>
            <a:r>
              <a:rPr lang="de-DE" sz="1000" dirty="0" err="1">
                <a:latin typeface="Times New Roman" panose="02020603050405020304" pitchFamily="18" charset="0"/>
                <a:cs typeface="Times New Roman" panose="02020603050405020304" pitchFamily="18" charset="0"/>
              </a:rPr>
              <a:t>channel</a:t>
            </a:r>
            <a:r>
              <a:rPr lang="de-DE" sz="1000" dirty="0">
                <a:latin typeface="Times New Roman" panose="02020603050405020304" pitchFamily="18" charset="0"/>
                <a:cs typeface="Times New Roman" panose="02020603050405020304" pitchFamily="18" charset="0"/>
              </a:rPr>
              <a:t>)</a:t>
            </a:r>
            <a:endParaRPr lang="de-DE" sz="1000" baseline="-25000" dirty="0"/>
          </a:p>
        </p:txBody>
      </p:sp>
      <p:cxnSp>
        <p:nvCxnSpPr>
          <p:cNvPr id="6" name="Gerade Verbindung mit Pfeil 5">
            <a:extLst>
              <a:ext uri="{FF2B5EF4-FFF2-40B4-BE49-F238E27FC236}">
                <a16:creationId xmlns:a16="http://schemas.microsoft.com/office/drawing/2014/main" id="{17F07DA1-A931-40B3-BFF8-68BDEBEA5754}"/>
              </a:ext>
            </a:extLst>
          </p:cNvPr>
          <p:cNvCxnSpPr/>
          <p:nvPr/>
        </p:nvCxnSpPr>
        <p:spPr>
          <a:xfrm>
            <a:off x="670856" y="4844666"/>
            <a:ext cx="3018408" cy="0"/>
          </a:xfrm>
          <a:prstGeom prst="straightConnector1">
            <a:avLst/>
          </a:prstGeom>
          <a:ln w="1905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feld 10">
            <a:extLst>
              <a:ext uri="{FF2B5EF4-FFF2-40B4-BE49-F238E27FC236}">
                <a16:creationId xmlns:a16="http://schemas.microsoft.com/office/drawing/2014/main" id="{00A3F2A5-8654-4547-97DD-5A8B892805D9}"/>
              </a:ext>
            </a:extLst>
          </p:cNvPr>
          <p:cNvSpPr txBox="1"/>
          <p:nvPr/>
        </p:nvSpPr>
        <p:spPr>
          <a:xfrm>
            <a:off x="2098874" y="4471267"/>
            <a:ext cx="825867" cy="369332"/>
          </a:xfrm>
          <a:prstGeom prst="rect">
            <a:avLst/>
          </a:prstGeom>
          <a:noFill/>
          <a:ln>
            <a:noFill/>
          </a:ln>
        </p:spPr>
        <p:txBody>
          <a:bodyPr wrap="none" rtlCol="0">
            <a:spAutoFit/>
          </a:bodyPr>
          <a:lstStyle/>
          <a:p>
            <a:r>
              <a:rPr lang="de-DE" dirty="0">
                <a:solidFill>
                  <a:schemeClr val="bg1"/>
                </a:solidFill>
              </a:rPr>
              <a:t>1.2  m</a:t>
            </a:r>
          </a:p>
        </p:txBody>
      </p:sp>
      <p:sp>
        <p:nvSpPr>
          <p:cNvPr id="3" name="TextBox 2">
            <a:extLst>
              <a:ext uri="{FF2B5EF4-FFF2-40B4-BE49-F238E27FC236}">
                <a16:creationId xmlns:a16="http://schemas.microsoft.com/office/drawing/2014/main" id="{87115DE7-C697-4C04-B67D-66570D528BD7}"/>
              </a:ext>
            </a:extLst>
          </p:cNvPr>
          <p:cNvSpPr txBox="1"/>
          <p:nvPr/>
        </p:nvSpPr>
        <p:spPr>
          <a:xfrm>
            <a:off x="321013" y="5146257"/>
            <a:ext cx="6066254" cy="92333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t>LaBr DAQ tested at Lintott</a:t>
            </a:r>
            <a:endParaRPr lang="en-US" dirty="0">
              <a:cs typeface="Arial"/>
            </a:endParaRPr>
          </a:p>
          <a:p>
            <a:pPr marL="285750" indent="-285750">
              <a:buFont typeface="Arial"/>
              <a:buChar char="•"/>
            </a:pPr>
            <a:r>
              <a:rPr lang="en-US" dirty="0">
                <a:cs typeface="Arial"/>
              </a:rPr>
              <a:t>Data from e and </a:t>
            </a:r>
            <a:r>
              <a:rPr lang="el-GR" dirty="0">
                <a:latin typeface="Times New Roman" panose="02020603050405020304" pitchFamily="18" charset="0"/>
                <a:cs typeface="Times New Roman" panose="02020603050405020304" pitchFamily="18" charset="0"/>
              </a:rPr>
              <a:t>γ</a:t>
            </a:r>
            <a:r>
              <a:rPr lang="en-US" dirty="0">
                <a:cs typeface="Arial"/>
              </a:rPr>
              <a:t> successfully merged</a:t>
            </a:r>
          </a:p>
          <a:p>
            <a:pPr marL="285750" indent="-285750">
              <a:buFont typeface="Arial"/>
              <a:buChar char="•"/>
            </a:pPr>
            <a:r>
              <a:rPr lang="en-US" dirty="0">
                <a:cs typeface="Arial"/>
              </a:rPr>
              <a:t>No coincidence events due to low efficiency</a:t>
            </a:r>
          </a:p>
        </p:txBody>
      </p:sp>
      <p:sp>
        <p:nvSpPr>
          <p:cNvPr id="12" name="Textfeld 11">
            <a:extLst>
              <a:ext uri="{FF2B5EF4-FFF2-40B4-BE49-F238E27FC236}">
                <a16:creationId xmlns:a16="http://schemas.microsoft.com/office/drawing/2014/main" id="{79525987-630B-415D-9034-D816CF8B4CBD}"/>
              </a:ext>
            </a:extLst>
          </p:cNvPr>
          <p:cNvSpPr txBox="1"/>
          <p:nvPr/>
        </p:nvSpPr>
        <p:spPr>
          <a:xfrm>
            <a:off x="7717497" y="1722361"/>
            <a:ext cx="990977" cy="461665"/>
          </a:xfrm>
          <a:prstGeom prst="rect">
            <a:avLst/>
          </a:prstGeom>
          <a:noFill/>
        </p:spPr>
        <p:txBody>
          <a:bodyPr wrap="none" rtlCol="0">
            <a:spAutoFit/>
          </a:bodyPr>
          <a:lstStyle/>
          <a:p>
            <a:r>
              <a:rPr lang="de-DE" sz="1200" baseline="30000" dirty="0"/>
              <a:t>12</a:t>
            </a:r>
            <a:r>
              <a:rPr lang="de-DE" sz="1200" dirty="0"/>
              <a:t>C(e,e‘</a:t>
            </a:r>
            <a:r>
              <a:rPr lang="el-GR" sz="1200" dirty="0">
                <a:latin typeface="Times New Roman" panose="02020603050405020304" pitchFamily="18" charset="0"/>
                <a:cs typeface="Times New Roman" panose="02020603050405020304" pitchFamily="18" charset="0"/>
              </a:rPr>
              <a:t>γ</a:t>
            </a:r>
            <a:r>
              <a:rPr lang="de-DE" sz="1200" dirty="0"/>
              <a:t>)</a:t>
            </a:r>
            <a:br>
              <a:rPr lang="de-DE" sz="1200" dirty="0"/>
            </a:br>
            <a:r>
              <a:rPr lang="de-DE" sz="1200" dirty="0" err="1"/>
              <a:t>E</a:t>
            </a:r>
            <a:r>
              <a:rPr lang="de-DE" sz="1200" baseline="-25000" dirty="0" err="1"/>
              <a:t>e</a:t>
            </a:r>
            <a:r>
              <a:rPr lang="de-DE" sz="1200" dirty="0"/>
              <a:t>=42 MeV</a:t>
            </a:r>
          </a:p>
        </p:txBody>
      </p:sp>
      <p:cxnSp>
        <p:nvCxnSpPr>
          <p:cNvPr id="15" name="Gerade Verbindung mit Pfeil 14">
            <a:extLst>
              <a:ext uri="{FF2B5EF4-FFF2-40B4-BE49-F238E27FC236}">
                <a16:creationId xmlns:a16="http://schemas.microsoft.com/office/drawing/2014/main" id="{BCA01B65-9344-4752-AF73-4B197121B697}"/>
              </a:ext>
            </a:extLst>
          </p:cNvPr>
          <p:cNvCxnSpPr>
            <a:cxnSpLocks/>
          </p:cNvCxnSpPr>
          <p:nvPr/>
        </p:nvCxnSpPr>
        <p:spPr>
          <a:xfrm flipV="1">
            <a:off x="320675" y="3349625"/>
            <a:ext cx="3190875" cy="431801"/>
          </a:xfrm>
          <a:prstGeom prst="straightConnector1">
            <a:avLst/>
          </a:prstGeom>
          <a:ln w="19050">
            <a:solidFill>
              <a:schemeClr val="bg1"/>
            </a:solidFill>
            <a:tailEnd type="triangle"/>
          </a:ln>
        </p:spPr>
        <p:style>
          <a:lnRef idx="1">
            <a:schemeClr val="dk1"/>
          </a:lnRef>
          <a:fillRef idx="0">
            <a:schemeClr val="dk1"/>
          </a:fillRef>
          <a:effectRef idx="0">
            <a:schemeClr val="dk1"/>
          </a:effectRef>
          <a:fontRef idx="minor">
            <a:schemeClr val="tx1"/>
          </a:fontRef>
        </p:style>
      </p:cxnSp>
      <p:sp>
        <p:nvSpPr>
          <p:cNvPr id="16" name="Textfeld 15">
            <a:extLst>
              <a:ext uri="{FF2B5EF4-FFF2-40B4-BE49-F238E27FC236}">
                <a16:creationId xmlns:a16="http://schemas.microsoft.com/office/drawing/2014/main" id="{402B03CE-979D-4484-B5C4-FD67885923DF}"/>
              </a:ext>
            </a:extLst>
          </p:cNvPr>
          <p:cNvSpPr txBox="1"/>
          <p:nvPr/>
        </p:nvSpPr>
        <p:spPr>
          <a:xfrm>
            <a:off x="3152109" y="3289419"/>
            <a:ext cx="312906" cy="369332"/>
          </a:xfrm>
          <a:prstGeom prst="rect">
            <a:avLst/>
          </a:prstGeom>
          <a:noFill/>
        </p:spPr>
        <p:txBody>
          <a:bodyPr wrap="none" rtlCol="0">
            <a:spAutoFit/>
          </a:bodyPr>
          <a:lstStyle/>
          <a:p>
            <a:r>
              <a:rPr lang="de-DE" dirty="0">
                <a:solidFill>
                  <a:schemeClr val="bg1"/>
                </a:solidFill>
              </a:rPr>
              <a:t>e</a:t>
            </a:r>
          </a:p>
        </p:txBody>
      </p:sp>
      <p:cxnSp>
        <p:nvCxnSpPr>
          <p:cNvPr id="18" name="Gerade Verbindung mit Pfeil 17">
            <a:extLst>
              <a:ext uri="{FF2B5EF4-FFF2-40B4-BE49-F238E27FC236}">
                <a16:creationId xmlns:a16="http://schemas.microsoft.com/office/drawing/2014/main" id="{307B3E23-4B45-44D1-A506-490738018A22}"/>
              </a:ext>
            </a:extLst>
          </p:cNvPr>
          <p:cNvCxnSpPr>
            <a:cxnSpLocks/>
          </p:cNvCxnSpPr>
          <p:nvPr/>
        </p:nvCxnSpPr>
        <p:spPr>
          <a:xfrm flipH="1" flipV="1">
            <a:off x="1924050" y="3371850"/>
            <a:ext cx="577850" cy="114300"/>
          </a:xfrm>
          <a:prstGeom prst="straightConnector1">
            <a:avLst/>
          </a:prstGeom>
          <a:ln w="19050">
            <a:solidFill>
              <a:schemeClr val="bg1"/>
            </a:solidFill>
            <a:tailEnd type="triangle"/>
          </a:ln>
        </p:spPr>
        <p:style>
          <a:lnRef idx="1">
            <a:schemeClr val="dk1"/>
          </a:lnRef>
          <a:fillRef idx="0">
            <a:schemeClr val="dk1"/>
          </a:fillRef>
          <a:effectRef idx="0">
            <a:schemeClr val="dk1"/>
          </a:effectRef>
          <a:fontRef idx="minor">
            <a:schemeClr val="tx1"/>
          </a:fontRef>
        </p:style>
      </p:cxnSp>
      <p:sp>
        <p:nvSpPr>
          <p:cNvPr id="22" name="Textfeld 21">
            <a:extLst>
              <a:ext uri="{FF2B5EF4-FFF2-40B4-BE49-F238E27FC236}">
                <a16:creationId xmlns:a16="http://schemas.microsoft.com/office/drawing/2014/main" id="{D78E558F-EDCB-4BF7-9EE8-13ADE9D16AA8}"/>
              </a:ext>
            </a:extLst>
          </p:cNvPr>
          <p:cNvSpPr txBox="1"/>
          <p:nvPr/>
        </p:nvSpPr>
        <p:spPr>
          <a:xfrm>
            <a:off x="1967992" y="3107101"/>
            <a:ext cx="364202" cy="369332"/>
          </a:xfrm>
          <a:prstGeom prst="rect">
            <a:avLst/>
          </a:prstGeom>
          <a:noFill/>
        </p:spPr>
        <p:txBody>
          <a:bodyPr wrap="none" rtlCol="0">
            <a:spAutoFit/>
          </a:bodyPr>
          <a:lstStyle/>
          <a:p>
            <a:r>
              <a:rPr lang="de-DE" dirty="0">
                <a:solidFill>
                  <a:schemeClr val="bg1"/>
                </a:solidFill>
              </a:rPr>
              <a:t>e‘</a:t>
            </a:r>
          </a:p>
        </p:txBody>
      </p:sp>
      <p:sp>
        <p:nvSpPr>
          <p:cNvPr id="10" name="Textfeld 9">
            <a:extLst>
              <a:ext uri="{FF2B5EF4-FFF2-40B4-BE49-F238E27FC236}">
                <a16:creationId xmlns:a16="http://schemas.microsoft.com/office/drawing/2014/main" id="{B1F739E5-85F9-4681-85EB-BBEE8D48F45C}"/>
              </a:ext>
            </a:extLst>
          </p:cNvPr>
          <p:cNvSpPr txBox="1"/>
          <p:nvPr/>
        </p:nvSpPr>
        <p:spPr>
          <a:xfrm>
            <a:off x="8704927" y="3773230"/>
            <a:ext cx="255198" cy="246221"/>
          </a:xfrm>
          <a:prstGeom prst="rect">
            <a:avLst/>
          </a:prstGeom>
          <a:noFill/>
        </p:spPr>
        <p:txBody>
          <a:bodyPr wrap="none" rtlCol="0">
            <a:spAutoFit/>
          </a:bodyPr>
          <a:lstStyle/>
          <a:p>
            <a:r>
              <a:rPr lang="de-DE" sz="1000" dirty="0"/>
              <a:t>0</a:t>
            </a:r>
          </a:p>
        </p:txBody>
      </p:sp>
      <p:sp>
        <p:nvSpPr>
          <p:cNvPr id="21" name="Textfeld 20">
            <a:extLst>
              <a:ext uri="{FF2B5EF4-FFF2-40B4-BE49-F238E27FC236}">
                <a16:creationId xmlns:a16="http://schemas.microsoft.com/office/drawing/2014/main" id="{38B30EF8-B8F5-4760-AE2D-F7D70A06D09E}"/>
              </a:ext>
            </a:extLst>
          </p:cNvPr>
          <p:cNvSpPr txBox="1"/>
          <p:nvPr/>
        </p:nvSpPr>
        <p:spPr>
          <a:xfrm>
            <a:off x="8704927" y="3429000"/>
            <a:ext cx="325730" cy="246221"/>
          </a:xfrm>
          <a:prstGeom prst="rect">
            <a:avLst/>
          </a:prstGeom>
          <a:noFill/>
        </p:spPr>
        <p:txBody>
          <a:bodyPr wrap="none" rtlCol="0">
            <a:spAutoFit/>
          </a:bodyPr>
          <a:lstStyle/>
          <a:p>
            <a:r>
              <a:rPr lang="de-DE" sz="1000" dirty="0"/>
              <a:t>20</a:t>
            </a:r>
          </a:p>
        </p:txBody>
      </p:sp>
      <p:sp>
        <p:nvSpPr>
          <p:cNvPr id="24" name="Textfeld 23">
            <a:extLst>
              <a:ext uri="{FF2B5EF4-FFF2-40B4-BE49-F238E27FC236}">
                <a16:creationId xmlns:a16="http://schemas.microsoft.com/office/drawing/2014/main" id="{2276A3A3-72AB-4108-BBDB-891126DCAC18}"/>
              </a:ext>
            </a:extLst>
          </p:cNvPr>
          <p:cNvSpPr txBox="1"/>
          <p:nvPr/>
        </p:nvSpPr>
        <p:spPr>
          <a:xfrm>
            <a:off x="8704927" y="2374081"/>
            <a:ext cx="325730" cy="246221"/>
          </a:xfrm>
          <a:prstGeom prst="rect">
            <a:avLst/>
          </a:prstGeom>
          <a:noFill/>
        </p:spPr>
        <p:txBody>
          <a:bodyPr wrap="none" rtlCol="0">
            <a:spAutoFit/>
          </a:bodyPr>
          <a:lstStyle/>
          <a:p>
            <a:r>
              <a:rPr lang="de-DE" sz="1000" dirty="0"/>
              <a:t>80</a:t>
            </a:r>
          </a:p>
        </p:txBody>
      </p:sp>
      <p:sp>
        <p:nvSpPr>
          <p:cNvPr id="26" name="Textfeld 25">
            <a:extLst>
              <a:ext uri="{FF2B5EF4-FFF2-40B4-BE49-F238E27FC236}">
                <a16:creationId xmlns:a16="http://schemas.microsoft.com/office/drawing/2014/main" id="{F5C1519B-9FDF-4967-BE05-6C9641B035D5}"/>
              </a:ext>
            </a:extLst>
          </p:cNvPr>
          <p:cNvSpPr txBox="1"/>
          <p:nvPr/>
        </p:nvSpPr>
        <p:spPr>
          <a:xfrm>
            <a:off x="8719317" y="3070946"/>
            <a:ext cx="325730" cy="246221"/>
          </a:xfrm>
          <a:prstGeom prst="rect">
            <a:avLst/>
          </a:prstGeom>
          <a:noFill/>
        </p:spPr>
        <p:txBody>
          <a:bodyPr wrap="none" rtlCol="0">
            <a:spAutoFit/>
          </a:bodyPr>
          <a:lstStyle/>
          <a:p>
            <a:r>
              <a:rPr lang="de-DE" sz="1000" dirty="0"/>
              <a:t>40</a:t>
            </a:r>
          </a:p>
        </p:txBody>
      </p:sp>
      <p:sp>
        <p:nvSpPr>
          <p:cNvPr id="27" name="Textfeld 26">
            <a:extLst>
              <a:ext uri="{FF2B5EF4-FFF2-40B4-BE49-F238E27FC236}">
                <a16:creationId xmlns:a16="http://schemas.microsoft.com/office/drawing/2014/main" id="{B0DC1BCE-B7F3-41CD-B64D-CFEF8A0B55F8}"/>
              </a:ext>
            </a:extLst>
          </p:cNvPr>
          <p:cNvSpPr txBox="1"/>
          <p:nvPr/>
        </p:nvSpPr>
        <p:spPr>
          <a:xfrm>
            <a:off x="8719317" y="2718311"/>
            <a:ext cx="325730" cy="246221"/>
          </a:xfrm>
          <a:prstGeom prst="rect">
            <a:avLst/>
          </a:prstGeom>
          <a:noFill/>
        </p:spPr>
        <p:txBody>
          <a:bodyPr wrap="none" rtlCol="0">
            <a:spAutoFit/>
          </a:bodyPr>
          <a:lstStyle/>
          <a:p>
            <a:r>
              <a:rPr lang="de-DE" sz="1000" dirty="0"/>
              <a:t>60</a:t>
            </a:r>
          </a:p>
        </p:txBody>
      </p:sp>
      <p:sp>
        <p:nvSpPr>
          <p:cNvPr id="28" name="Textfeld 27">
            <a:extLst>
              <a:ext uri="{FF2B5EF4-FFF2-40B4-BE49-F238E27FC236}">
                <a16:creationId xmlns:a16="http://schemas.microsoft.com/office/drawing/2014/main" id="{D2D7CA1D-8814-446E-ABE0-55B1EB0A0B05}"/>
              </a:ext>
            </a:extLst>
          </p:cNvPr>
          <p:cNvSpPr txBox="1"/>
          <p:nvPr/>
        </p:nvSpPr>
        <p:spPr>
          <a:xfrm>
            <a:off x="8704927" y="2016027"/>
            <a:ext cx="396262" cy="246221"/>
          </a:xfrm>
          <a:prstGeom prst="rect">
            <a:avLst/>
          </a:prstGeom>
          <a:noFill/>
        </p:spPr>
        <p:txBody>
          <a:bodyPr wrap="none" rtlCol="0">
            <a:spAutoFit/>
          </a:bodyPr>
          <a:lstStyle/>
          <a:p>
            <a:r>
              <a:rPr lang="de-DE" sz="1000" dirty="0"/>
              <a:t>100</a:t>
            </a:r>
          </a:p>
        </p:txBody>
      </p:sp>
      <p:sp>
        <p:nvSpPr>
          <p:cNvPr id="29" name="Textfeld 28">
            <a:extLst>
              <a:ext uri="{FF2B5EF4-FFF2-40B4-BE49-F238E27FC236}">
                <a16:creationId xmlns:a16="http://schemas.microsoft.com/office/drawing/2014/main" id="{421C96F4-842F-470D-8AF8-6EB90753D427}"/>
              </a:ext>
            </a:extLst>
          </p:cNvPr>
          <p:cNvSpPr txBox="1"/>
          <p:nvPr/>
        </p:nvSpPr>
        <p:spPr>
          <a:xfrm>
            <a:off x="8697155" y="1670149"/>
            <a:ext cx="396262" cy="246221"/>
          </a:xfrm>
          <a:prstGeom prst="rect">
            <a:avLst/>
          </a:prstGeom>
          <a:noFill/>
        </p:spPr>
        <p:txBody>
          <a:bodyPr wrap="none" rtlCol="0">
            <a:spAutoFit/>
          </a:bodyPr>
          <a:lstStyle/>
          <a:p>
            <a:r>
              <a:rPr lang="de-DE" sz="1000" dirty="0"/>
              <a:t>120</a:t>
            </a:r>
          </a:p>
        </p:txBody>
      </p:sp>
      <p:pic>
        <p:nvPicPr>
          <p:cNvPr id="30" name="Grafik 29">
            <a:extLst>
              <a:ext uri="{FF2B5EF4-FFF2-40B4-BE49-F238E27FC236}">
                <a16:creationId xmlns:a16="http://schemas.microsoft.com/office/drawing/2014/main" id="{1A725B81-D79A-4BE5-BCA0-72F75322B5AC}"/>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9673" b="9924"/>
          <a:stretch/>
        </p:blipFill>
        <p:spPr>
          <a:xfrm rot="16200000">
            <a:off x="4024440" y="1770662"/>
            <a:ext cx="2686390" cy="2095200"/>
          </a:xfrm>
          <a:prstGeom prst="rect">
            <a:avLst/>
          </a:prstGeom>
        </p:spPr>
      </p:pic>
      <p:pic>
        <p:nvPicPr>
          <p:cNvPr id="32" name="Grafik 31">
            <a:extLst>
              <a:ext uri="{FF2B5EF4-FFF2-40B4-BE49-F238E27FC236}">
                <a16:creationId xmlns:a16="http://schemas.microsoft.com/office/drawing/2014/main" id="{92E17BB3-500B-4F30-9C61-13EFF8F94507}"/>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t="9669" b="9945"/>
          <a:stretch/>
        </p:blipFill>
        <p:spPr>
          <a:xfrm rot="16200000">
            <a:off x="4024800" y="1771200"/>
            <a:ext cx="2686961" cy="2095200"/>
          </a:xfrm>
          <a:prstGeom prst="rect">
            <a:avLst/>
          </a:prstGeom>
        </p:spPr>
      </p:pic>
      <p:pic>
        <p:nvPicPr>
          <p:cNvPr id="34" name="Grafik 33">
            <a:extLst>
              <a:ext uri="{FF2B5EF4-FFF2-40B4-BE49-F238E27FC236}">
                <a16:creationId xmlns:a16="http://schemas.microsoft.com/office/drawing/2014/main" id="{FC5DC0D9-7201-4124-8C06-4D6FCDDEAD57}"/>
              </a:ext>
            </a:extLst>
          </p:cNvPr>
          <p:cNvPicPr>
            <a:picLocks noChangeAspect="1"/>
          </p:cNvPicPr>
          <p:nvPr/>
        </p:nvPicPr>
        <p:blipFill rotWithShape="1">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t="9461" b="10152"/>
          <a:stretch/>
        </p:blipFill>
        <p:spPr>
          <a:xfrm rot="16200000">
            <a:off x="4019401" y="1771200"/>
            <a:ext cx="2686961" cy="2095200"/>
          </a:xfrm>
          <a:prstGeom prst="rect">
            <a:avLst/>
          </a:prstGeom>
        </p:spPr>
      </p:pic>
      <p:pic>
        <p:nvPicPr>
          <p:cNvPr id="17" name="Grafik 16">
            <a:extLst>
              <a:ext uri="{FF2B5EF4-FFF2-40B4-BE49-F238E27FC236}">
                <a16:creationId xmlns:a16="http://schemas.microsoft.com/office/drawing/2014/main" id="{4B842E8F-8B18-4577-8F09-4BB62F3A6861}"/>
              </a:ext>
            </a:extLst>
          </p:cNvPr>
          <p:cNvPicPr>
            <a:picLocks noChangeAspect="1"/>
          </p:cNvPicPr>
          <p:nvPr/>
        </p:nvPicPr>
        <p:blipFill rotWithShape="1">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9848" t="9878" r="9670" b="6242"/>
          <a:stretch/>
        </p:blipFill>
        <p:spPr>
          <a:xfrm>
            <a:off x="6403974" y="3892632"/>
            <a:ext cx="2237443" cy="2261993"/>
          </a:xfrm>
          <a:prstGeom prst="rect">
            <a:avLst/>
          </a:prstGeom>
        </p:spPr>
      </p:pic>
      <p:pic>
        <p:nvPicPr>
          <p:cNvPr id="35" name="Grafik 34">
            <a:extLst>
              <a:ext uri="{FF2B5EF4-FFF2-40B4-BE49-F238E27FC236}">
                <a16:creationId xmlns:a16="http://schemas.microsoft.com/office/drawing/2014/main" id="{D844F6F9-3C36-4A74-A0C0-2F3596ED81A5}"/>
              </a:ext>
            </a:extLst>
          </p:cNvPr>
          <p:cNvPicPr>
            <a:picLocks noChangeAspect="1"/>
          </p:cNvPicPr>
          <p:nvPr/>
        </p:nvPicPr>
        <p:blipFill rotWithShape="1">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7678" t="90225" r="88787" b="5714"/>
          <a:stretch/>
        </p:blipFill>
        <p:spPr>
          <a:xfrm>
            <a:off x="6344678" y="6057651"/>
            <a:ext cx="98274" cy="109538"/>
          </a:xfrm>
          <a:prstGeom prst="rect">
            <a:avLst/>
          </a:prstGeom>
        </p:spPr>
      </p:pic>
      <p:pic>
        <p:nvPicPr>
          <p:cNvPr id="36" name="Grafik 35">
            <a:extLst>
              <a:ext uri="{FF2B5EF4-FFF2-40B4-BE49-F238E27FC236}">
                <a16:creationId xmlns:a16="http://schemas.microsoft.com/office/drawing/2014/main" id="{805A0076-F4C5-4A68-8858-B0B734A2CB82}"/>
              </a:ext>
            </a:extLst>
          </p:cNvPr>
          <p:cNvPicPr>
            <a:picLocks noChangeAspect="1"/>
          </p:cNvPicPr>
          <p:nvPr/>
        </p:nvPicPr>
        <p:blipFill rotWithShape="1">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4457" t="13241" r="90404" b="81461"/>
          <a:stretch/>
        </p:blipFill>
        <p:spPr>
          <a:xfrm>
            <a:off x="6244393" y="3976589"/>
            <a:ext cx="142874" cy="142874"/>
          </a:xfrm>
          <a:prstGeom prst="rect">
            <a:avLst/>
          </a:prstGeom>
        </p:spPr>
      </p:pic>
      <mc:AlternateContent xmlns:mc="http://schemas.openxmlformats.org/markup-compatibility/2006" xmlns:a14="http://schemas.microsoft.com/office/drawing/2010/main">
        <mc:Choice Requires="a14">
          <p:sp>
            <p:nvSpPr>
              <p:cNvPr id="23" name="Textfeld 22">
                <a:extLst>
                  <a:ext uri="{FF2B5EF4-FFF2-40B4-BE49-F238E27FC236}">
                    <a16:creationId xmlns:a16="http://schemas.microsoft.com/office/drawing/2014/main" id="{F9084F85-BE3E-44F5-A8ED-3F84B0E82E87}"/>
                  </a:ext>
                </a:extLst>
              </p:cNvPr>
              <p:cNvSpPr txBox="1"/>
              <p:nvPr/>
            </p:nvSpPr>
            <p:spPr>
              <a:xfrm>
                <a:off x="7213595" y="4218102"/>
                <a:ext cx="438966" cy="31547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latin typeface="Cambria Math" panose="02040503050406030204" pitchFamily="18" charset="0"/>
                            </a:rPr>
                          </m:ctrlPr>
                        </m:sSubSupPr>
                        <m:e>
                          <m:r>
                            <a:rPr lang="de-DE" sz="1400" b="0" i="0" smtClean="0">
                              <a:latin typeface="Cambria Math" panose="02040503050406030204" pitchFamily="18" charset="0"/>
                            </a:rPr>
                            <m:t>2</m:t>
                          </m:r>
                        </m:e>
                        <m:sub>
                          <m:r>
                            <a:rPr lang="de-DE" sz="1400" b="0" i="0" smtClean="0">
                              <a:latin typeface="Cambria Math" panose="02040503050406030204" pitchFamily="18" charset="0"/>
                            </a:rPr>
                            <m:t>1</m:t>
                          </m:r>
                        </m:sub>
                        <m:sup>
                          <m:r>
                            <a:rPr lang="de-DE" sz="1400" b="0" i="0" smtClean="0">
                              <a:latin typeface="Cambria Math" panose="02040503050406030204" pitchFamily="18" charset="0"/>
                            </a:rPr>
                            <m:t>+</m:t>
                          </m:r>
                        </m:sup>
                      </m:sSubSup>
                    </m:oMath>
                  </m:oMathPara>
                </a14:m>
                <a:endParaRPr lang="de-DE" sz="1400" dirty="0">
                  <a:latin typeface="+mn-lt"/>
                </a:endParaRPr>
              </a:p>
            </p:txBody>
          </p:sp>
        </mc:Choice>
        <mc:Fallback xmlns="">
          <p:sp>
            <p:nvSpPr>
              <p:cNvPr id="23" name="Textfeld 22">
                <a:extLst>
                  <a:ext uri="{FF2B5EF4-FFF2-40B4-BE49-F238E27FC236}">
                    <a16:creationId xmlns:a16="http://schemas.microsoft.com/office/drawing/2014/main" id="{F9084F85-BE3E-44F5-A8ED-3F84B0E82E87}"/>
                  </a:ext>
                </a:extLst>
              </p:cNvPr>
              <p:cNvSpPr txBox="1">
                <a:spLocks noRot="1" noChangeAspect="1" noMove="1" noResize="1" noEditPoints="1" noAdjustHandles="1" noChangeArrowheads="1" noChangeShapeType="1" noTextEdit="1"/>
              </p:cNvSpPr>
              <p:nvPr/>
            </p:nvSpPr>
            <p:spPr>
              <a:xfrm>
                <a:off x="7213595" y="4218102"/>
                <a:ext cx="438966" cy="315471"/>
              </a:xfrm>
              <a:prstGeom prst="rect">
                <a:avLst/>
              </a:prstGeom>
              <a:blipFill>
                <a:blip r:embed="rId14"/>
                <a:stretch>
                  <a:fillRect/>
                </a:stretch>
              </a:blipFill>
            </p:spPr>
            <p:txBody>
              <a:bodyPr/>
              <a:lstStyle/>
              <a:p>
                <a:r>
                  <a:rPr lang="de-DE">
                    <a:noFill/>
                  </a:rPr>
                  <a:t> </a:t>
                </a:r>
              </a:p>
            </p:txBody>
          </p:sp>
        </mc:Fallback>
      </mc:AlternateContent>
      <p:cxnSp>
        <p:nvCxnSpPr>
          <p:cNvPr id="25" name="Gerade Verbindung mit Pfeil 24">
            <a:extLst>
              <a:ext uri="{FF2B5EF4-FFF2-40B4-BE49-F238E27FC236}">
                <a16:creationId xmlns:a16="http://schemas.microsoft.com/office/drawing/2014/main" id="{45D1E4BF-90BB-4E2C-94FA-117FEDF542CD}"/>
              </a:ext>
            </a:extLst>
          </p:cNvPr>
          <p:cNvCxnSpPr>
            <a:cxnSpLocks/>
          </p:cNvCxnSpPr>
          <p:nvPr/>
        </p:nvCxnSpPr>
        <p:spPr>
          <a:xfrm flipH="1">
            <a:off x="7238199" y="4488063"/>
            <a:ext cx="111277" cy="267498"/>
          </a:xfrm>
          <a:prstGeom prst="straightConnector1">
            <a:avLst/>
          </a:prstGeom>
          <a:ln w="19050">
            <a:tailEnd type="triangle"/>
          </a:ln>
        </p:spPr>
        <p:style>
          <a:lnRef idx="1">
            <a:schemeClr val="accent4"/>
          </a:lnRef>
          <a:fillRef idx="0">
            <a:schemeClr val="accent4"/>
          </a:fillRef>
          <a:effectRef idx="0">
            <a:schemeClr val="accent4"/>
          </a:effectRef>
          <a:fontRef idx="minor">
            <a:schemeClr val="tx1"/>
          </a:fontRef>
        </p:style>
      </p:cxnSp>
      <p:pic>
        <p:nvPicPr>
          <p:cNvPr id="37" name="Grafik 36">
            <a:extLst>
              <a:ext uri="{FF2B5EF4-FFF2-40B4-BE49-F238E27FC236}">
                <a16:creationId xmlns:a16="http://schemas.microsoft.com/office/drawing/2014/main" id="{15E36FB2-DFE2-47CD-B8DA-F5F4AE1CED70}"/>
              </a:ext>
            </a:extLst>
          </p:cNvPr>
          <p:cNvPicPr>
            <a:picLocks noChangeAspect="1"/>
          </p:cNvPicPr>
          <p:nvPr/>
        </p:nvPicPr>
        <p:blipFill rotWithShape="1">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t="90046" b="5934"/>
          <a:stretch/>
        </p:blipFill>
        <p:spPr>
          <a:xfrm rot="16200000">
            <a:off x="2923723" y="2774454"/>
            <a:ext cx="2686961" cy="104775"/>
          </a:xfrm>
          <a:prstGeom prst="rect">
            <a:avLst/>
          </a:prstGeom>
        </p:spPr>
      </p:pic>
      <p:cxnSp>
        <p:nvCxnSpPr>
          <p:cNvPr id="39" name="Gerader Verbinder 38">
            <a:extLst>
              <a:ext uri="{FF2B5EF4-FFF2-40B4-BE49-F238E27FC236}">
                <a16:creationId xmlns:a16="http://schemas.microsoft.com/office/drawing/2014/main" id="{1D00A72C-275C-444E-946B-ADE01A05DF1F}"/>
              </a:ext>
            </a:extLst>
          </p:cNvPr>
          <p:cNvCxnSpPr>
            <a:cxnSpLocks/>
          </p:cNvCxnSpPr>
          <p:nvPr/>
        </p:nvCxnSpPr>
        <p:spPr>
          <a:xfrm flipH="1">
            <a:off x="4329114" y="3462180"/>
            <a:ext cx="61911" cy="0"/>
          </a:xfrm>
          <a:prstGeom prst="line">
            <a:avLst/>
          </a:prstGeom>
          <a:ln w="6350"/>
        </p:spPr>
        <p:style>
          <a:lnRef idx="1">
            <a:schemeClr val="dk1"/>
          </a:lnRef>
          <a:fillRef idx="0">
            <a:schemeClr val="dk1"/>
          </a:fillRef>
          <a:effectRef idx="0">
            <a:schemeClr val="dk1"/>
          </a:effectRef>
          <a:fontRef idx="minor">
            <a:schemeClr val="tx1"/>
          </a:fontRef>
        </p:style>
      </p:cxnSp>
      <p:cxnSp>
        <p:nvCxnSpPr>
          <p:cNvPr id="41" name="Gerader Verbinder 40">
            <a:extLst>
              <a:ext uri="{FF2B5EF4-FFF2-40B4-BE49-F238E27FC236}">
                <a16:creationId xmlns:a16="http://schemas.microsoft.com/office/drawing/2014/main" id="{EDF28490-2989-4FEF-9202-496D8CEB9AA2}"/>
              </a:ext>
            </a:extLst>
          </p:cNvPr>
          <p:cNvCxnSpPr>
            <a:cxnSpLocks/>
          </p:cNvCxnSpPr>
          <p:nvPr/>
        </p:nvCxnSpPr>
        <p:spPr>
          <a:xfrm flipH="1">
            <a:off x="4331344" y="3032842"/>
            <a:ext cx="59681" cy="0"/>
          </a:xfrm>
          <a:prstGeom prst="line">
            <a:avLst/>
          </a:prstGeom>
          <a:ln w="6350"/>
        </p:spPr>
        <p:style>
          <a:lnRef idx="1">
            <a:schemeClr val="dk1"/>
          </a:lnRef>
          <a:fillRef idx="0">
            <a:schemeClr val="dk1"/>
          </a:fillRef>
          <a:effectRef idx="0">
            <a:schemeClr val="dk1"/>
          </a:effectRef>
          <a:fontRef idx="minor">
            <a:schemeClr val="tx1"/>
          </a:fontRef>
        </p:style>
      </p:cxnSp>
      <p:cxnSp>
        <p:nvCxnSpPr>
          <p:cNvPr id="45" name="Gerader Verbinder 44">
            <a:extLst>
              <a:ext uri="{FF2B5EF4-FFF2-40B4-BE49-F238E27FC236}">
                <a16:creationId xmlns:a16="http://schemas.microsoft.com/office/drawing/2014/main" id="{7E67074D-566D-47C7-91D4-25948E3322D9}"/>
              </a:ext>
            </a:extLst>
          </p:cNvPr>
          <p:cNvCxnSpPr>
            <a:cxnSpLocks/>
          </p:cNvCxnSpPr>
          <p:nvPr/>
        </p:nvCxnSpPr>
        <p:spPr>
          <a:xfrm flipH="1">
            <a:off x="4326738" y="2601250"/>
            <a:ext cx="64287" cy="0"/>
          </a:xfrm>
          <a:prstGeom prst="line">
            <a:avLst/>
          </a:prstGeom>
          <a:ln w="6350"/>
        </p:spPr>
        <p:style>
          <a:lnRef idx="1">
            <a:schemeClr val="dk1"/>
          </a:lnRef>
          <a:fillRef idx="0">
            <a:schemeClr val="dk1"/>
          </a:fillRef>
          <a:effectRef idx="0">
            <a:schemeClr val="dk1"/>
          </a:effectRef>
          <a:fontRef idx="minor">
            <a:schemeClr val="tx1"/>
          </a:fontRef>
        </p:style>
      </p:cxnSp>
      <p:cxnSp>
        <p:nvCxnSpPr>
          <p:cNvPr id="49" name="Gerader Verbinder 48">
            <a:extLst>
              <a:ext uri="{FF2B5EF4-FFF2-40B4-BE49-F238E27FC236}">
                <a16:creationId xmlns:a16="http://schemas.microsoft.com/office/drawing/2014/main" id="{A5EAA75D-62D4-4798-A69C-B8D91224E70E}"/>
              </a:ext>
            </a:extLst>
          </p:cNvPr>
          <p:cNvCxnSpPr>
            <a:cxnSpLocks/>
          </p:cNvCxnSpPr>
          <p:nvPr/>
        </p:nvCxnSpPr>
        <p:spPr>
          <a:xfrm flipH="1">
            <a:off x="4329102" y="2171751"/>
            <a:ext cx="61923" cy="0"/>
          </a:xfrm>
          <a:prstGeom prst="line">
            <a:avLst/>
          </a:prstGeom>
          <a:ln w="6350"/>
        </p:spPr>
        <p:style>
          <a:lnRef idx="1">
            <a:schemeClr val="dk1"/>
          </a:lnRef>
          <a:fillRef idx="0">
            <a:schemeClr val="dk1"/>
          </a:fillRef>
          <a:effectRef idx="0">
            <a:schemeClr val="dk1"/>
          </a:effectRef>
          <a:fontRef idx="minor">
            <a:schemeClr val="tx1"/>
          </a:fontRef>
        </p:style>
      </p:cxnSp>
      <p:sp>
        <p:nvSpPr>
          <p:cNvPr id="19" name="Textfeld 18">
            <a:extLst>
              <a:ext uri="{FF2B5EF4-FFF2-40B4-BE49-F238E27FC236}">
                <a16:creationId xmlns:a16="http://schemas.microsoft.com/office/drawing/2014/main" id="{DFD8D9BD-2562-42B4-B413-390C10340F0C}"/>
              </a:ext>
            </a:extLst>
          </p:cNvPr>
          <p:cNvSpPr txBox="1"/>
          <p:nvPr/>
        </p:nvSpPr>
        <p:spPr>
          <a:xfrm rot="16200000">
            <a:off x="5966402" y="4813416"/>
            <a:ext cx="559769" cy="246221"/>
          </a:xfrm>
          <a:prstGeom prst="rect">
            <a:avLst/>
          </a:prstGeom>
          <a:noFill/>
        </p:spPr>
        <p:txBody>
          <a:bodyPr wrap="none" rtlCol="0">
            <a:spAutoFit/>
          </a:bodyPr>
          <a:lstStyle/>
          <a:p>
            <a:r>
              <a:rPr lang="de-DE" sz="1000" dirty="0" err="1"/>
              <a:t>counts</a:t>
            </a:r>
            <a:endParaRPr lang="de-DE" sz="1000" dirty="0"/>
          </a:p>
        </p:txBody>
      </p:sp>
      <p:sp>
        <p:nvSpPr>
          <p:cNvPr id="40" name="Textfeld 39">
            <a:extLst>
              <a:ext uri="{FF2B5EF4-FFF2-40B4-BE49-F238E27FC236}">
                <a16:creationId xmlns:a16="http://schemas.microsoft.com/office/drawing/2014/main" id="{4C913D81-9CE6-487F-AAD8-4A8C051A1800}"/>
              </a:ext>
            </a:extLst>
          </p:cNvPr>
          <p:cNvSpPr txBox="1"/>
          <p:nvPr/>
        </p:nvSpPr>
        <p:spPr>
          <a:xfrm>
            <a:off x="4922520" y="3967298"/>
            <a:ext cx="559769" cy="246221"/>
          </a:xfrm>
          <a:prstGeom prst="rect">
            <a:avLst/>
          </a:prstGeom>
          <a:noFill/>
        </p:spPr>
        <p:txBody>
          <a:bodyPr wrap="none" rtlCol="0">
            <a:spAutoFit/>
          </a:bodyPr>
          <a:lstStyle/>
          <a:p>
            <a:r>
              <a:rPr lang="de-DE" sz="1000" dirty="0" err="1"/>
              <a:t>counts</a:t>
            </a:r>
            <a:endParaRPr lang="de-DE" sz="1000" dirty="0"/>
          </a:p>
        </p:txBody>
      </p:sp>
      <p:cxnSp>
        <p:nvCxnSpPr>
          <p:cNvPr id="31" name="Gerader Verbinder 30">
            <a:extLst>
              <a:ext uri="{FF2B5EF4-FFF2-40B4-BE49-F238E27FC236}">
                <a16:creationId xmlns:a16="http://schemas.microsoft.com/office/drawing/2014/main" id="{695D257F-1911-4CFB-BABB-C4172A78E300}"/>
              </a:ext>
            </a:extLst>
          </p:cNvPr>
          <p:cNvCxnSpPr/>
          <p:nvPr/>
        </p:nvCxnSpPr>
        <p:spPr>
          <a:xfrm flipV="1">
            <a:off x="7213595" y="4975223"/>
            <a:ext cx="0" cy="1076076"/>
          </a:xfrm>
          <a:prstGeom prst="line">
            <a:avLst/>
          </a:prstGeom>
          <a:ln w="12700"/>
        </p:spPr>
        <p:style>
          <a:lnRef idx="1">
            <a:schemeClr val="dk1"/>
          </a:lnRef>
          <a:fillRef idx="0">
            <a:schemeClr val="dk1"/>
          </a:fillRef>
          <a:effectRef idx="0">
            <a:schemeClr val="dk1"/>
          </a:effectRef>
          <a:fontRef idx="minor">
            <a:schemeClr val="tx1"/>
          </a:fontRef>
        </p:style>
      </p:cxnSp>
      <p:cxnSp>
        <p:nvCxnSpPr>
          <p:cNvPr id="42" name="Gerader Verbinder 41">
            <a:extLst>
              <a:ext uri="{FF2B5EF4-FFF2-40B4-BE49-F238E27FC236}">
                <a16:creationId xmlns:a16="http://schemas.microsoft.com/office/drawing/2014/main" id="{44FD368C-A8CC-41CC-8F6F-D67943ECF6EE}"/>
              </a:ext>
            </a:extLst>
          </p:cNvPr>
          <p:cNvCxnSpPr>
            <a:cxnSpLocks/>
          </p:cNvCxnSpPr>
          <p:nvPr/>
        </p:nvCxnSpPr>
        <p:spPr>
          <a:xfrm flipV="1">
            <a:off x="7054845" y="5049838"/>
            <a:ext cx="0" cy="1001461"/>
          </a:xfrm>
          <a:prstGeom prst="line">
            <a:avLst/>
          </a:prstGeom>
          <a:ln w="12700"/>
        </p:spPr>
        <p:style>
          <a:lnRef idx="1">
            <a:schemeClr val="dk1"/>
          </a:lnRef>
          <a:fillRef idx="0">
            <a:schemeClr val="dk1"/>
          </a:fillRef>
          <a:effectRef idx="0">
            <a:schemeClr val="dk1"/>
          </a:effectRef>
          <a:fontRef idx="minor">
            <a:schemeClr val="tx1"/>
          </a:fontRef>
        </p:style>
      </p:cxnSp>
      <p:cxnSp>
        <p:nvCxnSpPr>
          <p:cNvPr id="44" name="Gerader Verbinder 43">
            <a:extLst>
              <a:ext uri="{FF2B5EF4-FFF2-40B4-BE49-F238E27FC236}">
                <a16:creationId xmlns:a16="http://schemas.microsoft.com/office/drawing/2014/main" id="{88EFD9EE-5818-4A39-B01B-FD55F02B08BF}"/>
              </a:ext>
            </a:extLst>
          </p:cNvPr>
          <p:cNvCxnSpPr>
            <a:cxnSpLocks/>
          </p:cNvCxnSpPr>
          <p:nvPr/>
        </p:nvCxnSpPr>
        <p:spPr>
          <a:xfrm flipV="1">
            <a:off x="6680195" y="5049838"/>
            <a:ext cx="0" cy="1001461"/>
          </a:xfrm>
          <a:prstGeom prst="line">
            <a:avLst/>
          </a:prstGeom>
          <a:ln w="12700">
            <a:solidFill>
              <a:srgbClr val="FF0000"/>
            </a:solidFill>
          </a:ln>
        </p:spPr>
        <p:style>
          <a:lnRef idx="1">
            <a:schemeClr val="dk1"/>
          </a:lnRef>
          <a:fillRef idx="0">
            <a:schemeClr val="dk1"/>
          </a:fillRef>
          <a:effectRef idx="0">
            <a:schemeClr val="dk1"/>
          </a:effectRef>
          <a:fontRef idx="minor">
            <a:schemeClr val="tx1"/>
          </a:fontRef>
        </p:style>
      </p:cxnSp>
      <p:cxnSp>
        <p:nvCxnSpPr>
          <p:cNvPr id="46" name="Gerader Verbinder 45">
            <a:extLst>
              <a:ext uri="{FF2B5EF4-FFF2-40B4-BE49-F238E27FC236}">
                <a16:creationId xmlns:a16="http://schemas.microsoft.com/office/drawing/2014/main" id="{EFD31222-E541-4DF2-8FCC-35675F8A4D3F}"/>
              </a:ext>
            </a:extLst>
          </p:cNvPr>
          <p:cNvCxnSpPr>
            <a:cxnSpLocks/>
          </p:cNvCxnSpPr>
          <p:nvPr/>
        </p:nvCxnSpPr>
        <p:spPr>
          <a:xfrm flipV="1">
            <a:off x="6837358" y="5099050"/>
            <a:ext cx="0" cy="952383"/>
          </a:xfrm>
          <a:prstGeom prst="line">
            <a:avLst/>
          </a:prstGeom>
          <a:ln w="12700">
            <a:solidFill>
              <a:srgbClr val="FF000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243618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4F35D-F3E3-4387-82E2-D8398D2991F0}"/>
              </a:ext>
            </a:extLst>
          </p:cNvPr>
          <p:cNvSpPr>
            <a:spLocks noGrp="1"/>
          </p:cNvSpPr>
          <p:nvPr>
            <p:ph type="title"/>
          </p:nvPr>
        </p:nvSpPr>
        <p:spPr/>
        <p:txBody>
          <a:bodyPr/>
          <a:lstStyle/>
          <a:p>
            <a:r>
              <a:rPr lang="en-GB">
                <a:cs typeface="Arial"/>
              </a:rPr>
              <a:t>Outline</a:t>
            </a:r>
            <a:endParaRPr lang="en-GB"/>
          </a:p>
        </p:txBody>
      </p:sp>
      <p:sp>
        <p:nvSpPr>
          <p:cNvPr id="3" name="Content Placeholder 2">
            <a:extLst>
              <a:ext uri="{FF2B5EF4-FFF2-40B4-BE49-F238E27FC236}">
                <a16:creationId xmlns:a16="http://schemas.microsoft.com/office/drawing/2014/main" id="{1D5B6622-012C-47AA-9AF5-4FFE58851654}"/>
              </a:ext>
            </a:extLst>
          </p:cNvPr>
          <p:cNvSpPr>
            <a:spLocks noGrp="1"/>
          </p:cNvSpPr>
          <p:nvPr>
            <p:ph idx="1"/>
          </p:nvPr>
        </p:nvSpPr>
        <p:spPr/>
        <p:txBody>
          <a:bodyPr/>
          <a:lstStyle/>
          <a:p>
            <a:pPr marL="342900" indent="-342900">
              <a:lnSpc>
                <a:spcPct val="100000"/>
              </a:lnSpc>
              <a:spcBef>
                <a:spcPct val="0"/>
              </a:spcBef>
              <a:spcAft>
                <a:spcPct val="0"/>
              </a:spcAft>
              <a:buFont typeface="Arial" panose="020B0604020202020204" pitchFamily="34" charset="0"/>
              <a:buChar char="•"/>
            </a:pPr>
            <a:r>
              <a:rPr lang="en-US" dirty="0">
                <a:solidFill>
                  <a:schemeClr val="bg1">
                    <a:lumMod val="75000"/>
                  </a:schemeClr>
                </a:solidFill>
                <a:cs typeface="Arial"/>
              </a:rPr>
              <a:t>Principle</a:t>
            </a:r>
            <a:r>
              <a:rPr lang="de-DE" dirty="0">
                <a:solidFill>
                  <a:schemeClr val="bg1">
                    <a:lumMod val="75000"/>
                  </a:schemeClr>
                </a:solidFill>
                <a:cs typeface="Arial"/>
              </a:rPr>
              <a:t> </a:t>
            </a:r>
            <a:r>
              <a:rPr lang="de-DE" dirty="0" err="1">
                <a:solidFill>
                  <a:schemeClr val="bg1">
                    <a:lumMod val="75000"/>
                  </a:schemeClr>
                </a:solidFill>
                <a:cs typeface="Arial"/>
              </a:rPr>
              <a:t>of</a:t>
            </a:r>
            <a:r>
              <a:rPr lang="de-DE" dirty="0">
                <a:solidFill>
                  <a:schemeClr val="bg1">
                    <a:lumMod val="75000"/>
                  </a:schemeClr>
                </a:solidFill>
                <a:cs typeface="Arial"/>
              </a:rPr>
              <a:t> (e,e‘</a:t>
            </a:r>
            <a:r>
              <a:rPr lang="el-GR" dirty="0">
                <a:solidFill>
                  <a:schemeClr val="bg1">
                    <a:lumMod val="75000"/>
                  </a:schemeClr>
                </a:solidFill>
                <a:latin typeface="Times New Roman" panose="02020603050405020304" pitchFamily="18" charset="0"/>
                <a:cs typeface="Times New Roman" panose="02020603050405020304" pitchFamily="18" charset="0"/>
              </a:rPr>
              <a:t>γ</a:t>
            </a:r>
            <a:r>
              <a:rPr lang="de-DE" dirty="0">
                <a:solidFill>
                  <a:schemeClr val="bg1">
                    <a:lumMod val="75000"/>
                  </a:schemeClr>
                </a:solidFill>
                <a:cs typeface="Arial"/>
              </a:rPr>
              <a:t>)</a:t>
            </a:r>
          </a:p>
          <a:p>
            <a:pPr marL="342900" indent="-342900">
              <a:lnSpc>
                <a:spcPct val="100000"/>
              </a:lnSpc>
              <a:spcBef>
                <a:spcPct val="0"/>
              </a:spcBef>
              <a:spcAft>
                <a:spcPct val="0"/>
              </a:spcAft>
              <a:buFont typeface="Arial" panose="020B0604020202020204" pitchFamily="34" charset="0"/>
              <a:buChar char="•"/>
            </a:pPr>
            <a:r>
              <a:rPr lang="en-US" dirty="0">
                <a:solidFill>
                  <a:schemeClr val="bg1">
                    <a:lumMod val="75000"/>
                  </a:schemeClr>
                </a:solidFill>
                <a:cs typeface="Arial"/>
              </a:rPr>
              <a:t>Theoretical</a:t>
            </a:r>
            <a:r>
              <a:rPr lang="de-DE" dirty="0">
                <a:solidFill>
                  <a:schemeClr val="bg1">
                    <a:lumMod val="75000"/>
                  </a:schemeClr>
                </a:solidFill>
                <a:cs typeface="Arial"/>
              </a:rPr>
              <a:t> </a:t>
            </a:r>
            <a:r>
              <a:rPr lang="en-US" dirty="0">
                <a:solidFill>
                  <a:schemeClr val="bg1">
                    <a:lumMod val="75000"/>
                  </a:schemeClr>
                </a:solidFill>
                <a:cs typeface="Arial"/>
              </a:rPr>
              <a:t>considerations</a:t>
            </a:r>
          </a:p>
          <a:p>
            <a:pPr marL="342900" indent="-342900">
              <a:lnSpc>
                <a:spcPct val="100000"/>
              </a:lnSpc>
              <a:spcBef>
                <a:spcPct val="0"/>
              </a:spcBef>
              <a:spcAft>
                <a:spcPct val="0"/>
              </a:spcAft>
              <a:buFont typeface="Arial" panose="020B0604020202020204" pitchFamily="34" charset="0"/>
              <a:buChar char="•"/>
            </a:pPr>
            <a:r>
              <a:rPr lang="en-US" dirty="0">
                <a:solidFill>
                  <a:schemeClr val="bg1">
                    <a:lumMod val="75000"/>
                  </a:schemeClr>
                </a:solidFill>
                <a:cs typeface="Arial"/>
              </a:rPr>
              <a:t>Gamma-decay of GDR</a:t>
            </a:r>
          </a:p>
          <a:p>
            <a:pPr marL="342900" indent="-342900">
              <a:lnSpc>
                <a:spcPct val="100000"/>
              </a:lnSpc>
              <a:spcBef>
                <a:spcPct val="0"/>
              </a:spcBef>
              <a:spcAft>
                <a:spcPct val="0"/>
              </a:spcAft>
              <a:buFont typeface="Arial" panose="020B0604020202020204" pitchFamily="34" charset="0"/>
              <a:buChar char="•"/>
            </a:pPr>
            <a:r>
              <a:rPr lang="en-US" dirty="0">
                <a:solidFill>
                  <a:schemeClr val="bg1">
                    <a:lumMod val="75000"/>
                  </a:schemeClr>
                </a:solidFill>
                <a:cs typeface="Arial"/>
              </a:rPr>
              <a:t>Vorticity</a:t>
            </a:r>
          </a:p>
          <a:p>
            <a:pPr marL="342900" indent="-342900">
              <a:lnSpc>
                <a:spcPct val="100000"/>
              </a:lnSpc>
              <a:spcBef>
                <a:spcPct val="0"/>
              </a:spcBef>
              <a:spcAft>
                <a:spcPct val="0"/>
              </a:spcAft>
              <a:buFont typeface="Arial" panose="020B0604020202020204" pitchFamily="34" charset="0"/>
              <a:buChar char="•"/>
            </a:pPr>
            <a:r>
              <a:rPr lang="en-US" dirty="0">
                <a:solidFill>
                  <a:schemeClr val="bg1">
                    <a:lumMod val="75000"/>
                  </a:schemeClr>
                </a:solidFill>
                <a:cs typeface="Arial"/>
              </a:rPr>
              <a:t>Status and Achievements</a:t>
            </a:r>
          </a:p>
          <a:p>
            <a:pPr marL="342900" indent="-342900">
              <a:lnSpc>
                <a:spcPct val="100000"/>
              </a:lnSpc>
              <a:spcBef>
                <a:spcPct val="0"/>
              </a:spcBef>
              <a:spcAft>
                <a:spcPct val="0"/>
              </a:spcAft>
              <a:buFont typeface="Arial" panose="020B0604020202020204" pitchFamily="34" charset="0"/>
              <a:buChar char="•"/>
            </a:pPr>
            <a:r>
              <a:rPr lang="en-US" dirty="0">
                <a:cs typeface="Arial"/>
              </a:rPr>
              <a:t>Schedule</a:t>
            </a:r>
          </a:p>
          <a:p>
            <a:pPr marL="342900" indent="-342900">
              <a:lnSpc>
                <a:spcPct val="100000"/>
              </a:lnSpc>
              <a:spcBef>
                <a:spcPct val="0"/>
              </a:spcBef>
              <a:spcAft>
                <a:spcPct val="0"/>
              </a:spcAft>
              <a:buFont typeface="Arial" panose="020B0604020202020204" pitchFamily="34" charset="0"/>
              <a:buChar char="•"/>
            </a:pPr>
            <a:r>
              <a:rPr lang="en-US" dirty="0">
                <a:solidFill>
                  <a:schemeClr val="bg1">
                    <a:lumMod val="75000"/>
                  </a:schemeClr>
                </a:solidFill>
                <a:cs typeface="Arial"/>
              </a:rPr>
              <a:t>Summary</a:t>
            </a:r>
          </a:p>
          <a:p>
            <a:pPr marL="179070" indent="-179070">
              <a:lnSpc>
                <a:spcPct val="129999"/>
              </a:lnSpc>
              <a:spcAft>
                <a:spcPts val="200"/>
              </a:spcAft>
            </a:pPr>
            <a:endParaRPr lang="en-GB" dirty="0">
              <a:cs typeface="Arial"/>
            </a:endParaRPr>
          </a:p>
        </p:txBody>
      </p:sp>
    </p:spTree>
    <p:extLst>
      <p:ext uri="{BB962C8B-B14F-4D97-AF65-F5344CB8AC3E}">
        <p14:creationId xmlns:p14="http://schemas.microsoft.com/office/powerpoint/2010/main" val="607851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E2D73288-959F-4327-AA9E-3DE201F163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98" b="90989"/>
          <a:stretch/>
        </p:blipFill>
        <p:spPr>
          <a:xfrm>
            <a:off x="1920240" y="3776493"/>
            <a:ext cx="5619749" cy="220980"/>
          </a:xfrm>
          <a:prstGeom prst="rect">
            <a:avLst/>
          </a:prstGeom>
        </p:spPr>
      </p:pic>
      <p:sp>
        <p:nvSpPr>
          <p:cNvPr id="2" name="Title 1">
            <a:extLst>
              <a:ext uri="{FF2B5EF4-FFF2-40B4-BE49-F238E27FC236}">
                <a16:creationId xmlns:a16="http://schemas.microsoft.com/office/drawing/2014/main" id="{7E39A050-E8BC-4140-A0E2-15CF00742A31}"/>
              </a:ext>
            </a:extLst>
          </p:cNvPr>
          <p:cNvSpPr>
            <a:spLocks noGrp="1"/>
          </p:cNvSpPr>
          <p:nvPr>
            <p:ph type="title"/>
          </p:nvPr>
        </p:nvSpPr>
        <p:spPr/>
        <p:txBody>
          <a:bodyPr/>
          <a:lstStyle/>
          <a:p>
            <a:r>
              <a:rPr lang="en-US">
                <a:cs typeface="Arial"/>
              </a:rPr>
              <a:t>Schedule</a:t>
            </a:r>
            <a:endParaRPr lang="en-US"/>
          </a:p>
        </p:txBody>
      </p:sp>
      <p:sp>
        <p:nvSpPr>
          <p:cNvPr id="3" name="Content Placeholder 2">
            <a:extLst>
              <a:ext uri="{FF2B5EF4-FFF2-40B4-BE49-F238E27FC236}">
                <a16:creationId xmlns:a16="http://schemas.microsoft.com/office/drawing/2014/main" id="{F4340AAD-430C-4BC7-B3C2-8240AFB6C462}"/>
              </a:ext>
            </a:extLst>
          </p:cNvPr>
          <p:cNvSpPr>
            <a:spLocks noGrp="1"/>
          </p:cNvSpPr>
          <p:nvPr>
            <p:ph idx="1"/>
          </p:nvPr>
        </p:nvSpPr>
        <p:spPr>
          <a:xfrm>
            <a:off x="360000" y="1620000"/>
            <a:ext cx="7237140" cy="2225593"/>
          </a:xfrm>
        </p:spPr>
        <p:txBody>
          <a:bodyPr/>
          <a:lstStyle/>
          <a:p>
            <a:pPr marL="342900" indent="-342900">
              <a:lnSpc>
                <a:spcPct val="129999"/>
              </a:lnSpc>
              <a:spcAft>
                <a:spcPts val="200"/>
              </a:spcAft>
              <a:buFont typeface="Arial" pitchFamily="2" charset="2"/>
              <a:buChar char="•"/>
            </a:pPr>
            <a:r>
              <a:rPr lang="en-US" dirty="0">
                <a:cs typeface="Arial"/>
              </a:rPr>
              <a:t>Parasitic tests during QClam commissioning</a:t>
            </a:r>
          </a:p>
          <a:p>
            <a:pPr marL="342900" indent="-342900">
              <a:lnSpc>
                <a:spcPct val="129999"/>
              </a:lnSpc>
              <a:spcAft>
                <a:spcPts val="200"/>
              </a:spcAft>
              <a:buFont typeface="Arial" pitchFamily="2" charset="2"/>
              <a:buChar char="•"/>
            </a:pPr>
            <a:r>
              <a:rPr lang="en-US" dirty="0">
                <a:cs typeface="Arial"/>
              </a:rPr>
              <a:t>LaBr detector array set up </a:t>
            </a:r>
            <a:r>
              <a:rPr lang="en-US" dirty="0">
                <a:solidFill>
                  <a:srgbClr val="000000"/>
                </a:solidFill>
                <a:cs typeface="Arial"/>
              </a:rPr>
              <a:t>by</a:t>
            </a:r>
            <a:r>
              <a:rPr lang="en-US" dirty="0">
                <a:cs typeface="Arial"/>
              </a:rPr>
              <a:t> Jan. 2019</a:t>
            </a:r>
          </a:p>
          <a:p>
            <a:pPr marL="342900" indent="-342900">
              <a:lnSpc>
                <a:spcPct val="129999"/>
              </a:lnSpc>
              <a:spcAft>
                <a:spcPts val="200"/>
              </a:spcAft>
              <a:buFont typeface="Arial" pitchFamily="2" charset="2"/>
              <a:buChar char="•"/>
            </a:pPr>
            <a:r>
              <a:rPr lang="en-US" dirty="0">
                <a:cs typeface="Arial"/>
              </a:rPr>
              <a:t>Commissioning tests during </a:t>
            </a:r>
            <a:r>
              <a:rPr lang="en-US" baseline="30000" dirty="0">
                <a:cs typeface="Arial"/>
              </a:rPr>
              <a:t>14</a:t>
            </a:r>
            <a:r>
              <a:rPr lang="en-US" dirty="0">
                <a:cs typeface="Arial"/>
              </a:rPr>
              <a:t>C experiment (A03, M. Mathy) in Feb./Mar. 2019</a:t>
            </a:r>
          </a:p>
          <a:p>
            <a:pPr marL="342900" indent="-342900">
              <a:lnSpc>
                <a:spcPct val="129999"/>
              </a:lnSpc>
              <a:spcAft>
                <a:spcPts val="200"/>
              </a:spcAft>
              <a:buFont typeface="Arial" pitchFamily="2" charset="2"/>
              <a:buChar char="•"/>
            </a:pPr>
            <a:r>
              <a:rPr lang="en-US" dirty="0">
                <a:cs typeface="Arial"/>
              </a:rPr>
              <a:t>(e,e’</a:t>
            </a:r>
            <a:r>
              <a:rPr lang="el-GR" dirty="0">
                <a:latin typeface="Times New Roman" panose="02020603050405020304" pitchFamily="18" charset="0"/>
                <a:cs typeface="Times New Roman" panose="02020603050405020304" pitchFamily="18" charset="0"/>
              </a:rPr>
              <a:t>γ</a:t>
            </a:r>
            <a:r>
              <a:rPr lang="en-US" dirty="0">
                <a:cs typeface="Arial"/>
              </a:rPr>
              <a:t>)-production April 2019</a:t>
            </a:r>
          </a:p>
        </p:txBody>
      </p:sp>
      <p:pic>
        <p:nvPicPr>
          <p:cNvPr id="6" name="Grafik 5">
            <a:extLst>
              <a:ext uri="{FF2B5EF4-FFF2-40B4-BE49-F238E27FC236}">
                <a16:creationId xmlns:a16="http://schemas.microsoft.com/office/drawing/2014/main" id="{90EAF51F-18ED-43C0-8A54-8F700F4BF4E9}"/>
              </a:ext>
            </a:extLst>
          </p:cNvPr>
          <p:cNvPicPr>
            <a:picLocks noChangeAspect="1"/>
          </p:cNvPicPr>
          <p:nvPr/>
        </p:nvPicPr>
        <p:blipFill rotWithShape="1">
          <a:blip r:embed="rId3">
            <a:extLst>
              <a:ext uri="{28A0092B-C50C-407E-A947-70E740481C1C}">
                <a14:useLocalDpi xmlns:a14="http://schemas.microsoft.com/office/drawing/2010/main" val="0"/>
              </a:ext>
            </a:extLst>
          </a:blip>
          <a:srcRect t="35707"/>
          <a:stretch/>
        </p:blipFill>
        <p:spPr>
          <a:xfrm>
            <a:off x="1211924" y="3962400"/>
            <a:ext cx="6297586" cy="2303287"/>
          </a:xfrm>
          <a:prstGeom prst="rect">
            <a:avLst/>
          </a:prstGeom>
        </p:spPr>
      </p:pic>
    </p:spTree>
    <p:extLst>
      <p:ext uri="{BB962C8B-B14F-4D97-AF65-F5344CB8AC3E}">
        <p14:creationId xmlns:p14="http://schemas.microsoft.com/office/powerpoint/2010/main" val="25532470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4F35D-F3E3-4387-82E2-D8398D2991F0}"/>
              </a:ext>
            </a:extLst>
          </p:cNvPr>
          <p:cNvSpPr>
            <a:spLocks noGrp="1"/>
          </p:cNvSpPr>
          <p:nvPr>
            <p:ph type="title"/>
          </p:nvPr>
        </p:nvSpPr>
        <p:spPr/>
        <p:txBody>
          <a:bodyPr/>
          <a:lstStyle/>
          <a:p>
            <a:r>
              <a:rPr lang="en-GB">
                <a:cs typeface="Arial"/>
              </a:rPr>
              <a:t>Outline</a:t>
            </a:r>
            <a:endParaRPr lang="en-GB"/>
          </a:p>
        </p:txBody>
      </p:sp>
      <p:sp>
        <p:nvSpPr>
          <p:cNvPr id="3" name="Content Placeholder 2">
            <a:extLst>
              <a:ext uri="{FF2B5EF4-FFF2-40B4-BE49-F238E27FC236}">
                <a16:creationId xmlns:a16="http://schemas.microsoft.com/office/drawing/2014/main" id="{1D5B6622-012C-47AA-9AF5-4FFE58851654}"/>
              </a:ext>
            </a:extLst>
          </p:cNvPr>
          <p:cNvSpPr>
            <a:spLocks noGrp="1"/>
          </p:cNvSpPr>
          <p:nvPr>
            <p:ph idx="1"/>
          </p:nvPr>
        </p:nvSpPr>
        <p:spPr/>
        <p:txBody>
          <a:bodyPr/>
          <a:lstStyle/>
          <a:p>
            <a:pPr marL="342900" indent="-342900">
              <a:lnSpc>
                <a:spcPct val="100000"/>
              </a:lnSpc>
              <a:spcBef>
                <a:spcPct val="0"/>
              </a:spcBef>
              <a:spcAft>
                <a:spcPct val="0"/>
              </a:spcAft>
              <a:buFont typeface="Arial" panose="020B0604020202020204" pitchFamily="34" charset="0"/>
              <a:buChar char="•"/>
            </a:pPr>
            <a:r>
              <a:rPr lang="en-US" dirty="0">
                <a:solidFill>
                  <a:schemeClr val="bg1">
                    <a:lumMod val="75000"/>
                  </a:schemeClr>
                </a:solidFill>
                <a:cs typeface="Arial"/>
              </a:rPr>
              <a:t>Principle</a:t>
            </a:r>
            <a:r>
              <a:rPr lang="de-DE" dirty="0">
                <a:solidFill>
                  <a:schemeClr val="bg1">
                    <a:lumMod val="75000"/>
                  </a:schemeClr>
                </a:solidFill>
                <a:cs typeface="Arial"/>
              </a:rPr>
              <a:t> </a:t>
            </a:r>
            <a:r>
              <a:rPr lang="en-US" dirty="0">
                <a:solidFill>
                  <a:schemeClr val="bg1">
                    <a:lumMod val="75000"/>
                  </a:schemeClr>
                </a:solidFill>
                <a:cs typeface="Arial"/>
              </a:rPr>
              <a:t>of</a:t>
            </a:r>
            <a:r>
              <a:rPr lang="de-DE" dirty="0">
                <a:solidFill>
                  <a:schemeClr val="bg1">
                    <a:lumMod val="75000"/>
                  </a:schemeClr>
                </a:solidFill>
                <a:cs typeface="Arial"/>
              </a:rPr>
              <a:t> (e,e‘</a:t>
            </a:r>
            <a:r>
              <a:rPr lang="el-GR" dirty="0">
                <a:solidFill>
                  <a:schemeClr val="bg1">
                    <a:lumMod val="75000"/>
                  </a:schemeClr>
                </a:solidFill>
                <a:latin typeface="Times New Roman" panose="02020603050405020304" pitchFamily="18" charset="0"/>
                <a:cs typeface="Times New Roman" panose="02020603050405020304" pitchFamily="18" charset="0"/>
              </a:rPr>
              <a:t>γ</a:t>
            </a:r>
            <a:r>
              <a:rPr lang="de-DE" dirty="0">
                <a:solidFill>
                  <a:schemeClr val="bg1">
                    <a:lumMod val="75000"/>
                  </a:schemeClr>
                </a:solidFill>
                <a:cs typeface="Arial"/>
              </a:rPr>
              <a:t>)</a:t>
            </a:r>
            <a:endParaRPr lang="en-US" dirty="0">
              <a:solidFill>
                <a:schemeClr val="bg1">
                  <a:lumMod val="75000"/>
                </a:schemeClr>
              </a:solidFill>
              <a:cs typeface="Arial"/>
            </a:endParaRPr>
          </a:p>
          <a:p>
            <a:pPr marL="342900" indent="-342900">
              <a:lnSpc>
                <a:spcPct val="100000"/>
              </a:lnSpc>
              <a:spcBef>
                <a:spcPct val="0"/>
              </a:spcBef>
              <a:spcAft>
                <a:spcPct val="0"/>
              </a:spcAft>
              <a:buFont typeface="Arial" panose="020B0604020202020204" pitchFamily="34" charset="0"/>
              <a:buChar char="•"/>
            </a:pPr>
            <a:r>
              <a:rPr lang="en-US" dirty="0">
                <a:solidFill>
                  <a:schemeClr val="bg1">
                    <a:lumMod val="75000"/>
                  </a:schemeClr>
                </a:solidFill>
                <a:cs typeface="Arial"/>
              </a:rPr>
              <a:t>Gamma Decay of GDR</a:t>
            </a:r>
          </a:p>
          <a:p>
            <a:pPr marL="342900" indent="-342900">
              <a:lnSpc>
                <a:spcPct val="100000"/>
              </a:lnSpc>
              <a:spcBef>
                <a:spcPct val="0"/>
              </a:spcBef>
              <a:spcAft>
                <a:spcPct val="0"/>
              </a:spcAft>
              <a:buFont typeface="Arial" panose="020B0604020202020204" pitchFamily="34" charset="0"/>
              <a:buChar char="•"/>
            </a:pPr>
            <a:r>
              <a:rPr lang="en-US" dirty="0">
                <a:solidFill>
                  <a:schemeClr val="bg1">
                    <a:lumMod val="75000"/>
                  </a:schemeClr>
                </a:solidFill>
                <a:cs typeface="Arial"/>
              </a:rPr>
              <a:t>Vorticity</a:t>
            </a:r>
          </a:p>
          <a:p>
            <a:pPr marL="342900" indent="-342900">
              <a:lnSpc>
                <a:spcPct val="100000"/>
              </a:lnSpc>
              <a:spcBef>
                <a:spcPct val="0"/>
              </a:spcBef>
              <a:spcAft>
                <a:spcPct val="0"/>
              </a:spcAft>
              <a:buFont typeface="Arial" panose="020B0604020202020204" pitchFamily="34" charset="0"/>
              <a:buChar char="•"/>
            </a:pPr>
            <a:r>
              <a:rPr lang="en-US" dirty="0">
                <a:solidFill>
                  <a:schemeClr val="bg1">
                    <a:lumMod val="75000"/>
                  </a:schemeClr>
                </a:solidFill>
                <a:cs typeface="Arial"/>
              </a:rPr>
              <a:t>Status and Achievements</a:t>
            </a:r>
          </a:p>
          <a:p>
            <a:pPr marL="342900" indent="-342900">
              <a:lnSpc>
                <a:spcPct val="100000"/>
              </a:lnSpc>
              <a:spcBef>
                <a:spcPct val="0"/>
              </a:spcBef>
              <a:spcAft>
                <a:spcPct val="0"/>
              </a:spcAft>
              <a:buFont typeface="Arial" panose="020B0604020202020204" pitchFamily="34" charset="0"/>
              <a:buChar char="•"/>
            </a:pPr>
            <a:r>
              <a:rPr lang="en-US" dirty="0">
                <a:solidFill>
                  <a:schemeClr val="bg1">
                    <a:lumMod val="75000"/>
                  </a:schemeClr>
                </a:solidFill>
                <a:cs typeface="Arial"/>
              </a:rPr>
              <a:t>Schedule</a:t>
            </a:r>
          </a:p>
          <a:p>
            <a:pPr marL="342900" indent="-342900">
              <a:lnSpc>
                <a:spcPct val="100000"/>
              </a:lnSpc>
              <a:spcBef>
                <a:spcPct val="0"/>
              </a:spcBef>
              <a:spcAft>
                <a:spcPct val="0"/>
              </a:spcAft>
              <a:buFont typeface="Arial" panose="020B0604020202020204" pitchFamily="34" charset="0"/>
              <a:buChar char="•"/>
            </a:pPr>
            <a:r>
              <a:rPr lang="en-US" dirty="0">
                <a:cs typeface="Arial"/>
              </a:rPr>
              <a:t>Summary</a:t>
            </a:r>
          </a:p>
          <a:p>
            <a:pPr marL="179070" indent="-179070">
              <a:lnSpc>
                <a:spcPct val="129999"/>
              </a:lnSpc>
              <a:spcAft>
                <a:spcPts val="200"/>
              </a:spcAft>
            </a:pPr>
            <a:endParaRPr lang="en-GB" dirty="0">
              <a:cs typeface="Arial"/>
            </a:endParaRPr>
          </a:p>
        </p:txBody>
      </p:sp>
    </p:spTree>
    <p:extLst>
      <p:ext uri="{BB962C8B-B14F-4D97-AF65-F5344CB8AC3E}">
        <p14:creationId xmlns:p14="http://schemas.microsoft.com/office/powerpoint/2010/main" val="28597702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9A050-E8BC-4140-A0E2-15CF00742A31}"/>
              </a:ext>
            </a:extLst>
          </p:cNvPr>
          <p:cNvSpPr>
            <a:spLocks noGrp="1"/>
          </p:cNvSpPr>
          <p:nvPr>
            <p:ph type="title"/>
          </p:nvPr>
        </p:nvSpPr>
        <p:spPr/>
        <p:txBody>
          <a:bodyPr/>
          <a:lstStyle/>
          <a:p>
            <a:r>
              <a:rPr lang="en-US">
                <a:cs typeface="Arial"/>
              </a:rPr>
              <a:t>Summary</a:t>
            </a:r>
            <a:endParaRPr lang="en-US"/>
          </a:p>
        </p:txBody>
      </p:sp>
      <p:sp>
        <p:nvSpPr>
          <p:cNvPr id="3" name="Content Placeholder 2">
            <a:extLst>
              <a:ext uri="{FF2B5EF4-FFF2-40B4-BE49-F238E27FC236}">
                <a16:creationId xmlns:a16="http://schemas.microsoft.com/office/drawing/2014/main" id="{F4340AAD-430C-4BC7-B3C2-8240AFB6C462}"/>
              </a:ext>
            </a:extLst>
          </p:cNvPr>
          <p:cNvSpPr>
            <a:spLocks noGrp="1"/>
          </p:cNvSpPr>
          <p:nvPr>
            <p:ph idx="1"/>
          </p:nvPr>
        </p:nvSpPr>
        <p:spPr/>
        <p:txBody>
          <a:bodyPr/>
          <a:lstStyle/>
          <a:p>
            <a:pPr marL="342900" indent="-342900">
              <a:lnSpc>
                <a:spcPct val="129999"/>
              </a:lnSpc>
              <a:spcAft>
                <a:spcPts val="200"/>
              </a:spcAft>
              <a:buFont typeface="Arial" pitchFamily="2" charset="2"/>
              <a:buChar char="•"/>
            </a:pPr>
            <a:r>
              <a:rPr lang="en-US">
                <a:cs typeface="Arial"/>
              </a:rPr>
              <a:t>Beam </a:t>
            </a:r>
            <a:r>
              <a:rPr lang="en-US">
                <a:solidFill>
                  <a:srgbClr val="00B050"/>
                </a:solidFill>
                <a:latin typeface="Wingdings" panose="05000000000000000000" pitchFamily="2" charset="2"/>
                <a:cs typeface="Arial"/>
              </a:rPr>
              <a:t>ü</a:t>
            </a:r>
          </a:p>
          <a:p>
            <a:pPr marL="342900" indent="-342900">
              <a:lnSpc>
                <a:spcPct val="129999"/>
              </a:lnSpc>
              <a:spcAft>
                <a:spcPts val="200"/>
              </a:spcAft>
              <a:buFont typeface="Arial" pitchFamily="2" charset="2"/>
              <a:buChar char="•"/>
            </a:pPr>
            <a:r>
              <a:rPr lang="en-US">
                <a:cs typeface="Arial"/>
              </a:rPr>
              <a:t>Halo scraper </a:t>
            </a:r>
            <a:r>
              <a:rPr lang="en-US">
                <a:solidFill>
                  <a:srgbClr val="00B050"/>
                </a:solidFill>
                <a:latin typeface="Wingdings" panose="05000000000000000000" pitchFamily="2" charset="2"/>
                <a:cs typeface="Arial"/>
              </a:rPr>
              <a:t>ü</a:t>
            </a:r>
            <a:endParaRPr lang="en-US">
              <a:solidFill>
                <a:srgbClr val="00B050"/>
              </a:solidFill>
              <a:cs typeface="Arial"/>
            </a:endParaRPr>
          </a:p>
          <a:p>
            <a:pPr marL="342900" indent="-342900">
              <a:lnSpc>
                <a:spcPct val="129999"/>
              </a:lnSpc>
              <a:spcAft>
                <a:spcPts val="200"/>
              </a:spcAft>
              <a:buFont typeface="Arial" pitchFamily="2" charset="2"/>
              <a:buChar char="•"/>
            </a:pPr>
            <a:r>
              <a:rPr lang="en-US">
                <a:cs typeface="Arial"/>
              </a:rPr>
              <a:t>Spectrometer </a:t>
            </a:r>
            <a:r>
              <a:rPr lang="en-US">
                <a:solidFill>
                  <a:srgbClr val="00B050"/>
                </a:solidFill>
                <a:latin typeface="Wingdings" panose="05000000000000000000" pitchFamily="2" charset="2"/>
                <a:cs typeface="Arial"/>
              </a:rPr>
              <a:t>ü</a:t>
            </a:r>
            <a:endParaRPr lang="en-US">
              <a:solidFill>
                <a:srgbClr val="00B050"/>
              </a:solidFill>
              <a:cs typeface="Arial"/>
            </a:endParaRPr>
          </a:p>
          <a:p>
            <a:pPr marL="342900" indent="-342900">
              <a:lnSpc>
                <a:spcPct val="129999"/>
              </a:lnSpc>
              <a:spcAft>
                <a:spcPts val="200"/>
              </a:spcAft>
              <a:buFont typeface="Arial" pitchFamily="2" charset="2"/>
              <a:buChar char="•"/>
            </a:pPr>
            <a:r>
              <a:rPr lang="en-US">
                <a:cs typeface="Arial"/>
              </a:rPr>
              <a:t>DAQ </a:t>
            </a:r>
            <a:r>
              <a:rPr lang="en-US">
                <a:solidFill>
                  <a:srgbClr val="00B050"/>
                </a:solidFill>
                <a:latin typeface="Wingdings" panose="05000000000000000000" pitchFamily="2" charset="2"/>
                <a:cs typeface="Arial"/>
              </a:rPr>
              <a:t>ü</a:t>
            </a:r>
            <a:endParaRPr lang="en-US">
              <a:solidFill>
                <a:srgbClr val="00B050"/>
              </a:solidFill>
              <a:cs typeface="Arial"/>
            </a:endParaRPr>
          </a:p>
          <a:p>
            <a:pPr marL="342900" indent="-342900">
              <a:lnSpc>
                <a:spcPct val="129999"/>
              </a:lnSpc>
              <a:spcAft>
                <a:spcPts val="200"/>
              </a:spcAft>
              <a:buFont typeface="Arial" pitchFamily="2" charset="2"/>
              <a:buChar char="•"/>
            </a:pPr>
            <a:r>
              <a:rPr lang="en-US">
                <a:cs typeface="Arial"/>
              </a:rPr>
              <a:t>Commissioning: pending (start Sept. 2018)</a:t>
            </a:r>
          </a:p>
          <a:p>
            <a:pPr marL="342900" indent="-342900">
              <a:lnSpc>
                <a:spcPct val="129999"/>
              </a:lnSpc>
              <a:spcAft>
                <a:spcPts val="200"/>
              </a:spcAft>
              <a:buFont typeface="Arial" pitchFamily="2" charset="2"/>
              <a:buChar char="•"/>
            </a:pPr>
            <a:r>
              <a:rPr lang="en-US">
                <a:cs typeface="Arial"/>
              </a:rPr>
              <a:t>Array set-up: Jan. 2019</a:t>
            </a:r>
          </a:p>
          <a:p>
            <a:pPr marL="342900" indent="-342900">
              <a:lnSpc>
                <a:spcPct val="129999"/>
              </a:lnSpc>
              <a:spcAft>
                <a:spcPts val="200"/>
              </a:spcAft>
              <a:buFont typeface="Arial" pitchFamily="2" charset="2"/>
              <a:buChar char="•"/>
            </a:pPr>
            <a:r>
              <a:rPr lang="en-US">
                <a:cs typeface="Arial"/>
              </a:rPr>
              <a:t>First production run: April 2019</a:t>
            </a:r>
          </a:p>
        </p:txBody>
      </p:sp>
    </p:spTree>
    <p:extLst>
      <p:ext uri="{BB962C8B-B14F-4D97-AF65-F5344CB8AC3E}">
        <p14:creationId xmlns:p14="http://schemas.microsoft.com/office/powerpoint/2010/main" val="30337133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9A050-E8BC-4140-A0E2-15CF00742A3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4340AAD-430C-4BC7-B3C2-8240AFB6C462}"/>
              </a:ext>
            </a:extLst>
          </p:cNvPr>
          <p:cNvSpPr>
            <a:spLocks noGrp="1"/>
          </p:cNvSpPr>
          <p:nvPr>
            <p:ph idx="1"/>
          </p:nvPr>
        </p:nvSpPr>
        <p:spPr>
          <a:xfrm>
            <a:off x="360000" y="1620000"/>
            <a:ext cx="8532480" cy="4479943"/>
          </a:xfrm>
        </p:spPr>
        <p:txBody>
          <a:bodyPr anchor="ctr"/>
          <a:lstStyle/>
          <a:p>
            <a:pPr marL="0" indent="0" algn="ctr">
              <a:lnSpc>
                <a:spcPct val="129999"/>
              </a:lnSpc>
              <a:spcAft>
                <a:spcPts val="200"/>
              </a:spcAft>
            </a:pPr>
            <a:r>
              <a:rPr lang="en-US" sz="6000" dirty="0">
                <a:cs typeface="Arial"/>
              </a:rPr>
              <a:t>Thank you for your attention!</a:t>
            </a:r>
          </a:p>
        </p:txBody>
      </p:sp>
    </p:spTree>
    <p:extLst>
      <p:ext uri="{BB962C8B-B14F-4D97-AF65-F5344CB8AC3E}">
        <p14:creationId xmlns:p14="http://schemas.microsoft.com/office/powerpoint/2010/main" val="13076632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EAC302-8390-4942-9960-E132CF8F0436}"/>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A9535488-53AC-45E9-A440-4FF560390F5C}"/>
              </a:ext>
            </a:extLst>
          </p:cNvPr>
          <p:cNvSpPr>
            <a:spLocks noGrp="1"/>
          </p:cNvSpPr>
          <p:nvPr>
            <p:ph idx="1"/>
          </p:nvPr>
        </p:nvSpPr>
        <p:spPr/>
        <p:txBody>
          <a:bodyPr/>
          <a:lstStyle/>
          <a:p>
            <a:endParaRPr lang="de-DE"/>
          </a:p>
        </p:txBody>
      </p:sp>
    </p:spTree>
    <p:extLst>
      <p:ext uri="{BB962C8B-B14F-4D97-AF65-F5344CB8AC3E}">
        <p14:creationId xmlns:p14="http://schemas.microsoft.com/office/powerpoint/2010/main" val="29338391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724C42-4E3C-4322-BA3F-E7EE5C00696E}"/>
              </a:ext>
            </a:extLst>
          </p:cNvPr>
          <p:cNvSpPr>
            <a:spLocks noGrp="1"/>
          </p:cNvSpPr>
          <p:nvPr>
            <p:ph type="title"/>
          </p:nvPr>
        </p:nvSpPr>
        <p:spPr/>
        <p:txBody>
          <a:bodyPr/>
          <a:lstStyle/>
          <a:p>
            <a:endParaRPr lang="de-DE"/>
          </a:p>
        </p:txBody>
      </p:sp>
      <p:pic>
        <p:nvPicPr>
          <p:cNvPr id="4" name="Grafik 3">
            <a:extLst>
              <a:ext uri="{FF2B5EF4-FFF2-40B4-BE49-F238E27FC236}">
                <a16:creationId xmlns:a16="http://schemas.microsoft.com/office/drawing/2014/main" id="{D2F0F04C-86B4-4EB8-A53E-174DA9544EF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4686"/>
          <a:stretch/>
        </p:blipFill>
        <p:spPr>
          <a:xfrm>
            <a:off x="1150620" y="1596330"/>
            <a:ext cx="6047001" cy="4280298"/>
          </a:xfrm>
          <a:prstGeom prst="rect">
            <a:avLst/>
          </a:prstGeom>
        </p:spPr>
      </p:pic>
      <p:sp>
        <p:nvSpPr>
          <p:cNvPr id="5" name="Rechteck 4">
            <a:extLst>
              <a:ext uri="{FF2B5EF4-FFF2-40B4-BE49-F238E27FC236}">
                <a16:creationId xmlns:a16="http://schemas.microsoft.com/office/drawing/2014/main" id="{B10CC56C-BFFC-40A5-8670-49FB8B3DF2C7}"/>
              </a:ext>
            </a:extLst>
          </p:cNvPr>
          <p:cNvSpPr/>
          <p:nvPr/>
        </p:nvSpPr>
        <p:spPr>
          <a:xfrm>
            <a:off x="3679833" y="5952366"/>
            <a:ext cx="936475" cy="307777"/>
          </a:xfrm>
          <a:prstGeom prst="rect">
            <a:avLst/>
          </a:prstGeom>
        </p:spPr>
        <p:txBody>
          <a:bodyPr wrap="none">
            <a:spAutoFit/>
          </a:bodyPr>
          <a:lstStyle/>
          <a:p>
            <a:r>
              <a:rPr lang="de-DE" sz="1400" dirty="0"/>
              <a:t>E</a:t>
            </a:r>
            <a:r>
              <a:rPr lang="el-GR" sz="1400" baseline="-25000" dirty="0">
                <a:latin typeface="Times New Roman" panose="02020603050405020304" pitchFamily="18" charset="0"/>
                <a:cs typeface="Times New Roman" panose="02020603050405020304" pitchFamily="18" charset="0"/>
              </a:rPr>
              <a:t>γ</a:t>
            </a:r>
            <a:r>
              <a:rPr lang="de-DE" sz="1400" dirty="0">
                <a:latin typeface="Times New Roman" panose="02020603050405020304" pitchFamily="18" charset="0"/>
                <a:cs typeface="Times New Roman" panose="02020603050405020304" pitchFamily="18" charset="0"/>
              </a:rPr>
              <a:t>  (MeV)</a:t>
            </a:r>
            <a:endParaRPr lang="de-DE" sz="1400" baseline="-25000" dirty="0"/>
          </a:p>
        </p:txBody>
      </p:sp>
      <p:sp>
        <p:nvSpPr>
          <p:cNvPr id="6" name="Textfeld 5">
            <a:extLst>
              <a:ext uri="{FF2B5EF4-FFF2-40B4-BE49-F238E27FC236}">
                <a16:creationId xmlns:a16="http://schemas.microsoft.com/office/drawing/2014/main" id="{9A30AECC-9B40-4AD9-B065-2E93E816AD5C}"/>
              </a:ext>
            </a:extLst>
          </p:cNvPr>
          <p:cNvSpPr txBox="1"/>
          <p:nvPr/>
        </p:nvSpPr>
        <p:spPr>
          <a:xfrm rot="16200000">
            <a:off x="586478" y="3415424"/>
            <a:ext cx="820507" cy="307777"/>
          </a:xfrm>
          <a:prstGeom prst="rect">
            <a:avLst/>
          </a:prstGeom>
          <a:noFill/>
        </p:spPr>
        <p:txBody>
          <a:bodyPr wrap="square" rtlCol="0">
            <a:spAutoFit/>
          </a:bodyPr>
          <a:lstStyle/>
          <a:p>
            <a:r>
              <a:rPr lang="de-DE" sz="1400" dirty="0" err="1"/>
              <a:t>counts</a:t>
            </a:r>
            <a:endParaRPr lang="de-DE" sz="1400" dirty="0"/>
          </a:p>
        </p:txBody>
      </p:sp>
    </p:spTree>
    <p:extLst>
      <p:ext uri="{BB962C8B-B14F-4D97-AF65-F5344CB8AC3E}">
        <p14:creationId xmlns:p14="http://schemas.microsoft.com/office/powerpoint/2010/main" val="40636471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8043E-2B9A-4E50-9038-FF718152576F}"/>
              </a:ext>
            </a:extLst>
          </p:cNvPr>
          <p:cNvSpPr>
            <a:spLocks noGrp="1"/>
          </p:cNvSpPr>
          <p:nvPr>
            <p:ph type="title"/>
          </p:nvPr>
        </p:nvSpPr>
        <p:spPr/>
        <p:txBody>
          <a:bodyPr/>
          <a:lstStyle/>
          <a:p>
            <a:r>
              <a:rPr lang="en-US" dirty="0">
                <a:cs typeface="Arial"/>
              </a:rPr>
              <a:t>Principle of (</a:t>
            </a:r>
            <a:r>
              <a:rPr lang="en-US" dirty="0" err="1">
                <a:cs typeface="Arial"/>
              </a:rPr>
              <a:t>e,e</a:t>
            </a:r>
            <a:r>
              <a:rPr lang="en-US" dirty="0">
                <a:cs typeface="Arial"/>
              </a:rPr>
              <a:t>’</a:t>
            </a:r>
            <a:r>
              <a:rPr lang="el-GR" dirty="0">
                <a:latin typeface="Times New Roman" panose="02020603050405020304" pitchFamily="18" charset="0"/>
                <a:cs typeface="Times New Roman" panose="02020603050405020304" pitchFamily="18" charset="0"/>
              </a:rPr>
              <a:t>γ</a:t>
            </a:r>
            <a:r>
              <a:rPr lang="en-US" dirty="0">
                <a:cs typeface="Arial"/>
              </a:rPr>
              <a:t>)</a:t>
            </a:r>
            <a:endParaRPr lang="en-US" dirty="0"/>
          </a:p>
        </p:txBody>
      </p:sp>
      <p:sp>
        <p:nvSpPr>
          <p:cNvPr id="3" name="Content Placeholder 2">
            <a:extLst>
              <a:ext uri="{FF2B5EF4-FFF2-40B4-BE49-F238E27FC236}">
                <a16:creationId xmlns:a16="http://schemas.microsoft.com/office/drawing/2014/main" id="{B4F35A96-96A8-4BC9-8980-56F3D74A3987}"/>
              </a:ext>
            </a:extLst>
          </p:cNvPr>
          <p:cNvSpPr>
            <a:spLocks noGrp="1"/>
          </p:cNvSpPr>
          <p:nvPr>
            <p:ph idx="1"/>
          </p:nvPr>
        </p:nvSpPr>
        <p:spPr>
          <a:xfrm>
            <a:off x="360001" y="1620001"/>
            <a:ext cx="4644048" cy="2529080"/>
          </a:xfrm>
        </p:spPr>
        <p:txBody>
          <a:bodyPr/>
          <a:lstStyle/>
          <a:p>
            <a:pPr marL="342900" indent="-342900">
              <a:buFont typeface="Arial" pitchFamily="2" charset="2"/>
              <a:buChar char="•"/>
            </a:pPr>
            <a:r>
              <a:rPr lang="en-US" dirty="0">
                <a:cs typeface="Arial"/>
              </a:rPr>
              <a:t>Inelastic nuclear excitation by electron scattering and coincident detection of prompt </a:t>
            </a:r>
            <a:r>
              <a:rPr lang="el-GR" dirty="0">
                <a:latin typeface="Times New Roman" panose="02020603050405020304" pitchFamily="18" charset="0"/>
                <a:cs typeface="Times New Roman" panose="02020603050405020304" pitchFamily="18" charset="0"/>
              </a:rPr>
              <a:t>γ</a:t>
            </a:r>
            <a:r>
              <a:rPr lang="en-US" dirty="0">
                <a:cs typeface="Arial"/>
              </a:rPr>
              <a:t>-decay</a:t>
            </a:r>
          </a:p>
          <a:p>
            <a:pPr marL="0" indent="0">
              <a:lnSpc>
                <a:spcPct val="129999"/>
              </a:lnSpc>
              <a:spcAft>
                <a:spcPts val="200"/>
              </a:spcAft>
            </a:pPr>
            <a:endParaRPr lang="en-US" dirty="0">
              <a:cs typeface="Arial"/>
            </a:endParaRPr>
          </a:p>
          <a:p>
            <a:pPr marL="0" indent="0">
              <a:lnSpc>
                <a:spcPct val="129999"/>
              </a:lnSpc>
              <a:spcAft>
                <a:spcPts val="200"/>
              </a:spcAft>
            </a:pPr>
            <a:endParaRPr lang="en-US" dirty="0">
              <a:cs typeface="Arial"/>
            </a:endParaRPr>
          </a:p>
        </p:txBody>
      </p:sp>
      <p:pic>
        <p:nvPicPr>
          <p:cNvPr id="7" name="Picture 3" descr="C:\Users\toklaus\Desktop\CRC_Workshop2018.png">
            <a:extLst>
              <a:ext uri="{FF2B5EF4-FFF2-40B4-BE49-F238E27FC236}">
                <a16:creationId xmlns:a16="http://schemas.microsoft.com/office/drawing/2014/main" id="{BDB66938-1553-4AF6-895A-D1CDA5C848C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97012" y="1620001"/>
            <a:ext cx="902948" cy="198410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5FB712F9-A25E-4A09-A1A6-EC960E13F8C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3864" y="3203139"/>
            <a:ext cx="3902886" cy="26780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Content Placeholder 2">
            <a:extLst>
              <a:ext uri="{FF2B5EF4-FFF2-40B4-BE49-F238E27FC236}">
                <a16:creationId xmlns:a16="http://schemas.microsoft.com/office/drawing/2014/main" id="{E2A9E031-1008-47F3-8B26-553D65F9D557}"/>
              </a:ext>
            </a:extLst>
          </p:cNvPr>
          <p:cNvSpPr txBox="1">
            <a:spLocks/>
          </p:cNvSpPr>
          <p:nvPr/>
        </p:nvSpPr>
        <p:spPr bwMode="auto">
          <a:xfrm>
            <a:off x="499517" y="5871087"/>
            <a:ext cx="3312368" cy="360040"/>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marL="179388" indent="-179388" algn="l" rtl="0" eaLnBrk="1" fontAlgn="base" hangingPunct="1">
              <a:lnSpc>
                <a:spcPct val="130000"/>
              </a:lnSpc>
              <a:spcBef>
                <a:spcPts val="200"/>
              </a:spcBef>
              <a:spcAft>
                <a:spcPts val="230"/>
              </a:spcAft>
              <a:buFont typeface="Wingdings" pitchFamily="2" charset="2"/>
              <a:buNone/>
              <a:defRPr sz="2000">
                <a:solidFill>
                  <a:schemeClr val="tx1"/>
                </a:solidFill>
                <a:latin typeface="+mn-lt"/>
                <a:ea typeface="+mn-ea"/>
                <a:cs typeface="Tahoma" pitchFamily="34" charset="0"/>
              </a:defRPr>
            </a:lvl1pPr>
            <a:lvl2pPr marL="179388" indent="-177800" algn="l" rtl="0" eaLnBrk="1" fontAlgn="base" hangingPunct="1">
              <a:lnSpc>
                <a:spcPct val="130000"/>
              </a:lnSpc>
              <a:spcBef>
                <a:spcPts val="200"/>
              </a:spcBef>
              <a:spcAft>
                <a:spcPts val="230"/>
              </a:spcAft>
              <a:buFont typeface="Wingdings" pitchFamily="2" charset="2"/>
              <a:buChar char="§"/>
              <a:defRPr sz="2000">
                <a:solidFill>
                  <a:schemeClr val="tx1"/>
                </a:solidFill>
                <a:latin typeface="+mn-lt"/>
                <a:cs typeface="Tahoma" pitchFamily="34" charset="0"/>
              </a:defRPr>
            </a:lvl2pPr>
            <a:lvl3pPr marL="538163" indent="-187325" algn="l" rtl="0" eaLnBrk="1" fontAlgn="base" hangingPunct="1">
              <a:lnSpc>
                <a:spcPct val="130000"/>
              </a:lnSpc>
              <a:spcBef>
                <a:spcPts val="200"/>
              </a:spcBef>
              <a:spcAft>
                <a:spcPts val="230"/>
              </a:spcAft>
              <a:buFont typeface="Wingdings" pitchFamily="2" charset="2"/>
              <a:buChar char="§"/>
              <a:defRPr>
                <a:solidFill>
                  <a:schemeClr val="tx1"/>
                </a:solidFill>
                <a:latin typeface="+mn-lt"/>
                <a:cs typeface="Tahoma" pitchFamily="34" charset="0"/>
              </a:defRPr>
            </a:lvl3pPr>
            <a:lvl4pPr marL="717550" indent="-173038" algn="l" rtl="0" eaLnBrk="1" fontAlgn="base" hangingPunct="1">
              <a:lnSpc>
                <a:spcPct val="130000"/>
              </a:lnSpc>
              <a:spcBef>
                <a:spcPts val="200"/>
              </a:spcBef>
              <a:spcAft>
                <a:spcPts val="230"/>
              </a:spcAft>
              <a:buFont typeface="Wingdings" pitchFamily="2" charset="2"/>
              <a:buChar char="§"/>
              <a:defRPr sz="1600">
                <a:solidFill>
                  <a:schemeClr val="tx1"/>
                </a:solidFill>
                <a:latin typeface="+mn-lt"/>
                <a:cs typeface="Tahoma" pitchFamily="34" charset="0"/>
              </a:defRPr>
            </a:lvl4pPr>
            <a:lvl5pPr marL="908050" indent="-188913" algn="l" rtl="0" eaLnBrk="1" fontAlgn="base" hangingPunct="1">
              <a:lnSpc>
                <a:spcPct val="130000"/>
              </a:lnSpc>
              <a:spcBef>
                <a:spcPts val="200"/>
              </a:spcBef>
              <a:spcAft>
                <a:spcPts val="230"/>
              </a:spcAft>
              <a:buFont typeface="Wingdings" pitchFamily="2" charset="2"/>
              <a:buChar char="§"/>
              <a:defRPr sz="1600">
                <a:solidFill>
                  <a:schemeClr val="tx1"/>
                </a:solidFill>
                <a:latin typeface="+mn-lt"/>
                <a:cs typeface="Tahoma" pitchFamily="34" charset="0"/>
              </a:defRPr>
            </a:lvl5pPr>
            <a:lvl6pPr marL="1365250" indent="-188913" algn="l" rtl="0" eaLnBrk="1" fontAlgn="base" hangingPunct="1">
              <a:spcBef>
                <a:spcPct val="20000"/>
              </a:spcBef>
              <a:spcAft>
                <a:spcPct val="0"/>
              </a:spcAft>
              <a:buFont typeface="Wingdings" pitchFamily="2" charset="2"/>
              <a:buChar char="§"/>
              <a:defRPr sz="1600">
                <a:solidFill>
                  <a:schemeClr val="tx1"/>
                </a:solidFill>
                <a:latin typeface="+mn-lt"/>
              </a:defRPr>
            </a:lvl6pPr>
            <a:lvl7pPr marL="1822450" indent="-188913" algn="l" rtl="0" eaLnBrk="1" fontAlgn="base" hangingPunct="1">
              <a:spcBef>
                <a:spcPct val="20000"/>
              </a:spcBef>
              <a:spcAft>
                <a:spcPct val="0"/>
              </a:spcAft>
              <a:buFont typeface="Wingdings" pitchFamily="2" charset="2"/>
              <a:buChar char="§"/>
              <a:defRPr sz="1600">
                <a:solidFill>
                  <a:schemeClr val="tx1"/>
                </a:solidFill>
                <a:latin typeface="+mn-lt"/>
              </a:defRPr>
            </a:lvl7pPr>
            <a:lvl8pPr marL="2279650" indent="-188913" algn="l" rtl="0" eaLnBrk="1" fontAlgn="base" hangingPunct="1">
              <a:spcBef>
                <a:spcPct val="20000"/>
              </a:spcBef>
              <a:spcAft>
                <a:spcPct val="0"/>
              </a:spcAft>
              <a:buFont typeface="Wingdings" pitchFamily="2" charset="2"/>
              <a:buChar char="§"/>
              <a:defRPr sz="1600">
                <a:solidFill>
                  <a:schemeClr val="tx1"/>
                </a:solidFill>
                <a:latin typeface="+mn-lt"/>
              </a:defRPr>
            </a:lvl8pPr>
            <a:lvl9pPr marL="2736850" indent="-188913" algn="l" rtl="0" eaLnBrk="1" fontAlgn="base" hangingPunct="1">
              <a:spcBef>
                <a:spcPct val="20000"/>
              </a:spcBef>
              <a:spcAft>
                <a:spcPct val="0"/>
              </a:spcAft>
              <a:buFont typeface="Wingdings" pitchFamily="2" charset="2"/>
              <a:buChar char="§"/>
              <a:defRPr sz="1600">
                <a:solidFill>
                  <a:schemeClr val="tx1"/>
                </a:solidFill>
                <a:latin typeface="+mn-lt"/>
              </a:defRPr>
            </a:lvl9pPr>
          </a:lstStyle>
          <a:p>
            <a:pPr marL="179070" indent="-179070" algn="ctr">
              <a:lnSpc>
                <a:spcPct val="129999"/>
              </a:lnSpc>
              <a:spcAft>
                <a:spcPts val="200"/>
              </a:spcAft>
            </a:pPr>
            <a:r>
              <a:rPr lang="en-US" sz="1200" kern="0" dirty="0"/>
              <a:t>D.G. Ravenhall et al., Ann. Physics, 178 (1987)</a:t>
            </a:r>
          </a:p>
        </p:txBody>
      </p:sp>
      <p:sp>
        <p:nvSpPr>
          <p:cNvPr id="4" name="Textfeld 3">
            <a:extLst>
              <a:ext uri="{FF2B5EF4-FFF2-40B4-BE49-F238E27FC236}">
                <a16:creationId xmlns:a16="http://schemas.microsoft.com/office/drawing/2014/main" id="{E960112A-2FE1-4E06-B1FA-FFE344F832E2}"/>
              </a:ext>
            </a:extLst>
          </p:cNvPr>
          <p:cNvSpPr txBox="1"/>
          <p:nvPr/>
        </p:nvSpPr>
        <p:spPr>
          <a:xfrm>
            <a:off x="6292180" y="2402415"/>
            <a:ext cx="415498" cy="369332"/>
          </a:xfrm>
          <a:prstGeom prst="rect">
            <a:avLst/>
          </a:prstGeom>
          <a:noFill/>
        </p:spPr>
        <p:txBody>
          <a:bodyPr wrap="none" rtlCol="0">
            <a:spAutoFit/>
          </a:bodyPr>
          <a:lstStyle/>
          <a:p>
            <a:r>
              <a:rPr lang="de-DE"/>
              <a:t>E</a:t>
            </a:r>
            <a:r>
              <a:rPr lang="de-DE" baseline="-25000"/>
              <a:t>x</a:t>
            </a:r>
          </a:p>
        </p:txBody>
      </p:sp>
      <p:sp>
        <p:nvSpPr>
          <p:cNvPr id="10" name="Textfeld 9">
            <a:extLst>
              <a:ext uri="{FF2B5EF4-FFF2-40B4-BE49-F238E27FC236}">
                <a16:creationId xmlns:a16="http://schemas.microsoft.com/office/drawing/2014/main" id="{0DAC6FE0-595B-4D4B-B0BE-AEE8DD709DE7}"/>
              </a:ext>
            </a:extLst>
          </p:cNvPr>
          <p:cNvSpPr txBox="1"/>
          <p:nvPr/>
        </p:nvSpPr>
        <p:spPr>
          <a:xfrm>
            <a:off x="7151162" y="2035269"/>
            <a:ext cx="415498" cy="369332"/>
          </a:xfrm>
          <a:prstGeom prst="rect">
            <a:avLst/>
          </a:prstGeom>
          <a:noFill/>
        </p:spPr>
        <p:txBody>
          <a:bodyPr wrap="none" rtlCol="0">
            <a:spAutoFit/>
          </a:bodyPr>
          <a:lstStyle/>
          <a:p>
            <a:r>
              <a:rPr lang="de-DE"/>
              <a:t>E</a:t>
            </a:r>
            <a:r>
              <a:rPr lang="el-GR" baseline="-25000">
                <a:latin typeface="Times New Roman" panose="02020603050405020304" pitchFamily="18" charset="0"/>
                <a:cs typeface="Times New Roman" panose="02020603050405020304" pitchFamily="18" charset="0"/>
              </a:rPr>
              <a:t>γ</a:t>
            </a:r>
            <a:endParaRPr lang="de-DE" baseline="-25000"/>
          </a:p>
        </p:txBody>
      </p:sp>
      <p:sp>
        <p:nvSpPr>
          <p:cNvPr id="5" name="Rechteck 2">
            <a:extLst>
              <a:ext uri="{FF2B5EF4-FFF2-40B4-BE49-F238E27FC236}">
                <a16:creationId xmlns:a16="http://schemas.microsoft.com/office/drawing/2014/main" id="{F3B9AF67-8610-40CD-8493-D725BDC349CC}"/>
              </a:ext>
            </a:extLst>
          </p:cNvPr>
          <p:cNvSpPr/>
          <p:nvPr/>
        </p:nvSpPr>
        <p:spPr>
          <a:xfrm>
            <a:off x="5097021" y="4269070"/>
            <a:ext cx="928459" cy="369332"/>
          </a:xfrm>
          <a:prstGeom prst="rect">
            <a:avLst/>
          </a:prstGeom>
        </p:spPr>
        <p:txBody>
          <a:bodyPr wrap="none">
            <a:spAutoFit/>
          </a:bodyPr>
          <a:lstStyle/>
          <a:p>
            <a:r>
              <a:rPr lang="en-US" kern="0" dirty="0">
                <a:latin typeface="+mn-lt"/>
              </a:rPr>
              <a:t>PWBA:</a:t>
            </a:r>
            <a:endParaRPr lang="de-DE" dirty="0">
              <a:latin typeface="+mn-lt"/>
            </a:endParaRPr>
          </a:p>
        </p:txBody>
      </p:sp>
      <mc:AlternateContent xmlns:mc="http://schemas.openxmlformats.org/markup-compatibility/2006" xmlns:a14="http://schemas.microsoft.com/office/drawing/2010/main">
        <mc:Choice Requires="a14">
          <p:sp>
            <p:nvSpPr>
              <p:cNvPr id="6" name="Rechteck 5">
                <a:extLst>
                  <a:ext uri="{FF2B5EF4-FFF2-40B4-BE49-F238E27FC236}">
                    <a16:creationId xmlns:a16="http://schemas.microsoft.com/office/drawing/2014/main" id="{16B506B2-7030-4816-9472-F27C1C3986BC}"/>
                  </a:ext>
                </a:extLst>
              </p:cNvPr>
              <p:cNvSpPr/>
              <p:nvPr/>
            </p:nvSpPr>
            <p:spPr>
              <a:xfrm>
                <a:off x="4371992" y="4634982"/>
                <a:ext cx="4572000" cy="1008096"/>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box>
                        <m:boxPr>
                          <m:ctrlPr>
                            <a:rPr lang="de-DE" i="1" smtClean="0">
                              <a:latin typeface="Cambria Math" panose="02040503050406030204" pitchFamily="18" charset="0"/>
                              <a:cs typeface="Arial"/>
                            </a:rPr>
                          </m:ctrlPr>
                        </m:boxPr>
                        <m:e>
                          <m:argPr>
                            <m:argSz m:val="-1"/>
                          </m:argPr>
                          <m:eqArr>
                            <m:eqArrPr>
                              <m:ctrlPr>
                                <a:rPr lang="de-DE" i="1">
                                  <a:latin typeface="Cambria Math" panose="02040503050406030204" pitchFamily="18" charset="0"/>
                                  <a:cs typeface="Arial"/>
                                </a:rPr>
                              </m:ctrlPr>
                            </m:eqArrPr>
                            <m:e>
                              <m:f>
                                <m:fPr>
                                  <m:ctrlPr>
                                    <a:rPr lang="de-DE" i="1">
                                      <a:latin typeface="Cambria Math" panose="02040503050406030204" pitchFamily="18" charset="0"/>
                                      <a:cs typeface="Arial"/>
                                    </a:rPr>
                                  </m:ctrlPr>
                                </m:fPr>
                                <m:num>
                                  <m:r>
                                    <a:rPr lang="de-DE" i="1">
                                      <a:latin typeface="Cambria Math"/>
                                      <a:cs typeface="Arial"/>
                                    </a:rPr>
                                    <m:t>𝑑</m:t>
                                  </m:r>
                                  <m:r>
                                    <a:rPr lang="de-DE" i="1" baseline="30000">
                                      <a:latin typeface="Cambria Math"/>
                                      <a:cs typeface="Arial"/>
                                    </a:rPr>
                                    <m:t>3</m:t>
                                  </m:r>
                                  <m:r>
                                    <m:rPr>
                                      <m:sty m:val="p"/>
                                    </m:rPr>
                                    <a:rPr lang="el-GR" i="1">
                                      <a:latin typeface="Cambria Math"/>
                                      <a:cs typeface="Arial"/>
                                    </a:rPr>
                                    <m:t>σ</m:t>
                                  </m:r>
                                </m:num>
                                <m:den>
                                  <m:r>
                                    <a:rPr lang="de-DE" i="1">
                                      <a:latin typeface="Cambria Math"/>
                                      <a:cs typeface="Arial"/>
                                    </a:rPr>
                                    <m:t>𝑑</m:t>
                                  </m:r>
                                  <m:r>
                                    <a:rPr lang="de-DE" i="1">
                                      <a:latin typeface="Cambria Math"/>
                                      <a:cs typeface="Arial"/>
                                    </a:rPr>
                                    <m:t>⍵</m:t>
                                  </m:r>
                                  <m:r>
                                    <a:rPr lang="de-DE" i="1">
                                      <a:latin typeface="Cambria Math"/>
                                      <a:cs typeface="Arial"/>
                                    </a:rPr>
                                    <m:t>𝑑</m:t>
                                  </m:r>
                                  <m:r>
                                    <m:rPr>
                                      <m:sty m:val="p"/>
                                    </m:rPr>
                                    <a:rPr lang="el-GR" i="1">
                                      <a:latin typeface="Cambria Math"/>
                                      <a:cs typeface="Arial"/>
                                    </a:rPr>
                                    <m:t>Ω</m:t>
                                  </m:r>
                                  <m:r>
                                    <a:rPr lang="de-DE" i="1" baseline="-25000">
                                      <a:latin typeface="Cambria Math"/>
                                      <a:cs typeface="Arial"/>
                                    </a:rPr>
                                    <m:t>𝑒</m:t>
                                  </m:r>
                                  <m:r>
                                    <m:rPr>
                                      <m:sty m:val="p"/>
                                    </m:rPr>
                                    <a:rPr lang="el-GR" i="1">
                                      <a:latin typeface="Cambria Math"/>
                                      <a:cs typeface="Arial"/>
                                    </a:rPr>
                                    <m:t>Ω</m:t>
                                  </m:r>
                                  <m:r>
                                    <m:rPr>
                                      <m:sty m:val="p"/>
                                    </m:rPr>
                                    <a:rPr lang="el-GR" i="1" baseline="-25000">
                                      <a:latin typeface="Cambria Math"/>
                                      <a:cs typeface="Arial"/>
                                    </a:rPr>
                                    <m:t>γ</m:t>
                                  </m:r>
                                </m:den>
                              </m:f>
                              <m:r>
                                <a:rPr lang="de-DE" i="1">
                                  <a:latin typeface="Cambria Math"/>
                                  <a:cs typeface="Arial"/>
                                </a:rPr>
                                <m:t> ~</m:t>
                              </m:r>
                              <m:r>
                                <a:rPr lang="de-DE" i="1">
                                  <a:latin typeface="Cambria Math" panose="02040503050406030204" pitchFamily="18" charset="0"/>
                                  <a:cs typeface="Arial"/>
                                </a:rPr>
                                <m:t>𝑉</m:t>
                              </m:r>
                              <m:r>
                                <a:rPr lang="de-DE" i="1" baseline="-25000">
                                  <a:latin typeface="Cambria Math"/>
                                  <a:cs typeface="Arial"/>
                                </a:rPr>
                                <m:t>𝐿</m:t>
                              </m:r>
                              <m:d>
                                <m:dPr>
                                  <m:ctrlPr>
                                    <a:rPr lang="de-DE" i="1">
                                      <a:latin typeface="Cambria Math" panose="02040503050406030204" pitchFamily="18" charset="0"/>
                                      <a:cs typeface="Arial"/>
                                    </a:rPr>
                                  </m:ctrlPr>
                                </m:dPr>
                                <m:e>
                                  <m:r>
                                    <m:rPr>
                                      <m:sty m:val="p"/>
                                    </m:rPr>
                                    <a:rPr lang="el-GR" i="1">
                                      <a:latin typeface="Cambria Math"/>
                                      <a:cs typeface="Arial"/>
                                    </a:rPr>
                                    <m:t>θ</m:t>
                                  </m:r>
                                  <m:r>
                                    <a:rPr lang="de-DE" i="1" baseline="-25000">
                                      <a:latin typeface="Cambria Math"/>
                                      <a:cs typeface="Arial"/>
                                    </a:rPr>
                                    <m:t>𝑒</m:t>
                                  </m:r>
                                </m:e>
                              </m:d>
                              <m:r>
                                <a:rPr lang="de-DE" i="1">
                                  <a:latin typeface="Cambria Math"/>
                                  <a:cs typeface="Arial"/>
                                </a:rPr>
                                <m:t> </m:t>
                              </m:r>
                              <m:d>
                                <m:dPr>
                                  <m:begChr m:val="|"/>
                                  <m:endChr m:val="|"/>
                                  <m:ctrlPr>
                                    <a:rPr lang="de-DE" i="1">
                                      <a:latin typeface="Cambria Math" panose="02040503050406030204" pitchFamily="18" charset="0"/>
                                      <a:cs typeface="Arial"/>
                                    </a:rPr>
                                  </m:ctrlPr>
                                </m:dPr>
                                <m:e>
                                  <m:r>
                                    <a:rPr lang="de-DE" i="1">
                                      <a:latin typeface="Cambria Math"/>
                                      <a:cs typeface="Arial"/>
                                    </a:rPr>
                                    <m:t>𝐹</m:t>
                                  </m:r>
                                  <m:r>
                                    <a:rPr lang="de-DE" i="1" baseline="-25000">
                                      <a:latin typeface="Cambria Math"/>
                                      <a:cs typeface="Arial"/>
                                    </a:rPr>
                                    <m:t>𝐿</m:t>
                                  </m:r>
                                  <m:d>
                                    <m:dPr>
                                      <m:ctrlPr>
                                        <a:rPr lang="de-DE" i="1">
                                          <a:latin typeface="Cambria Math" panose="02040503050406030204" pitchFamily="18" charset="0"/>
                                          <a:cs typeface="Arial"/>
                                        </a:rPr>
                                      </m:ctrlPr>
                                    </m:dPr>
                                    <m:e>
                                      <m:r>
                                        <a:rPr lang="de-DE" i="1">
                                          <a:latin typeface="Cambria Math"/>
                                          <a:cs typeface="Arial"/>
                                        </a:rPr>
                                        <m:t>𝑞</m:t>
                                      </m:r>
                                    </m:e>
                                  </m:d>
                                </m:e>
                              </m:d>
                              <m:r>
                                <a:rPr lang="de-DE" i="1" baseline="30000">
                                  <a:latin typeface="Cambria Math"/>
                                  <a:cs typeface="Arial"/>
                                </a:rPr>
                                <m:t>2  </m:t>
                              </m:r>
                              <m:sSubSup>
                                <m:sSubSupPr>
                                  <m:ctrlPr>
                                    <a:rPr lang="de-DE" i="1">
                                      <a:latin typeface="Cambria Math" panose="02040503050406030204" pitchFamily="18" charset="0"/>
                                      <a:cs typeface="Arial"/>
                                    </a:rPr>
                                  </m:ctrlPr>
                                </m:sSubSupPr>
                                <m:e>
                                  <m:r>
                                    <a:rPr lang="de-DE" i="1">
                                      <a:latin typeface="Cambria Math"/>
                                      <a:cs typeface="Arial"/>
                                    </a:rPr>
                                    <m:t>𝑉</m:t>
                                  </m:r>
                                  <m:r>
                                    <a:rPr lang="de-DE" i="1" baseline="-25000">
                                      <a:latin typeface="Cambria Math"/>
                                      <a:cs typeface="Arial"/>
                                    </a:rPr>
                                    <m:t>𝐿</m:t>
                                  </m:r>
                                </m:e>
                                <m:sub/>
                                <m:sup>
                                  <m:r>
                                    <a:rPr lang="de-DE" i="1">
                                      <a:latin typeface="Cambria Math"/>
                                      <a:cs typeface="Arial"/>
                                    </a:rPr>
                                    <m:t>𝐽</m:t>
                                  </m:r>
                                  <m:r>
                                    <a:rPr lang="de-DE" i="1" baseline="-25000">
                                      <a:latin typeface="Cambria Math"/>
                                      <a:cs typeface="Arial"/>
                                    </a:rPr>
                                    <m:t>𝑒𝑥</m:t>
                                  </m:r>
                                </m:sup>
                              </m:sSubSup>
                              <m:d>
                                <m:dPr>
                                  <m:ctrlPr>
                                    <a:rPr lang="de-DE" i="1">
                                      <a:latin typeface="Cambria Math" panose="02040503050406030204" pitchFamily="18" charset="0"/>
                                      <a:cs typeface="Arial"/>
                                    </a:rPr>
                                  </m:ctrlPr>
                                </m:dPr>
                                <m:e>
                                  <m:r>
                                    <m:rPr>
                                      <m:sty m:val="p"/>
                                    </m:rPr>
                                    <a:rPr lang="el-GR" i="1">
                                      <a:latin typeface="Cambria Math"/>
                                      <a:cs typeface="Arial"/>
                                    </a:rPr>
                                    <m:t>θ</m:t>
                                  </m:r>
                                  <m:r>
                                    <a:rPr lang="de-DE" i="1" baseline="-25000">
                                      <a:latin typeface="Cambria Math"/>
                                      <a:ea typeface="Cambria Math"/>
                                      <a:cs typeface="Arial"/>
                                    </a:rPr>
                                    <m:t>𝛾</m:t>
                                  </m:r>
                                  <m:r>
                                    <a:rPr lang="de-DE" i="1">
                                      <a:latin typeface="Cambria Math"/>
                                      <a:cs typeface="Arial"/>
                                    </a:rPr>
                                    <m:t>, </m:t>
                                  </m:r>
                                  <m:r>
                                    <m:rPr>
                                      <m:sty m:val="p"/>
                                    </m:rPr>
                                    <a:rPr lang="el-GR" i="1">
                                      <a:latin typeface="Cambria Math"/>
                                      <a:cs typeface="Arial"/>
                                    </a:rPr>
                                    <m:t>ϕ</m:t>
                                  </m:r>
                                  <m:r>
                                    <a:rPr lang="de-DE" i="1" baseline="-25000">
                                      <a:latin typeface="Cambria Math"/>
                                      <a:ea typeface="Cambria Math"/>
                                      <a:cs typeface="Arial"/>
                                    </a:rPr>
                                    <m:t>𝛾</m:t>
                                  </m:r>
                                </m:e>
                              </m:d>
                            </m:e>
                            <m:e>
                              <m:r>
                                <a:rPr lang="de-DE" b="0" i="1" baseline="-25000" smtClean="0">
                                  <a:latin typeface="Cambria Math" panose="02040503050406030204" pitchFamily="18" charset="0"/>
                                  <a:ea typeface="Cambria Math"/>
                                  <a:cs typeface="Arial"/>
                                </a:rPr>
                                <m:t>                                    </m:t>
                              </m:r>
                              <m:r>
                                <a:rPr lang="de-DE" i="1">
                                  <a:latin typeface="Cambria Math"/>
                                  <a:cs typeface="Arial"/>
                                </a:rPr>
                                <m:t>+</m:t>
                              </m:r>
                              <m:r>
                                <a:rPr lang="de-DE" i="1">
                                  <a:latin typeface="Cambria Math" panose="02040503050406030204" pitchFamily="18" charset="0"/>
                                  <a:cs typeface="Arial"/>
                                </a:rPr>
                                <m:t>𝑉</m:t>
                              </m:r>
                              <m:r>
                                <a:rPr lang="de-DE" i="1" baseline="-25000">
                                  <a:latin typeface="Cambria Math" panose="02040503050406030204" pitchFamily="18" charset="0"/>
                                  <a:cs typeface="Arial"/>
                                </a:rPr>
                                <m:t>𝑇</m:t>
                              </m:r>
                              <m:d>
                                <m:dPr>
                                  <m:ctrlPr>
                                    <a:rPr lang="de-DE" i="1">
                                      <a:latin typeface="Cambria Math" panose="02040503050406030204" pitchFamily="18" charset="0"/>
                                      <a:cs typeface="Arial"/>
                                    </a:rPr>
                                  </m:ctrlPr>
                                </m:dPr>
                                <m:e>
                                  <m:r>
                                    <m:rPr>
                                      <m:sty m:val="p"/>
                                    </m:rPr>
                                    <a:rPr lang="el-GR" i="1">
                                      <a:latin typeface="Cambria Math"/>
                                      <a:cs typeface="Arial"/>
                                    </a:rPr>
                                    <m:t>θ</m:t>
                                  </m:r>
                                  <m:r>
                                    <a:rPr lang="de-DE" i="1" baseline="-25000">
                                      <a:latin typeface="Cambria Math"/>
                                      <a:cs typeface="Arial"/>
                                    </a:rPr>
                                    <m:t>𝑒</m:t>
                                  </m:r>
                                </m:e>
                              </m:d>
                              <m:r>
                                <a:rPr lang="de-DE" i="1">
                                  <a:latin typeface="Cambria Math"/>
                                  <a:cs typeface="Arial"/>
                                </a:rPr>
                                <m:t> </m:t>
                              </m:r>
                              <m:d>
                                <m:dPr>
                                  <m:begChr m:val="|"/>
                                  <m:endChr m:val="|"/>
                                  <m:ctrlPr>
                                    <a:rPr lang="de-DE" i="1">
                                      <a:latin typeface="Cambria Math" panose="02040503050406030204" pitchFamily="18" charset="0"/>
                                      <a:cs typeface="Arial"/>
                                    </a:rPr>
                                  </m:ctrlPr>
                                </m:dPr>
                                <m:e>
                                  <m:r>
                                    <a:rPr lang="de-DE" i="1">
                                      <a:latin typeface="Cambria Math"/>
                                      <a:cs typeface="Arial"/>
                                    </a:rPr>
                                    <m:t>𝐹</m:t>
                                  </m:r>
                                  <m:r>
                                    <a:rPr lang="de-DE" i="1" baseline="-25000">
                                      <a:latin typeface="Cambria Math"/>
                                      <a:cs typeface="Arial"/>
                                    </a:rPr>
                                    <m:t>𝑇</m:t>
                                  </m:r>
                                  <m:d>
                                    <m:dPr>
                                      <m:ctrlPr>
                                        <a:rPr lang="de-DE" i="1">
                                          <a:latin typeface="Cambria Math" panose="02040503050406030204" pitchFamily="18" charset="0"/>
                                          <a:cs typeface="Arial"/>
                                        </a:rPr>
                                      </m:ctrlPr>
                                    </m:dPr>
                                    <m:e>
                                      <m:r>
                                        <a:rPr lang="de-DE" i="1">
                                          <a:latin typeface="Cambria Math"/>
                                          <a:cs typeface="Arial"/>
                                        </a:rPr>
                                        <m:t>𝑞</m:t>
                                      </m:r>
                                    </m:e>
                                  </m:d>
                                </m:e>
                              </m:d>
                              <m:r>
                                <a:rPr lang="de-DE" i="1" baseline="30000">
                                  <a:latin typeface="Cambria Math"/>
                                  <a:cs typeface="Arial"/>
                                </a:rPr>
                                <m:t>2  </m:t>
                              </m:r>
                              <m:sSubSup>
                                <m:sSubSupPr>
                                  <m:ctrlPr>
                                    <a:rPr lang="de-DE" i="1">
                                      <a:latin typeface="Cambria Math" panose="02040503050406030204" pitchFamily="18" charset="0"/>
                                      <a:cs typeface="Arial"/>
                                    </a:rPr>
                                  </m:ctrlPr>
                                </m:sSubSupPr>
                                <m:e>
                                  <m:r>
                                    <a:rPr lang="de-DE" i="1">
                                      <a:latin typeface="Cambria Math"/>
                                      <a:cs typeface="Arial"/>
                                    </a:rPr>
                                    <m:t>𝑉</m:t>
                                  </m:r>
                                  <m:r>
                                    <a:rPr lang="de-DE" i="1" baseline="-25000">
                                      <a:latin typeface="Cambria Math"/>
                                      <a:cs typeface="Arial"/>
                                    </a:rPr>
                                    <m:t>𝑇</m:t>
                                  </m:r>
                                </m:e>
                                <m:sub/>
                                <m:sup>
                                  <m:r>
                                    <a:rPr lang="de-DE" i="1">
                                      <a:latin typeface="Cambria Math"/>
                                      <a:cs typeface="Arial"/>
                                    </a:rPr>
                                    <m:t>𝐽</m:t>
                                  </m:r>
                                  <m:r>
                                    <a:rPr lang="de-DE" i="1" baseline="-25000">
                                      <a:latin typeface="Cambria Math"/>
                                      <a:cs typeface="Arial"/>
                                    </a:rPr>
                                    <m:t>𝑒𝑥</m:t>
                                  </m:r>
                                </m:sup>
                              </m:sSubSup>
                              <m:d>
                                <m:dPr>
                                  <m:ctrlPr>
                                    <a:rPr lang="de-DE" i="1">
                                      <a:latin typeface="Cambria Math" panose="02040503050406030204" pitchFamily="18" charset="0"/>
                                      <a:cs typeface="Arial"/>
                                    </a:rPr>
                                  </m:ctrlPr>
                                </m:dPr>
                                <m:e>
                                  <m:r>
                                    <m:rPr>
                                      <m:sty m:val="p"/>
                                    </m:rPr>
                                    <a:rPr lang="el-GR" i="1">
                                      <a:latin typeface="Cambria Math"/>
                                      <a:cs typeface="Arial"/>
                                    </a:rPr>
                                    <m:t>θ</m:t>
                                  </m:r>
                                  <m:r>
                                    <a:rPr lang="de-DE" i="1" baseline="-25000">
                                      <a:latin typeface="Cambria Math"/>
                                      <a:ea typeface="Cambria Math"/>
                                      <a:cs typeface="Arial"/>
                                    </a:rPr>
                                    <m:t>𝛾</m:t>
                                  </m:r>
                                  <m:r>
                                    <a:rPr lang="de-DE" i="1">
                                      <a:latin typeface="Cambria Math"/>
                                      <a:cs typeface="Arial"/>
                                    </a:rPr>
                                    <m:t>,   </m:t>
                                  </m:r>
                                  <m:r>
                                    <m:rPr>
                                      <m:sty m:val="p"/>
                                    </m:rPr>
                                    <a:rPr lang="el-GR" i="1">
                                      <a:latin typeface="Cambria Math"/>
                                      <a:cs typeface="Arial"/>
                                    </a:rPr>
                                    <m:t>ϕ</m:t>
                                  </m:r>
                                  <m:r>
                                    <a:rPr lang="de-DE" i="1" baseline="-25000">
                                      <a:latin typeface="Cambria Math"/>
                                      <a:ea typeface="Cambria Math"/>
                                      <a:cs typeface="Arial"/>
                                    </a:rPr>
                                    <m:t>𝛾</m:t>
                                  </m:r>
                                </m:e>
                              </m:d>
                              <m:r>
                                <a:rPr lang="de-DE" i="1">
                                  <a:latin typeface="Cambria Math"/>
                                  <a:cs typeface="Arial"/>
                                </a:rPr>
                                <m:t> </m:t>
                              </m:r>
                            </m:e>
                            <m:e>
                              <m:r>
                                <a:rPr lang="de-DE" b="0" i="1" smtClean="0">
                                  <a:latin typeface="Cambria Math" panose="02040503050406030204" pitchFamily="18" charset="0"/>
                                  <a:cs typeface="Arial"/>
                                </a:rPr>
                                <m:t>                             </m:t>
                              </m:r>
                              <m:r>
                                <a:rPr lang="de-DE" i="1">
                                  <a:latin typeface="Cambria Math"/>
                                  <a:cs typeface="Arial"/>
                                </a:rPr>
                                <m:t>+</m:t>
                              </m:r>
                              <m:r>
                                <a:rPr lang="de-DE" i="1">
                                  <a:latin typeface="Cambria Math" panose="02040503050406030204" pitchFamily="18" charset="0"/>
                                  <a:cs typeface="Arial"/>
                                </a:rPr>
                                <m:t>𝑉</m:t>
                              </m:r>
                              <m:r>
                                <a:rPr lang="de-DE" i="1" baseline="-25000">
                                  <a:latin typeface="Cambria Math" panose="02040503050406030204" pitchFamily="18" charset="0"/>
                                  <a:cs typeface="Arial"/>
                                </a:rPr>
                                <m:t>𝐿𝑇</m:t>
                              </m:r>
                              <m:d>
                                <m:dPr>
                                  <m:ctrlPr>
                                    <a:rPr lang="de-DE" i="1">
                                      <a:latin typeface="Cambria Math" panose="02040503050406030204" pitchFamily="18" charset="0"/>
                                      <a:cs typeface="Arial"/>
                                    </a:rPr>
                                  </m:ctrlPr>
                                </m:dPr>
                                <m:e>
                                  <m:r>
                                    <m:rPr>
                                      <m:sty m:val="p"/>
                                    </m:rPr>
                                    <a:rPr lang="el-GR" i="1">
                                      <a:latin typeface="Cambria Math"/>
                                      <a:cs typeface="Arial"/>
                                    </a:rPr>
                                    <m:t>θ</m:t>
                                  </m:r>
                                  <m:r>
                                    <a:rPr lang="de-DE" i="1" baseline="-25000">
                                      <a:latin typeface="Cambria Math"/>
                                      <a:cs typeface="Arial"/>
                                    </a:rPr>
                                    <m:t>𝑒</m:t>
                                  </m:r>
                                </m:e>
                              </m:d>
                              <m:r>
                                <a:rPr lang="de-DE" i="1">
                                  <a:latin typeface="Cambria Math"/>
                                  <a:cs typeface="Arial"/>
                                </a:rPr>
                                <m:t>𝐹</m:t>
                              </m:r>
                              <m:r>
                                <a:rPr lang="de-DE" i="1" baseline="-25000">
                                  <a:latin typeface="Cambria Math"/>
                                  <a:cs typeface="Arial"/>
                                </a:rPr>
                                <m:t>𝐿</m:t>
                              </m:r>
                              <m:d>
                                <m:dPr>
                                  <m:ctrlPr>
                                    <a:rPr lang="de-DE" i="1">
                                      <a:latin typeface="Cambria Math" panose="02040503050406030204" pitchFamily="18" charset="0"/>
                                      <a:cs typeface="Arial"/>
                                    </a:rPr>
                                  </m:ctrlPr>
                                </m:dPr>
                                <m:e>
                                  <m:r>
                                    <a:rPr lang="de-DE" i="1">
                                      <a:latin typeface="Cambria Math"/>
                                      <a:cs typeface="Arial"/>
                                    </a:rPr>
                                    <m:t>𝑞</m:t>
                                  </m:r>
                                </m:e>
                              </m:d>
                              <m:r>
                                <a:rPr lang="de-DE" i="1">
                                  <a:latin typeface="Cambria Math"/>
                                  <a:cs typeface="Arial"/>
                                </a:rPr>
                                <m:t>𝐹</m:t>
                              </m:r>
                              <m:r>
                                <a:rPr lang="de-DE" i="1" baseline="-25000">
                                  <a:latin typeface="Cambria Math"/>
                                  <a:cs typeface="Arial"/>
                                </a:rPr>
                                <m:t>𝑇</m:t>
                              </m:r>
                              <m:d>
                                <m:dPr>
                                  <m:ctrlPr>
                                    <a:rPr lang="de-DE" i="1">
                                      <a:latin typeface="Cambria Math" panose="02040503050406030204" pitchFamily="18" charset="0"/>
                                      <a:cs typeface="Arial"/>
                                    </a:rPr>
                                  </m:ctrlPr>
                                </m:dPr>
                                <m:e>
                                  <m:r>
                                    <a:rPr lang="de-DE" i="1">
                                      <a:latin typeface="Cambria Math"/>
                                      <a:cs typeface="Arial"/>
                                    </a:rPr>
                                    <m:t>𝑞</m:t>
                                  </m:r>
                                </m:e>
                              </m:d>
                              <m:sSubSup>
                                <m:sSubSupPr>
                                  <m:ctrlPr>
                                    <a:rPr lang="de-DE" i="1">
                                      <a:latin typeface="Cambria Math" panose="02040503050406030204" pitchFamily="18" charset="0"/>
                                      <a:cs typeface="Arial"/>
                                    </a:rPr>
                                  </m:ctrlPr>
                                </m:sSubSupPr>
                                <m:e>
                                  <m:r>
                                    <a:rPr lang="de-DE" i="1">
                                      <a:latin typeface="Cambria Math"/>
                                      <a:cs typeface="Arial"/>
                                    </a:rPr>
                                    <m:t>𝑉</m:t>
                                  </m:r>
                                  <m:r>
                                    <a:rPr lang="de-DE" i="1" baseline="-25000">
                                      <a:latin typeface="Cambria Math"/>
                                      <a:cs typeface="Arial"/>
                                    </a:rPr>
                                    <m:t>𝐿𝑇</m:t>
                                  </m:r>
                                </m:e>
                                <m:sub/>
                                <m:sup>
                                  <m:r>
                                    <a:rPr lang="de-DE" i="1">
                                      <a:latin typeface="Cambria Math"/>
                                      <a:cs typeface="Arial"/>
                                    </a:rPr>
                                    <m:t>𝐽</m:t>
                                  </m:r>
                                  <m:r>
                                    <a:rPr lang="de-DE" i="1" baseline="-25000">
                                      <a:latin typeface="Cambria Math"/>
                                      <a:cs typeface="Arial"/>
                                    </a:rPr>
                                    <m:t>𝑒𝑥</m:t>
                                  </m:r>
                                </m:sup>
                              </m:sSubSup>
                              <m:d>
                                <m:dPr>
                                  <m:ctrlPr>
                                    <a:rPr lang="de-DE" i="1">
                                      <a:latin typeface="Cambria Math" panose="02040503050406030204" pitchFamily="18" charset="0"/>
                                      <a:cs typeface="Arial"/>
                                    </a:rPr>
                                  </m:ctrlPr>
                                </m:dPr>
                                <m:e>
                                  <m:r>
                                    <m:rPr>
                                      <m:sty m:val="p"/>
                                    </m:rPr>
                                    <a:rPr lang="el-GR" i="1">
                                      <a:latin typeface="Cambria Math"/>
                                      <a:cs typeface="Arial"/>
                                    </a:rPr>
                                    <m:t>θ</m:t>
                                  </m:r>
                                  <m:r>
                                    <a:rPr lang="de-DE" i="1" baseline="-25000">
                                      <a:latin typeface="Cambria Math"/>
                                      <a:ea typeface="Cambria Math"/>
                                      <a:cs typeface="Arial"/>
                                    </a:rPr>
                                    <m:t>𝛾</m:t>
                                  </m:r>
                                  <m:r>
                                    <a:rPr lang="de-DE" i="1">
                                      <a:latin typeface="Cambria Math"/>
                                      <a:cs typeface="Arial"/>
                                    </a:rPr>
                                    <m:t>,  </m:t>
                                  </m:r>
                                  <m:r>
                                    <m:rPr>
                                      <m:sty m:val="p"/>
                                    </m:rPr>
                                    <a:rPr lang="el-GR" i="1">
                                      <a:latin typeface="Cambria Math"/>
                                      <a:cs typeface="Arial"/>
                                    </a:rPr>
                                    <m:t>ϕ</m:t>
                                  </m:r>
                                  <m:r>
                                    <a:rPr lang="de-DE" i="1" baseline="-25000">
                                      <a:latin typeface="Cambria Math"/>
                                      <a:ea typeface="Cambria Math"/>
                                      <a:cs typeface="Arial"/>
                                    </a:rPr>
                                    <m:t>𝛾</m:t>
                                  </m:r>
                                </m:e>
                              </m:d>
                            </m:e>
                          </m:eqArr>
                        </m:e>
                      </m:box>
                    </m:oMath>
                  </m:oMathPara>
                </a14:m>
                <a:endParaRPr lang="de-DE" dirty="0"/>
              </a:p>
            </p:txBody>
          </p:sp>
        </mc:Choice>
        <mc:Fallback xmlns="">
          <p:sp>
            <p:nvSpPr>
              <p:cNvPr id="6" name="Rechteck 5">
                <a:extLst>
                  <a:ext uri="{FF2B5EF4-FFF2-40B4-BE49-F238E27FC236}">
                    <a16:creationId xmlns:a16="http://schemas.microsoft.com/office/drawing/2014/main" id="{16B506B2-7030-4816-9472-F27C1C3986BC}"/>
                  </a:ext>
                </a:extLst>
              </p:cNvPr>
              <p:cNvSpPr>
                <a:spLocks noRot="1" noChangeAspect="1" noMove="1" noResize="1" noEditPoints="1" noAdjustHandles="1" noChangeArrowheads="1" noChangeShapeType="1" noTextEdit="1"/>
              </p:cNvSpPr>
              <p:nvPr/>
            </p:nvSpPr>
            <p:spPr>
              <a:xfrm>
                <a:off x="4371992" y="4634982"/>
                <a:ext cx="4572000" cy="1008096"/>
              </a:xfrm>
              <a:prstGeom prst="rect">
                <a:avLst/>
              </a:prstGeom>
              <a:blipFill>
                <a:blip r:embed="rId5"/>
                <a:stretch>
                  <a:fillRect/>
                </a:stretch>
              </a:blipFill>
            </p:spPr>
            <p:txBody>
              <a:bodyPr/>
              <a:lstStyle/>
              <a:p>
                <a:r>
                  <a:rPr lang="de-DE">
                    <a:noFill/>
                  </a:rPr>
                  <a:t> </a:t>
                </a:r>
              </a:p>
            </p:txBody>
          </p:sp>
        </mc:Fallback>
      </mc:AlternateContent>
    </p:spTree>
    <p:extLst>
      <p:ext uri="{BB962C8B-B14F-4D97-AF65-F5344CB8AC3E}">
        <p14:creationId xmlns:p14="http://schemas.microsoft.com/office/powerpoint/2010/main" val="7547878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a:extLst>
              <a:ext uri="{FF2B5EF4-FFF2-40B4-BE49-F238E27FC236}">
                <a16:creationId xmlns:a16="http://schemas.microsoft.com/office/drawing/2014/main" id="{90167DE2-6D07-41DE-A23E-0476993C9E3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2798" y="2315525"/>
            <a:ext cx="1980985" cy="19809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a:extLst>
              <a:ext uri="{FF2B5EF4-FFF2-40B4-BE49-F238E27FC236}">
                <a16:creationId xmlns:a16="http://schemas.microsoft.com/office/drawing/2014/main" id="{7E39A050-E8BC-4140-A0E2-15CF00742A31}"/>
              </a:ext>
            </a:extLst>
          </p:cNvPr>
          <p:cNvSpPr>
            <a:spLocks noGrp="1"/>
          </p:cNvSpPr>
          <p:nvPr>
            <p:ph type="title"/>
          </p:nvPr>
        </p:nvSpPr>
        <p:spPr/>
        <p:txBody>
          <a:bodyPr/>
          <a:lstStyle/>
          <a:p>
            <a:r>
              <a:rPr lang="en-US" dirty="0"/>
              <a:t>Rotation of the Angular Distribution</a:t>
            </a:r>
          </a:p>
        </p:txBody>
      </p:sp>
      <mc:AlternateContent xmlns:mc="http://schemas.openxmlformats.org/markup-compatibility/2006" xmlns:a14="http://schemas.microsoft.com/office/drawing/2010/main">
        <mc:Choice Requires="a14">
          <p:sp>
            <p:nvSpPr>
              <p:cNvPr id="6" name="Content Placeholder 2">
                <a:extLst>
                  <a:ext uri="{FF2B5EF4-FFF2-40B4-BE49-F238E27FC236}">
                    <a16:creationId xmlns:a16="http://schemas.microsoft.com/office/drawing/2014/main" id="{1DA5CE92-F888-4A60-936C-3F04964E1EC3}"/>
                  </a:ext>
                </a:extLst>
              </p:cNvPr>
              <p:cNvSpPr txBox="1">
                <a:spLocks/>
              </p:cNvSpPr>
              <p:nvPr/>
            </p:nvSpPr>
            <p:spPr bwMode="auto">
              <a:xfrm>
                <a:off x="406400" y="4155664"/>
                <a:ext cx="4766243" cy="1442719"/>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marL="179388" indent="-179388" algn="l" rtl="0" eaLnBrk="1" fontAlgn="base" hangingPunct="1">
                  <a:lnSpc>
                    <a:spcPct val="130000"/>
                  </a:lnSpc>
                  <a:spcBef>
                    <a:spcPts val="200"/>
                  </a:spcBef>
                  <a:spcAft>
                    <a:spcPts val="230"/>
                  </a:spcAft>
                  <a:buFont typeface="Wingdings" pitchFamily="2" charset="2"/>
                  <a:buNone/>
                  <a:defRPr sz="2000">
                    <a:solidFill>
                      <a:schemeClr val="tx1"/>
                    </a:solidFill>
                    <a:latin typeface="+mn-lt"/>
                    <a:ea typeface="+mn-ea"/>
                    <a:cs typeface="Tahoma" pitchFamily="34" charset="0"/>
                  </a:defRPr>
                </a:lvl1pPr>
                <a:lvl2pPr marL="179388" indent="-177800" algn="l" rtl="0" eaLnBrk="1" fontAlgn="base" hangingPunct="1">
                  <a:lnSpc>
                    <a:spcPct val="130000"/>
                  </a:lnSpc>
                  <a:spcBef>
                    <a:spcPts val="200"/>
                  </a:spcBef>
                  <a:spcAft>
                    <a:spcPts val="230"/>
                  </a:spcAft>
                  <a:buFont typeface="Wingdings" pitchFamily="2" charset="2"/>
                  <a:buChar char="§"/>
                  <a:defRPr sz="2000">
                    <a:solidFill>
                      <a:schemeClr val="tx1"/>
                    </a:solidFill>
                    <a:latin typeface="+mn-lt"/>
                    <a:cs typeface="Tahoma" pitchFamily="34" charset="0"/>
                  </a:defRPr>
                </a:lvl2pPr>
                <a:lvl3pPr marL="538163" indent="-187325" algn="l" rtl="0" eaLnBrk="1" fontAlgn="base" hangingPunct="1">
                  <a:lnSpc>
                    <a:spcPct val="130000"/>
                  </a:lnSpc>
                  <a:spcBef>
                    <a:spcPts val="200"/>
                  </a:spcBef>
                  <a:spcAft>
                    <a:spcPts val="230"/>
                  </a:spcAft>
                  <a:buFont typeface="Wingdings" pitchFamily="2" charset="2"/>
                  <a:buChar char="§"/>
                  <a:defRPr>
                    <a:solidFill>
                      <a:schemeClr val="tx1"/>
                    </a:solidFill>
                    <a:latin typeface="+mn-lt"/>
                    <a:cs typeface="Tahoma" pitchFamily="34" charset="0"/>
                  </a:defRPr>
                </a:lvl3pPr>
                <a:lvl4pPr marL="717550" indent="-173038" algn="l" rtl="0" eaLnBrk="1" fontAlgn="base" hangingPunct="1">
                  <a:lnSpc>
                    <a:spcPct val="130000"/>
                  </a:lnSpc>
                  <a:spcBef>
                    <a:spcPts val="200"/>
                  </a:spcBef>
                  <a:spcAft>
                    <a:spcPts val="230"/>
                  </a:spcAft>
                  <a:buFont typeface="Wingdings" pitchFamily="2" charset="2"/>
                  <a:buChar char="§"/>
                  <a:defRPr sz="1600">
                    <a:solidFill>
                      <a:schemeClr val="tx1"/>
                    </a:solidFill>
                    <a:latin typeface="+mn-lt"/>
                    <a:cs typeface="Tahoma" pitchFamily="34" charset="0"/>
                  </a:defRPr>
                </a:lvl4pPr>
                <a:lvl5pPr marL="908050" indent="-188913" algn="l" rtl="0" eaLnBrk="1" fontAlgn="base" hangingPunct="1">
                  <a:lnSpc>
                    <a:spcPct val="130000"/>
                  </a:lnSpc>
                  <a:spcBef>
                    <a:spcPts val="200"/>
                  </a:spcBef>
                  <a:spcAft>
                    <a:spcPts val="230"/>
                  </a:spcAft>
                  <a:buFont typeface="Wingdings" pitchFamily="2" charset="2"/>
                  <a:buChar char="§"/>
                  <a:defRPr sz="1600">
                    <a:solidFill>
                      <a:schemeClr val="tx1"/>
                    </a:solidFill>
                    <a:latin typeface="+mn-lt"/>
                    <a:cs typeface="Tahoma" pitchFamily="34" charset="0"/>
                  </a:defRPr>
                </a:lvl5pPr>
                <a:lvl6pPr marL="1365250" indent="-188913" algn="l" rtl="0" eaLnBrk="1" fontAlgn="base" hangingPunct="1">
                  <a:spcBef>
                    <a:spcPct val="20000"/>
                  </a:spcBef>
                  <a:spcAft>
                    <a:spcPct val="0"/>
                  </a:spcAft>
                  <a:buFont typeface="Wingdings" pitchFamily="2" charset="2"/>
                  <a:buChar char="§"/>
                  <a:defRPr sz="1600">
                    <a:solidFill>
                      <a:schemeClr val="tx1"/>
                    </a:solidFill>
                    <a:latin typeface="+mn-lt"/>
                  </a:defRPr>
                </a:lvl6pPr>
                <a:lvl7pPr marL="1822450" indent="-188913" algn="l" rtl="0" eaLnBrk="1" fontAlgn="base" hangingPunct="1">
                  <a:spcBef>
                    <a:spcPct val="20000"/>
                  </a:spcBef>
                  <a:spcAft>
                    <a:spcPct val="0"/>
                  </a:spcAft>
                  <a:buFont typeface="Wingdings" pitchFamily="2" charset="2"/>
                  <a:buChar char="§"/>
                  <a:defRPr sz="1600">
                    <a:solidFill>
                      <a:schemeClr val="tx1"/>
                    </a:solidFill>
                    <a:latin typeface="+mn-lt"/>
                  </a:defRPr>
                </a:lvl7pPr>
                <a:lvl8pPr marL="2279650" indent="-188913" algn="l" rtl="0" eaLnBrk="1" fontAlgn="base" hangingPunct="1">
                  <a:spcBef>
                    <a:spcPct val="20000"/>
                  </a:spcBef>
                  <a:spcAft>
                    <a:spcPct val="0"/>
                  </a:spcAft>
                  <a:buFont typeface="Wingdings" pitchFamily="2" charset="2"/>
                  <a:buChar char="§"/>
                  <a:defRPr sz="1600">
                    <a:solidFill>
                      <a:schemeClr val="tx1"/>
                    </a:solidFill>
                    <a:latin typeface="+mn-lt"/>
                  </a:defRPr>
                </a:lvl8pPr>
                <a:lvl9pPr marL="2736850" indent="-188913" algn="l" rtl="0" eaLnBrk="1" fontAlgn="base" hangingPunct="1">
                  <a:spcBef>
                    <a:spcPct val="20000"/>
                  </a:spcBef>
                  <a:spcAft>
                    <a:spcPct val="0"/>
                  </a:spcAft>
                  <a:buFont typeface="Wingdings" pitchFamily="2" charset="2"/>
                  <a:buChar char="§"/>
                  <a:defRPr sz="1600">
                    <a:solidFill>
                      <a:schemeClr val="tx1"/>
                    </a:solidFill>
                    <a:latin typeface="+mn-lt"/>
                  </a:defRPr>
                </a:lvl9pPr>
              </a:lstStyle>
              <a:p>
                <a:pPr marL="0" indent="0">
                  <a:lnSpc>
                    <a:spcPct val="129999"/>
                  </a:lnSpc>
                  <a:spcAft>
                    <a:spcPts val="200"/>
                  </a:spcAft>
                </a:pPr>
                <a:r>
                  <a:rPr lang="en-US" sz="1800" kern="0" dirty="0">
                    <a:cs typeface="Arial"/>
                  </a:rPr>
                  <a:t>Scattering plane</a:t>
                </a:r>
                <a:r>
                  <a:rPr lang="de-DE" sz="1800" kern="0" dirty="0">
                    <a:cs typeface="Arial"/>
                  </a:rPr>
                  <a:t>: </a:t>
                </a:r>
                <a14:m>
                  <m:oMath xmlns:m="http://schemas.openxmlformats.org/officeDocument/2006/math">
                    <m:r>
                      <m:rPr>
                        <m:sty m:val="p"/>
                      </m:rPr>
                      <a:rPr lang="el-GR" sz="1800" i="1">
                        <a:latin typeface="Cambria Math"/>
                        <a:cs typeface="Arial"/>
                      </a:rPr>
                      <m:t>ϕ</m:t>
                    </m:r>
                    <m:r>
                      <a:rPr lang="de-DE" sz="1800" i="1" baseline="-25000">
                        <a:latin typeface="Cambria Math"/>
                        <a:ea typeface="Cambria Math"/>
                        <a:cs typeface="Arial"/>
                      </a:rPr>
                      <m:t>𝛾</m:t>
                    </m:r>
                    <m:r>
                      <a:rPr lang="de-DE" sz="1800">
                        <a:latin typeface="Cambria Math"/>
                        <a:ea typeface="Cambria Math"/>
                        <a:cs typeface="Arial"/>
                      </a:rPr>
                      <m:t>=0</m:t>
                    </m:r>
                  </m:oMath>
                </a14:m>
                <a:endParaRPr lang="de-DE" sz="1800" i="1" kern="0" dirty="0">
                  <a:latin typeface="Cambria Math"/>
                  <a:cs typeface="Arial"/>
                </a:endParaRPr>
              </a:p>
              <a:p>
                <a:pPr marL="0" indent="0">
                  <a:lnSpc>
                    <a:spcPct val="129999"/>
                  </a:lnSpc>
                  <a:spcAft>
                    <a:spcPts val="200"/>
                  </a:spcAft>
                </a:pPr>
                <a14:m>
                  <m:oMath xmlns:m="http://schemas.openxmlformats.org/officeDocument/2006/math">
                    <m:r>
                      <a:rPr lang="de-DE" sz="1800" i="1">
                        <a:latin typeface="Cambria Math"/>
                        <a:cs typeface="Arial"/>
                      </a:rPr>
                      <m:t>𝐽</m:t>
                    </m:r>
                    <m:r>
                      <a:rPr lang="de-DE" sz="1800" i="1" baseline="-25000">
                        <a:latin typeface="Cambria Math"/>
                        <a:cs typeface="Arial"/>
                      </a:rPr>
                      <m:t>𝑒𝑥</m:t>
                    </m:r>
                    <m:r>
                      <a:rPr lang="de-DE" sz="1800" i="1">
                        <a:latin typeface="Cambria Math"/>
                        <a:cs typeface="Arial"/>
                      </a:rPr>
                      <m:t>=</m:t>
                    </m:r>
                    <m:sSup>
                      <m:sSupPr>
                        <m:ctrlPr>
                          <a:rPr lang="en-US" sz="1800" i="1" dirty="0">
                            <a:latin typeface="Cambria Math" panose="02040503050406030204" pitchFamily="18" charset="0"/>
                            <a:cs typeface="Arial"/>
                          </a:rPr>
                        </m:ctrlPr>
                      </m:sSupPr>
                      <m:e>
                        <m:r>
                          <a:rPr lang="de-DE" sz="1800" i="1" dirty="0">
                            <a:latin typeface="Cambria Math"/>
                            <a:cs typeface="Arial"/>
                          </a:rPr>
                          <m:t>2</m:t>
                        </m:r>
                      </m:e>
                      <m:sup>
                        <m:r>
                          <a:rPr lang="de-DE" sz="1800" i="1" dirty="0">
                            <a:latin typeface="Cambria Math"/>
                            <a:cs typeface="Arial"/>
                          </a:rPr>
                          <m:t>+</m:t>
                        </m:r>
                      </m:sup>
                    </m:sSup>
                    <m:r>
                      <a:rPr lang="de-DE" sz="1800" i="1">
                        <a:latin typeface="Cambria Math"/>
                        <a:cs typeface="Arial"/>
                      </a:rPr>
                      <m:t>:    </m:t>
                    </m:r>
                    <m:sSubSup>
                      <m:sSubSupPr>
                        <m:ctrlPr>
                          <a:rPr lang="de-DE" sz="1800" i="1">
                            <a:latin typeface="Cambria Math" panose="02040503050406030204" pitchFamily="18" charset="0"/>
                            <a:cs typeface="Arial"/>
                          </a:rPr>
                        </m:ctrlPr>
                      </m:sSubSupPr>
                      <m:e>
                        <m:r>
                          <a:rPr lang="de-DE" sz="1800" i="1">
                            <a:latin typeface="Cambria Math"/>
                            <a:cs typeface="Arial"/>
                          </a:rPr>
                          <m:t>𝑉</m:t>
                        </m:r>
                        <m:r>
                          <a:rPr lang="de-DE" sz="1800" i="1" baseline="-25000">
                            <a:latin typeface="Cambria Math"/>
                            <a:cs typeface="Arial"/>
                          </a:rPr>
                          <m:t>𝐿</m:t>
                        </m:r>
                      </m:e>
                      <m:sub/>
                      <m:sup>
                        <m:r>
                          <a:rPr lang="de-DE" sz="1800" i="1">
                            <a:latin typeface="Cambria Math"/>
                            <a:cs typeface="Arial"/>
                          </a:rPr>
                          <m:t>𝐽</m:t>
                        </m:r>
                        <m:r>
                          <a:rPr lang="de-DE" sz="1800" i="1" baseline="-25000">
                            <a:latin typeface="Cambria Math"/>
                            <a:cs typeface="Arial"/>
                          </a:rPr>
                          <m:t>𝑒𝑥</m:t>
                        </m:r>
                      </m:sup>
                    </m:sSubSup>
                    <m:d>
                      <m:dPr>
                        <m:ctrlPr>
                          <a:rPr lang="de-DE" sz="1800" i="1">
                            <a:latin typeface="Cambria Math" panose="02040503050406030204" pitchFamily="18" charset="0"/>
                            <a:cs typeface="Arial"/>
                          </a:rPr>
                        </m:ctrlPr>
                      </m:dPr>
                      <m:e>
                        <m:r>
                          <m:rPr>
                            <m:sty m:val="p"/>
                          </m:rPr>
                          <a:rPr lang="el-GR" sz="1800" i="1">
                            <a:latin typeface="Cambria Math"/>
                            <a:cs typeface="Arial"/>
                          </a:rPr>
                          <m:t>θ</m:t>
                        </m:r>
                        <m:r>
                          <a:rPr lang="de-DE" sz="1800" i="1" baseline="-25000">
                            <a:latin typeface="Cambria Math"/>
                            <a:ea typeface="Cambria Math"/>
                            <a:cs typeface="Arial"/>
                          </a:rPr>
                          <m:t>𝛾</m:t>
                        </m:r>
                        <m:r>
                          <a:rPr lang="de-DE" sz="1800" i="1">
                            <a:latin typeface="Cambria Math"/>
                            <a:cs typeface="Arial"/>
                          </a:rPr>
                          <m:t>, </m:t>
                        </m:r>
                        <m:r>
                          <a:rPr lang="de-DE" sz="1800" b="0" i="1" smtClean="0">
                            <a:latin typeface="Cambria Math" panose="02040503050406030204" pitchFamily="18" charset="0"/>
                            <a:cs typeface="Arial"/>
                          </a:rPr>
                          <m:t>0</m:t>
                        </m:r>
                      </m:e>
                    </m:d>
                    <m:r>
                      <a:rPr lang="de-DE" sz="1800" i="1">
                        <a:latin typeface="Cambria Math"/>
                        <a:cs typeface="Arial"/>
                      </a:rPr>
                      <m:t>=</m:t>
                    </m:r>
                    <m:sSup>
                      <m:sSupPr>
                        <m:ctrlPr>
                          <a:rPr lang="en-US" sz="1800" i="1" dirty="0">
                            <a:latin typeface="Cambria Math" panose="02040503050406030204" pitchFamily="18" charset="0"/>
                            <a:cs typeface="Arial"/>
                          </a:rPr>
                        </m:ctrlPr>
                      </m:sSupPr>
                      <m:e>
                        <m:r>
                          <a:rPr lang="de-DE" sz="1800" i="1" dirty="0">
                            <a:latin typeface="Cambria Math"/>
                            <a:cs typeface="Arial"/>
                          </a:rPr>
                          <m:t>𝑠𝑖𝑛</m:t>
                        </m:r>
                      </m:e>
                      <m:sup>
                        <m:r>
                          <a:rPr lang="de-DE" sz="1800" i="1" dirty="0">
                            <a:latin typeface="Cambria Math"/>
                            <a:cs typeface="Arial"/>
                          </a:rPr>
                          <m:t>2</m:t>
                        </m:r>
                      </m:sup>
                    </m:sSup>
                    <m:r>
                      <a:rPr lang="de-DE" sz="1800" i="1">
                        <a:latin typeface="Cambria Math"/>
                        <a:cs typeface="Arial"/>
                      </a:rPr>
                      <m:t>(2</m:t>
                    </m:r>
                    <m:r>
                      <m:rPr>
                        <m:sty m:val="p"/>
                      </m:rPr>
                      <a:rPr lang="el-GR" sz="1800" i="1">
                        <a:latin typeface="Cambria Math"/>
                        <a:cs typeface="Arial"/>
                      </a:rPr>
                      <m:t>θ</m:t>
                    </m:r>
                    <m:r>
                      <a:rPr lang="de-DE" sz="1800" i="1" baseline="-25000">
                        <a:latin typeface="Cambria Math"/>
                        <a:ea typeface="Cambria Math"/>
                        <a:cs typeface="Arial"/>
                      </a:rPr>
                      <m:t>𝛾</m:t>
                    </m:r>
                    <m:r>
                      <a:rPr lang="de-DE" sz="1800" i="1">
                        <a:latin typeface="Cambria Math"/>
                        <a:cs typeface="Arial"/>
                      </a:rPr>
                      <m:t>)</m:t>
                    </m:r>
                  </m:oMath>
                </a14:m>
                <a:r>
                  <a:rPr lang="en-US" sz="1800" dirty="0">
                    <a:cs typeface="Arial"/>
                  </a:rPr>
                  <a:t> </a:t>
                </a:r>
              </a:p>
              <a:p>
                <a:pPr marL="0" indent="0">
                  <a:lnSpc>
                    <a:spcPct val="129999"/>
                  </a:lnSpc>
                  <a:spcAft>
                    <a:spcPts val="200"/>
                  </a:spcAft>
                </a:pPr>
                <a14:m>
                  <m:oMath xmlns:m="http://schemas.openxmlformats.org/officeDocument/2006/math">
                    <m:sSubSup>
                      <m:sSubSupPr>
                        <m:ctrlPr>
                          <a:rPr lang="de-DE" sz="1800" i="1">
                            <a:latin typeface="Cambria Math" panose="02040503050406030204" pitchFamily="18" charset="0"/>
                            <a:cs typeface="Arial"/>
                          </a:rPr>
                        </m:ctrlPr>
                      </m:sSubSupPr>
                      <m:e>
                        <m:r>
                          <a:rPr lang="de-DE" sz="1800" i="1">
                            <a:latin typeface="Cambria Math"/>
                            <a:cs typeface="Arial"/>
                          </a:rPr>
                          <m:t>   </m:t>
                        </m:r>
                        <m:r>
                          <a:rPr lang="de-DE" sz="1800" b="0" i="1" smtClean="0">
                            <a:latin typeface="Cambria Math" panose="02040503050406030204" pitchFamily="18" charset="0"/>
                            <a:cs typeface="Arial"/>
                          </a:rPr>
                          <m:t>                   </m:t>
                        </m:r>
                        <m:r>
                          <a:rPr lang="de-DE" sz="1800" i="1">
                            <a:latin typeface="Cambria Math"/>
                            <a:cs typeface="Arial"/>
                          </a:rPr>
                          <m:t>𝑉</m:t>
                        </m:r>
                        <m:r>
                          <a:rPr lang="de-DE" sz="1800" i="1" baseline="-25000">
                            <a:latin typeface="Cambria Math"/>
                            <a:cs typeface="Arial"/>
                          </a:rPr>
                          <m:t>𝐿𝑇</m:t>
                        </m:r>
                      </m:e>
                      <m:sub/>
                      <m:sup>
                        <m:r>
                          <a:rPr lang="de-DE" sz="1800" i="1">
                            <a:latin typeface="Cambria Math"/>
                            <a:cs typeface="Arial"/>
                          </a:rPr>
                          <m:t>𝐽</m:t>
                        </m:r>
                        <m:r>
                          <a:rPr lang="de-DE" sz="1800" i="1" baseline="-25000">
                            <a:latin typeface="Cambria Math"/>
                            <a:cs typeface="Arial"/>
                          </a:rPr>
                          <m:t>𝑒𝑥</m:t>
                        </m:r>
                      </m:sup>
                    </m:sSubSup>
                    <m:d>
                      <m:dPr>
                        <m:ctrlPr>
                          <a:rPr lang="de-DE" sz="1800" i="1">
                            <a:latin typeface="Cambria Math" panose="02040503050406030204" pitchFamily="18" charset="0"/>
                            <a:cs typeface="Arial"/>
                          </a:rPr>
                        </m:ctrlPr>
                      </m:dPr>
                      <m:e>
                        <m:r>
                          <m:rPr>
                            <m:sty m:val="p"/>
                          </m:rPr>
                          <a:rPr lang="el-GR" sz="1800" i="1">
                            <a:latin typeface="Cambria Math"/>
                            <a:cs typeface="Arial"/>
                          </a:rPr>
                          <m:t>θ</m:t>
                        </m:r>
                        <m:r>
                          <a:rPr lang="de-DE" sz="1800" i="1" baseline="-25000">
                            <a:latin typeface="Cambria Math"/>
                            <a:ea typeface="Cambria Math"/>
                            <a:cs typeface="Arial"/>
                          </a:rPr>
                          <m:t>𝛾</m:t>
                        </m:r>
                        <m:r>
                          <a:rPr lang="de-DE" sz="1800" i="1">
                            <a:latin typeface="Cambria Math"/>
                            <a:cs typeface="Arial"/>
                          </a:rPr>
                          <m:t>, </m:t>
                        </m:r>
                        <m:r>
                          <a:rPr lang="de-DE" sz="1800" b="0" i="1" smtClean="0">
                            <a:latin typeface="Cambria Math" panose="02040503050406030204" pitchFamily="18" charset="0"/>
                            <a:cs typeface="Arial"/>
                          </a:rPr>
                          <m:t>0</m:t>
                        </m:r>
                      </m:e>
                    </m:d>
                    <m:r>
                      <a:rPr lang="de-DE" sz="1800" i="1">
                        <a:latin typeface="Cambria Math"/>
                        <a:cs typeface="Arial"/>
                      </a:rPr>
                      <m:t>=</m:t>
                    </m:r>
                    <m:r>
                      <a:rPr lang="de-DE" sz="1800" i="1">
                        <a:latin typeface="Cambria Math"/>
                        <a:cs typeface="Arial"/>
                      </a:rPr>
                      <m:t>𝑠𝑖𝑛</m:t>
                    </m:r>
                    <m:d>
                      <m:dPr>
                        <m:ctrlPr>
                          <a:rPr lang="de-DE" sz="1800" i="1">
                            <a:latin typeface="Cambria Math" panose="02040503050406030204" pitchFamily="18" charset="0"/>
                            <a:cs typeface="Arial"/>
                          </a:rPr>
                        </m:ctrlPr>
                      </m:dPr>
                      <m:e>
                        <m:r>
                          <a:rPr lang="de-DE" sz="1800" i="1">
                            <a:latin typeface="Cambria Math"/>
                            <a:cs typeface="Arial"/>
                          </a:rPr>
                          <m:t>4</m:t>
                        </m:r>
                        <m:r>
                          <m:rPr>
                            <m:sty m:val="p"/>
                          </m:rPr>
                          <a:rPr lang="el-GR" sz="1800" i="1">
                            <a:latin typeface="Cambria Math"/>
                            <a:cs typeface="Arial"/>
                          </a:rPr>
                          <m:t>θ</m:t>
                        </m:r>
                        <m:r>
                          <a:rPr lang="de-DE" sz="1800" i="1" baseline="-25000">
                            <a:latin typeface="Cambria Math"/>
                            <a:ea typeface="Cambria Math"/>
                            <a:cs typeface="Arial"/>
                          </a:rPr>
                          <m:t>𝛾</m:t>
                        </m:r>
                      </m:e>
                    </m:d>
                  </m:oMath>
                </a14:m>
                <a:r>
                  <a:rPr lang="en-US" sz="1800" kern="0" dirty="0">
                    <a:cs typeface="Arial"/>
                  </a:rPr>
                  <a:t>   </a:t>
                </a:r>
              </a:p>
            </p:txBody>
          </p:sp>
        </mc:Choice>
        <mc:Fallback xmlns="">
          <p:sp>
            <p:nvSpPr>
              <p:cNvPr id="6" name="Content Placeholder 2">
                <a:extLst>
                  <a:ext uri="{FF2B5EF4-FFF2-40B4-BE49-F238E27FC236}">
                    <a16:creationId xmlns:a16="http://schemas.microsoft.com/office/drawing/2014/main" id="{1DA5CE92-F888-4A60-936C-3F04964E1EC3}"/>
                  </a:ext>
                </a:extLst>
              </p:cNvPr>
              <p:cNvSpPr txBox="1">
                <a:spLocks noRot="1" noChangeAspect="1" noMove="1" noResize="1" noEditPoints="1" noAdjustHandles="1" noChangeArrowheads="1" noChangeShapeType="1" noTextEdit="1"/>
              </p:cNvSpPr>
              <p:nvPr/>
            </p:nvSpPr>
            <p:spPr bwMode="auto">
              <a:xfrm>
                <a:off x="406400" y="4155664"/>
                <a:ext cx="4766243" cy="1442719"/>
              </a:xfrm>
              <a:prstGeom prst="rect">
                <a:avLst/>
              </a:prstGeom>
              <a:blipFill>
                <a:blip r:embed="rId4"/>
                <a:stretch>
                  <a:fillRect l="-3069"/>
                </a:stretch>
              </a:blipFill>
              <a:ln w="9525">
                <a:noFill/>
                <a:miter lim="800000"/>
                <a:headEnd/>
                <a:tailEnd/>
              </a:ln>
              <a:effectLst/>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5" name="Content Placeholder 2">
                <a:extLst>
                  <a:ext uri="{FF2B5EF4-FFF2-40B4-BE49-F238E27FC236}">
                    <a16:creationId xmlns:a16="http://schemas.microsoft.com/office/drawing/2014/main" id="{5F3C333D-38FC-4AC9-9E4A-0201C302DA98}"/>
                  </a:ext>
                </a:extLst>
              </p:cNvPr>
              <p:cNvSpPr txBox="1">
                <a:spLocks/>
              </p:cNvSpPr>
              <p:nvPr/>
            </p:nvSpPr>
            <p:spPr bwMode="auto">
              <a:xfrm>
                <a:off x="5705837" y="2028001"/>
                <a:ext cx="576064" cy="419175"/>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marL="179388" indent="-179388" algn="l" rtl="0" eaLnBrk="1" fontAlgn="base" hangingPunct="1">
                  <a:lnSpc>
                    <a:spcPct val="130000"/>
                  </a:lnSpc>
                  <a:spcBef>
                    <a:spcPts val="200"/>
                  </a:spcBef>
                  <a:spcAft>
                    <a:spcPts val="230"/>
                  </a:spcAft>
                  <a:buFont typeface="Wingdings" pitchFamily="2" charset="2"/>
                  <a:buNone/>
                  <a:defRPr sz="2000">
                    <a:solidFill>
                      <a:schemeClr val="tx1"/>
                    </a:solidFill>
                    <a:latin typeface="+mn-lt"/>
                    <a:ea typeface="+mn-ea"/>
                    <a:cs typeface="Tahoma" pitchFamily="34" charset="0"/>
                  </a:defRPr>
                </a:lvl1pPr>
                <a:lvl2pPr marL="179388" indent="-177800" algn="l" rtl="0" eaLnBrk="1" fontAlgn="base" hangingPunct="1">
                  <a:lnSpc>
                    <a:spcPct val="130000"/>
                  </a:lnSpc>
                  <a:spcBef>
                    <a:spcPts val="200"/>
                  </a:spcBef>
                  <a:spcAft>
                    <a:spcPts val="230"/>
                  </a:spcAft>
                  <a:buFont typeface="Wingdings" pitchFamily="2" charset="2"/>
                  <a:buChar char="§"/>
                  <a:defRPr sz="2000">
                    <a:solidFill>
                      <a:schemeClr val="tx1"/>
                    </a:solidFill>
                    <a:latin typeface="+mn-lt"/>
                    <a:cs typeface="Tahoma" pitchFamily="34" charset="0"/>
                  </a:defRPr>
                </a:lvl2pPr>
                <a:lvl3pPr marL="538163" indent="-187325" algn="l" rtl="0" eaLnBrk="1" fontAlgn="base" hangingPunct="1">
                  <a:lnSpc>
                    <a:spcPct val="130000"/>
                  </a:lnSpc>
                  <a:spcBef>
                    <a:spcPts val="200"/>
                  </a:spcBef>
                  <a:spcAft>
                    <a:spcPts val="230"/>
                  </a:spcAft>
                  <a:buFont typeface="Wingdings" pitchFamily="2" charset="2"/>
                  <a:buChar char="§"/>
                  <a:defRPr>
                    <a:solidFill>
                      <a:schemeClr val="tx1"/>
                    </a:solidFill>
                    <a:latin typeface="+mn-lt"/>
                    <a:cs typeface="Tahoma" pitchFamily="34" charset="0"/>
                  </a:defRPr>
                </a:lvl3pPr>
                <a:lvl4pPr marL="717550" indent="-173038" algn="l" rtl="0" eaLnBrk="1" fontAlgn="base" hangingPunct="1">
                  <a:lnSpc>
                    <a:spcPct val="130000"/>
                  </a:lnSpc>
                  <a:spcBef>
                    <a:spcPts val="200"/>
                  </a:spcBef>
                  <a:spcAft>
                    <a:spcPts val="230"/>
                  </a:spcAft>
                  <a:buFont typeface="Wingdings" pitchFamily="2" charset="2"/>
                  <a:buChar char="§"/>
                  <a:defRPr sz="1600">
                    <a:solidFill>
                      <a:schemeClr val="tx1"/>
                    </a:solidFill>
                    <a:latin typeface="+mn-lt"/>
                    <a:cs typeface="Tahoma" pitchFamily="34" charset="0"/>
                  </a:defRPr>
                </a:lvl4pPr>
                <a:lvl5pPr marL="908050" indent="-188913" algn="l" rtl="0" eaLnBrk="1" fontAlgn="base" hangingPunct="1">
                  <a:lnSpc>
                    <a:spcPct val="130000"/>
                  </a:lnSpc>
                  <a:spcBef>
                    <a:spcPts val="200"/>
                  </a:spcBef>
                  <a:spcAft>
                    <a:spcPts val="230"/>
                  </a:spcAft>
                  <a:buFont typeface="Wingdings" pitchFamily="2" charset="2"/>
                  <a:buChar char="§"/>
                  <a:defRPr sz="1600">
                    <a:solidFill>
                      <a:schemeClr val="tx1"/>
                    </a:solidFill>
                    <a:latin typeface="+mn-lt"/>
                    <a:cs typeface="Tahoma" pitchFamily="34" charset="0"/>
                  </a:defRPr>
                </a:lvl5pPr>
                <a:lvl6pPr marL="1365250" indent="-188913" algn="l" rtl="0" eaLnBrk="1" fontAlgn="base" hangingPunct="1">
                  <a:spcBef>
                    <a:spcPct val="20000"/>
                  </a:spcBef>
                  <a:spcAft>
                    <a:spcPct val="0"/>
                  </a:spcAft>
                  <a:buFont typeface="Wingdings" pitchFamily="2" charset="2"/>
                  <a:buChar char="§"/>
                  <a:defRPr sz="1600">
                    <a:solidFill>
                      <a:schemeClr val="tx1"/>
                    </a:solidFill>
                    <a:latin typeface="+mn-lt"/>
                  </a:defRPr>
                </a:lvl6pPr>
                <a:lvl7pPr marL="1822450" indent="-188913" algn="l" rtl="0" eaLnBrk="1" fontAlgn="base" hangingPunct="1">
                  <a:spcBef>
                    <a:spcPct val="20000"/>
                  </a:spcBef>
                  <a:spcAft>
                    <a:spcPct val="0"/>
                  </a:spcAft>
                  <a:buFont typeface="Wingdings" pitchFamily="2" charset="2"/>
                  <a:buChar char="§"/>
                  <a:defRPr sz="1600">
                    <a:solidFill>
                      <a:schemeClr val="tx1"/>
                    </a:solidFill>
                    <a:latin typeface="+mn-lt"/>
                  </a:defRPr>
                </a:lvl7pPr>
                <a:lvl8pPr marL="2279650" indent="-188913" algn="l" rtl="0" eaLnBrk="1" fontAlgn="base" hangingPunct="1">
                  <a:spcBef>
                    <a:spcPct val="20000"/>
                  </a:spcBef>
                  <a:spcAft>
                    <a:spcPct val="0"/>
                  </a:spcAft>
                  <a:buFont typeface="Wingdings" pitchFamily="2" charset="2"/>
                  <a:buChar char="§"/>
                  <a:defRPr sz="1600">
                    <a:solidFill>
                      <a:schemeClr val="tx1"/>
                    </a:solidFill>
                    <a:latin typeface="+mn-lt"/>
                  </a:defRPr>
                </a:lvl8pPr>
                <a:lvl9pPr marL="2736850" indent="-188913" algn="l" rtl="0" eaLnBrk="1" fontAlgn="base" hangingPunct="1">
                  <a:spcBef>
                    <a:spcPct val="20000"/>
                  </a:spcBef>
                  <a:spcAft>
                    <a:spcPct val="0"/>
                  </a:spcAft>
                  <a:buFont typeface="Wingdings" pitchFamily="2" charset="2"/>
                  <a:buChar char="§"/>
                  <a:defRPr sz="1600">
                    <a:solidFill>
                      <a:schemeClr val="tx1"/>
                    </a:solidFill>
                    <a:latin typeface="+mn-lt"/>
                  </a:defRPr>
                </a:lvl9pPr>
              </a:lstStyle>
              <a:p>
                <a:pPr marL="0" indent="0">
                  <a:lnSpc>
                    <a:spcPct val="129999"/>
                  </a:lnSpc>
                  <a:spcAft>
                    <a:spcPts val="200"/>
                  </a:spcAft>
                </a:pPr>
                <a14:m>
                  <m:oMathPara xmlns:m="http://schemas.openxmlformats.org/officeDocument/2006/math">
                    <m:oMathParaPr>
                      <m:jc m:val="centerGroup"/>
                    </m:oMathParaPr>
                    <m:oMath xmlns:m="http://schemas.openxmlformats.org/officeDocument/2006/math">
                      <m:acc>
                        <m:accPr>
                          <m:chr m:val="⃗"/>
                          <m:ctrlPr>
                            <a:rPr lang="de-DE" sz="1800" b="0" i="1" kern="0" dirty="0" smtClean="0">
                              <a:latin typeface="Cambria Math" panose="02040503050406030204" pitchFamily="18" charset="0"/>
                              <a:cs typeface="Arial"/>
                            </a:rPr>
                          </m:ctrlPr>
                        </m:accPr>
                        <m:e>
                          <m:r>
                            <a:rPr lang="de-DE" sz="1800" b="0" i="1" kern="0" dirty="0" smtClean="0">
                              <a:latin typeface="Cambria Math"/>
                              <a:cs typeface="Arial"/>
                            </a:rPr>
                            <m:t>𝑞</m:t>
                          </m:r>
                        </m:e>
                      </m:acc>
                      <m:r>
                        <a:rPr lang="de-DE" sz="1800" b="0" i="1" kern="0" smtClean="0">
                          <a:latin typeface="Cambria Math"/>
                          <a:cs typeface="Arial"/>
                        </a:rPr>
                        <m:t> </m:t>
                      </m:r>
                    </m:oMath>
                  </m:oMathPara>
                </a14:m>
                <a:endParaRPr lang="en-US" sz="1800" kern="0" dirty="0">
                  <a:cs typeface="Arial"/>
                </a:endParaRPr>
              </a:p>
              <a:p>
                <a:pPr marL="0" indent="0">
                  <a:lnSpc>
                    <a:spcPct val="129999"/>
                  </a:lnSpc>
                  <a:spcAft>
                    <a:spcPts val="200"/>
                  </a:spcAft>
                </a:pPr>
                <a:endParaRPr lang="en-US" sz="1800" kern="0" dirty="0">
                  <a:cs typeface="Arial"/>
                </a:endParaRPr>
              </a:p>
            </p:txBody>
          </p:sp>
        </mc:Choice>
        <mc:Fallback xmlns="">
          <p:sp>
            <p:nvSpPr>
              <p:cNvPr id="15" name="Content Placeholder 2">
                <a:extLst>
                  <a:ext uri="{FF2B5EF4-FFF2-40B4-BE49-F238E27FC236}">
                    <a16:creationId xmlns:a16="http://schemas.microsoft.com/office/drawing/2014/main" id="{5F3C333D-38FC-4AC9-9E4A-0201C302DA98}"/>
                  </a:ext>
                </a:extLst>
              </p:cNvPr>
              <p:cNvSpPr txBox="1">
                <a:spLocks noRot="1" noChangeAspect="1" noMove="1" noResize="1" noEditPoints="1" noAdjustHandles="1" noChangeArrowheads="1" noChangeShapeType="1" noTextEdit="1"/>
              </p:cNvSpPr>
              <p:nvPr/>
            </p:nvSpPr>
            <p:spPr bwMode="auto">
              <a:xfrm>
                <a:off x="5705837" y="2028001"/>
                <a:ext cx="576064" cy="419175"/>
              </a:xfrm>
              <a:prstGeom prst="rect">
                <a:avLst/>
              </a:prstGeom>
              <a:blipFill>
                <a:blip r:embed="rId5"/>
                <a:stretch>
                  <a:fillRect/>
                </a:stretch>
              </a:blipFill>
              <a:ln w="9525">
                <a:noFill/>
                <a:miter lim="800000"/>
                <a:headEnd/>
                <a:tailEnd/>
              </a:ln>
              <a:effectLst/>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6" name="Content Placeholder 2">
                <a:extLst>
                  <a:ext uri="{FF2B5EF4-FFF2-40B4-BE49-F238E27FC236}">
                    <a16:creationId xmlns:a16="http://schemas.microsoft.com/office/drawing/2014/main" id="{51A0BA6A-A27A-4E3E-8A77-CDB9D4EAF8B0}"/>
                  </a:ext>
                </a:extLst>
              </p:cNvPr>
              <p:cNvSpPr txBox="1">
                <a:spLocks/>
              </p:cNvSpPr>
              <p:nvPr/>
            </p:nvSpPr>
            <p:spPr bwMode="auto">
              <a:xfrm>
                <a:off x="228510" y="1862827"/>
                <a:ext cx="4500032" cy="1872208"/>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marL="179388" indent="-179388" algn="l" rtl="0" eaLnBrk="1" fontAlgn="base" hangingPunct="1">
                  <a:lnSpc>
                    <a:spcPct val="130000"/>
                  </a:lnSpc>
                  <a:spcBef>
                    <a:spcPts val="200"/>
                  </a:spcBef>
                  <a:spcAft>
                    <a:spcPts val="230"/>
                  </a:spcAft>
                  <a:buFont typeface="Wingdings" pitchFamily="2" charset="2"/>
                  <a:buNone/>
                  <a:defRPr sz="2000">
                    <a:solidFill>
                      <a:schemeClr val="tx1"/>
                    </a:solidFill>
                    <a:latin typeface="+mn-lt"/>
                    <a:ea typeface="+mn-ea"/>
                    <a:cs typeface="Tahoma" pitchFamily="34" charset="0"/>
                  </a:defRPr>
                </a:lvl1pPr>
                <a:lvl2pPr marL="179388" indent="-177800" algn="l" rtl="0" eaLnBrk="1" fontAlgn="base" hangingPunct="1">
                  <a:lnSpc>
                    <a:spcPct val="130000"/>
                  </a:lnSpc>
                  <a:spcBef>
                    <a:spcPts val="200"/>
                  </a:spcBef>
                  <a:spcAft>
                    <a:spcPts val="230"/>
                  </a:spcAft>
                  <a:buFont typeface="Wingdings" pitchFamily="2" charset="2"/>
                  <a:buChar char="§"/>
                  <a:defRPr sz="2000">
                    <a:solidFill>
                      <a:schemeClr val="tx1"/>
                    </a:solidFill>
                    <a:latin typeface="+mn-lt"/>
                    <a:cs typeface="Tahoma" pitchFamily="34" charset="0"/>
                  </a:defRPr>
                </a:lvl2pPr>
                <a:lvl3pPr marL="538163" indent="-187325" algn="l" rtl="0" eaLnBrk="1" fontAlgn="base" hangingPunct="1">
                  <a:lnSpc>
                    <a:spcPct val="130000"/>
                  </a:lnSpc>
                  <a:spcBef>
                    <a:spcPts val="200"/>
                  </a:spcBef>
                  <a:spcAft>
                    <a:spcPts val="230"/>
                  </a:spcAft>
                  <a:buFont typeface="Wingdings" pitchFamily="2" charset="2"/>
                  <a:buChar char="§"/>
                  <a:defRPr>
                    <a:solidFill>
                      <a:schemeClr val="tx1"/>
                    </a:solidFill>
                    <a:latin typeface="+mn-lt"/>
                    <a:cs typeface="Tahoma" pitchFamily="34" charset="0"/>
                  </a:defRPr>
                </a:lvl3pPr>
                <a:lvl4pPr marL="717550" indent="-173038" algn="l" rtl="0" eaLnBrk="1" fontAlgn="base" hangingPunct="1">
                  <a:lnSpc>
                    <a:spcPct val="130000"/>
                  </a:lnSpc>
                  <a:spcBef>
                    <a:spcPts val="200"/>
                  </a:spcBef>
                  <a:spcAft>
                    <a:spcPts val="230"/>
                  </a:spcAft>
                  <a:buFont typeface="Wingdings" pitchFamily="2" charset="2"/>
                  <a:buChar char="§"/>
                  <a:defRPr sz="1600">
                    <a:solidFill>
                      <a:schemeClr val="tx1"/>
                    </a:solidFill>
                    <a:latin typeface="+mn-lt"/>
                    <a:cs typeface="Tahoma" pitchFamily="34" charset="0"/>
                  </a:defRPr>
                </a:lvl4pPr>
                <a:lvl5pPr marL="908050" indent="-188913" algn="l" rtl="0" eaLnBrk="1" fontAlgn="base" hangingPunct="1">
                  <a:lnSpc>
                    <a:spcPct val="130000"/>
                  </a:lnSpc>
                  <a:spcBef>
                    <a:spcPts val="200"/>
                  </a:spcBef>
                  <a:spcAft>
                    <a:spcPts val="230"/>
                  </a:spcAft>
                  <a:buFont typeface="Wingdings" pitchFamily="2" charset="2"/>
                  <a:buChar char="§"/>
                  <a:defRPr sz="1600">
                    <a:solidFill>
                      <a:schemeClr val="tx1"/>
                    </a:solidFill>
                    <a:latin typeface="+mn-lt"/>
                    <a:cs typeface="Tahoma" pitchFamily="34" charset="0"/>
                  </a:defRPr>
                </a:lvl5pPr>
                <a:lvl6pPr marL="1365250" indent="-188913" algn="l" rtl="0" eaLnBrk="1" fontAlgn="base" hangingPunct="1">
                  <a:spcBef>
                    <a:spcPct val="20000"/>
                  </a:spcBef>
                  <a:spcAft>
                    <a:spcPct val="0"/>
                  </a:spcAft>
                  <a:buFont typeface="Wingdings" pitchFamily="2" charset="2"/>
                  <a:buChar char="§"/>
                  <a:defRPr sz="1600">
                    <a:solidFill>
                      <a:schemeClr val="tx1"/>
                    </a:solidFill>
                    <a:latin typeface="+mn-lt"/>
                  </a:defRPr>
                </a:lvl6pPr>
                <a:lvl7pPr marL="1822450" indent="-188913" algn="l" rtl="0" eaLnBrk="1" fontAlgn="base" hangingPunct="1">
                  <a:spcBef>
                    <a:spcPct val="20000"/>
                  </a:spcBef>
                  <a:spcAft>
                    <a:spcPct val="0"/>
                  </a:spcAft>
                  <a:buFont typeface="Wingdings" pitchFamily="2" charset="2"/>
                  <a:buChar char="§"/>
                  <a:defRPr sz="1600">
                    <a:solidFill>
                      <a:schemeClr val="tx1"/>
                    </a:solidFill>
                    <a:latin typeface="+mn-lt"/>
                  </a:defRPr>
                </a:lvl7pPr>
                <a:lvl8pPr marL="2279650" indent="-188913" algn="l" rtl="0" eaLnBrk="1" fontAlgn="base" hangingPunct="1">
                  <a:spcBef>
                    <a:spcPct val="20000"/>
                  </a:spcBef>
                  <a:spcAft>
                    <a:spcPct val="0"/>
                  </a:spcAft>
                  <a:buFont typeface="Wingdings" pitchFamily="2" charset="2"/>
                  <a:buChar char="§"/>
                  <a:defRPr sz="1600">
                    <a:solidFill>
                      <a:schemeClr val="tx1"/>
                    </a:solidFill>
                    <a:latin typeface="+mn-lt"/>
                  </a:defRPr>
                </a:lvl8pPr>
                <a:lvl9pPr marL="2736850" indent="-188913" algn="l" rtl="0" eaLnBrk="1" fontAlgn="base" hangingPunct="1">
                  <a:spcBef>
                    <a:spcPct val="20000"/>
                  </a:spcBef>
                  <a:spcAft>
                    <a:spcPct val="0"/>
                  </a:spcAft>
                  <a:buFont typeface="Wingdings" pitchFamily="2" charset="2"/>
                  <a:buChar char="§"/>
                  <a:defRPr sz="1600">
                    <a:solidFill>
                      <a:schemeClr val="tx1"/>
                    </a:solidFill>
                    <a:latin typeface="+mn-lt"/>
                  </a:defRPr>
                </a:lvl9pPr>
              </a:lstStyle>
              <a:p>
                <a:pPr marL="179070" indent="-179070">
                  <a:lnSpc>
                    <a:spcPct val="129999"/>
                  </a:lnSpc>
                  <a:spcAft>
                    <a:spcPts val="200"/>
                  </a:spcAft>
                </a:pPr>
                <a14:m>
                  <m:oMathPara xmlns:m="http://schemas.openxmlformats.org/officeDocument/2006/math">
                    <m:oMathParaPr>
                      <m:jc m:val="left"/>
                    </m:oMathParaPr>
                    <m:oMath xmlns:m="http://schemas.openxmlformats.org/officeDocument/2006/math">
                      <m:box>
                        <m:boxPr>
                          <m:ctrlPr>
                            <a:rPr lang="de-DE" i="1" kern="0" smtClean="0">
                              <a:latin typeface="Cambria Math" panose="02040503050406030204" pitchFamily="18" charset="0"/>
                              <a:cs typeface="Arial"/>
                            </a:rPr>
                          </m:ctrlPr>
                        </m:boxPr>
                        <m:e>
                          <m:argPr>
                            <m:argSz m:val="-1"/>
                          </m:argPr>
                          <m:eqArr>
                            <m:eqArrPr>
                              <m:ctrlPr>
                                <a:rPr lang="de-DE" i="1" kern="0" smtClean="0">
                                  <a:latin typeface="Cambria Math" panose="02040503050406030204" pitchFamily="18" charset="0"/>
                                  <a:cs typeface="Arial"/>
                                </a:rPr>
                              </m:ctrlPr>
                            </m:eqArrPr>
                            <m:e>
                              <m:f>
                                <m:fPr>
                                  <m:ctrlPr>
                                    <a:rPr lang="de-DE" i="1" kern="0" smtClean="0">
                                      <a:latin typeface="Cambria Math" panose="02040503050406030204" pitchFamily="18" charset="0"/>
                                      <a:cs typeface="Arial"/>
                                    </a:rPr>
                                  </m:ctrlPr>
                                </m:fPr>
                                <m:num>
                                  <m:r>
                                    <a:rPr lang="de-DE" i="1" kern="0" smtClean="0">
                                      <a:latin typeface="Cambria Math"/>
                                      <a:cs typeface="Arial"/>
                                    </a:rPr>
                                    <m:t>𝑑</m:t>
                                  </m:r>
                                  <m:r>
                                    <a:rPr lang="de-DE" i="1" kern="0" baseline="30000" smtClean="0">
                                      <a:latin typeface="Cambria Math"/>
                                      <a:cs typeface="Arial"/>
                                    </a:rPr>
                                    <m:t>3</m:t>
                                  </m:r>
                                  <m:r>
                                    <m:rPr>
                                      <m:sty m:val="p"/>
                                    </m:rPr>
                                    <a:rPr lang="el-GR" i="1" kern="0" smtClean="0">
                                      <a:latin typeface="Cambria Math"/>
                                      <a:cs typeface="Arial"/>
                                    </a:rPr>
                                    <m:t>σ</m:t>
                                  </m:r>
                                </m:num>
                                <m:den>
                                  <m:r>
                                    <a:rPr lang="de-DE" i="1" kern="0">
                                      <a:latin typeface="Cambria Math"/>
                                      <a:cs typeface="Arial"/>
                                    </a:rPr>
                                    <m:t>𝑑</m:t>
                                  </m:r>
                                  <m:r>
                                    <a:rPr lang="de-DE" i="1" kern="0">
                                      <a:latin typeface="Cambria Math"/>
                                      <a:cs typeface="Arial"/>
                                    </a:rPr>
                                    <m:t>⍵</m:t>
                                  </m:r>
                                  <m:r>
                                    <a:rPr lang="de-DE" i="1" kern="0">
                                      <a:latin typeface="Cambria Math"/>
                                      <a:cs typeface="Arial"/>
                                    </a:rPr>
                                    <m:t>𝑑</m:t>
                                  </m:r>
                                  <m:r>
                                    <m:rPr>
                                      <m:sty m:val="p"/>
                                    </m:rPr>
                                    <a:rPr lang="el-GR" i="1" kern="0">
                                      <a:latin typeface="Cambria Math"/>
                                      <a:cs typeface="Arial"/>
                                    </a:rPr>
                                    <m:t>Ω</m:t>
                                  </m:r>
                                  <m:r>
                                    <a:rPr lang="de-DE" i="1" kern="0" baseline="-25000">
                                      <a:latin typeface="Cambria Math"/>
                                      <a:cs typeface="Arial"/>
                                    </a:rPr>
                                    <m:t>𝑒</m:t>
                                  </m:r>
                                  <m:r>
                                    <m:rPr>
                                      <m:sty m:val="p"/>
                                    </m:rPr>
                                    <a:rPr lang="el-GR" i="1" kern="0">
                                      <a:latin typeface="Cambria Math"/>
                                      <a:cs typeface="Arial"/>
                                    </a:rPr>
                                    <m:t>Ω</m:t>
                                  </m:r>
                                  <m:r>
                                    <m:rPr>
                                      <m:sty m:val="p"/>
                                    </m:rPr>
                                    <a:rPr lang="el-GR" i="1" kern="0" baseline="-25000">
                                      <a:latin typeface="Cambria Math"/>
                                      <a:cs typeface="Arial"/>
                                    </a:rPr>
                                    <m:t>γ</m:t>
                                  </m:r>
                                </m:den>
                              </m:f>
                              <m:r>
                                <a:rPr lang="de-DE" i="1" kern="0" smtClean="0">
                                  <a:latin typeface="Cambria Math"/>
                                  <a:cs typeface="Arial"/>
                                </a:rPr>
                                <m:t> </m:t>
                              </m:r>
                              <m:r>
                                <a:rPr lang="de-DE" b="0" i="1" kern="0" smtClean="0">
                                  <a:latin typeface="Cambria Math"/>
                                  <a:cs typeface="Arial"/>
                                </a:rPr>
                                <m:t>~</m:t>
                              </m:r>
                              <m:r>
                                <a:rPr lang="de-DE" i="1" kern="0" smtClean="0">
                                  <a:latin typeface="Cambria Math"/>
                                  <a:cs typeface="Arial"/>
                                </a:rPr>
                                <m:t> </m:t>
                              </m:r>
                              <m:r>
                                <a:rPr lang="de-DE" i="1" kern="0" smtClean="0">
                                  <a:solidFill>
                                    <a:srgbClr val="009A46"/>
                                  </a:solidFill>
                                  <a:latin typeface="Cambria Math"/>
                                  <a:cs typeface="Arial"/>
                                </a:rPr>
                                <m:t>𝑉</m:t>
                              </m:r>
                              <m:r>
                                <a:rPr lang="de-DE" i="1" kern="0" baseline="-25000" smtClean="0">
                                  <a:solidFill>
                                    <a:srgbClr val="009A46"/>
                                  </a:solidFill>
                                  <a:latin typeface="Cambria Math"/>
                                  <a:cs typeface="Arial"/>
                                </a:rPr>
                                <m:t>𝐿</m:t>
                              </m:r>
                              <m:d>
                                <m:dPr>
                                  <m:ctrlPr>
                                    <a:rPr lang="de-DE" i="1" kern="0" smtClean="0">
                                      <a:solidFill>
                                        <a:srgbClr val="009A46"/>
                                      </a:solidFill>
                                      <a:latin typeface="Cambria Math" panose="02040503050406030204" pitchFamily="18" charset="0"/>
                                      <a:cs typeface="Arial"/>
                                    </a:rPr>
                                  </m:ctrlPr>
                                </m:dPr>
                                <m:e>
                                  <m:r>
                                    <m:rPr>
                                      <m:sty m:val="p"/>
                                    </m:rPr>
                                    <a:rPr lang="el-GR" i="1" kern="0">
                                      <a:solidFill>
                                        <a:srgbClr val="009A46"/>
                                      </a:solidFill>
                                      <a:latin typeface="Cambria Math"/>
                                      <a:cs typeface="Arial"/>
                                    </a:rPr>
                                    <m:t>θ</m:t>
                                  </m:r>
                                  <m:r>
                                    <a:rPr lang="de-DE" b="0" i="1" kern="0" baseline="-25000" smtClean="0">
                                      <a:solidFill>
                                        <a:srgbClr val="009A46"/>
                                      </a:solidFill>
                                      <a:latin typeface="Cambria Math"/>
                                      <a:cs typeface="Arial"/>
                                    </a:rPr>
                                    <m:t>𝑒</m:t>
                                  </m:r>
                                </m:e>
                              </m:d>
                              <m:r>
                                <a:rPr lang="de-DE" i="1" kern="0" smtClean="0">
                                  <a:solidFill>
                                    <a:srgbClr val="009A46"/>
                                  </a:solidFill>
                                  <a:latin typeface="Cambria Math"/>
                                  <a:cs typeface="Arial"/>
                                </a:rPr>
                                <m:t> </m:t>
                              </m:r>
                              <m:d>
                                <m:dPr>
                                  <m:begChr m:val="|"/>
                                  <m:endChr m:val="|"/>
                                  <m:ctrlPr>
                                    <a:rPr lang="de-DE" i="1" kern="0" smtClean="0">
                                      <a:solidFill>
                                        <a:srgbClr val="009A46"/>
                                      </a:solidFill>
                                      <a:latin typeface="Cambria Math" panose="02040503050406030204" pitchFamily="18" charset="0"/>
                                      <a:cs typeface="Arial"/>
                                    </a:rPr>
                                  </m:ctrlPr>
                                </m:dPr>
                                <m:e>
                                  <m:r>
                                    <a:rPr lang="de-DE" i="1" kern="0" smtClean="0">
                                      <a:solidFill>
                                        <a:srgbClr val="009A46"/>
                                      </a:solidFill>
                                      <a:latin typeface="Cambria Math"/>
                                      <a:cs typeface="Arial"/>
                                    </a:rPr>
                                    <m:t>𝐹</m:t>
                                  </m:r>
                                  <m:r>
                                    <a:rPr lang="de-DE" i="1" kern="0" baseline="-25000" smtClean="0">
                                      <a:solidFill>
                                        <a:srgbClr val="009A46"/>
                                      </a:solidFill>
                                      <a:latin typeface="Cambria Math"/>
                                      <a:cs typeface="Arial"/>
                                    </a:rPr>
                                    <m:t>𝐿</m:t>
                                  </m:r>
                                  <m:d>
                                    <m:dPr>
                                      <m:ctrlPr>
                                        <a:rPr lang="de-DE" i="1" kern="0" smtClean="0">
                                          <a:solidFill>
                                            <a:srgbClr val="009A46"/>
                                          </a:solidFill>
                                          <a:latin typeface="Cambria Math" panose="02040503050406030204" pitchFamily="18" charset="0"/>
                                          <a:cs typeface="Arial"/>
                                        </a:rPr>
                                      </m:ctrlPr>
                                    </m:dPr>
                                    <m:e>
                                      <m:r>
                                        <a:rPr lang="de-DE" i="1" kern="0" smtClean="0">
                                          <a:solidFill>
                                            <a:srgbClr val="009A46"/>
                                          </a:solidFill>
                                          <a:latin typeface="Cambria Math"/>
                                          <a:cs typeface="Arial"/>
                                        </a:rPr>
                                        <m:t>𝑞</m:t>
                                      </m:r>
                                    </m:e>
                                  </m:d>
                                </m:e>
                              </m:d>
                              <m:r>
                                <a:rPr lang="de-DE" i="1" kern="0" baseline="30000" smtClean="0">
                                  <a:solidFill>
                                    <a:srgbClr val="009A46"/>
                                  </a:solidFill>
                                  <a:latin typeface="Cambria Math"/>
                                  <a:cs typeface="Arial"/>
                                </a:rPr>
                                <m:t>2  </m:t>
                              </m:r>
                              <m:sSubSup>
                                <m:sSubSupPr>
                                  <m:ctrlPr>
                                    <a:rPr lang="de-DE" i="1" kern="0">
                                      <a:solidFill>
                                        <a:srgbClr val="009A46"/>
                                      </a:solidFill>
                                      <a:latin typeface="Cambria Math" panose="02040503050406030204" pitchFamily="18" charset="0"/>
                                      <a:cs typeface="Arial"/>
                                    </a:rPr>
                                  </m:ctrlPr>
                                </m:sSubSupPr>
                                <m:e>
                                  <m:r>
                                    <a:rPr lang="de-DE" i="1" kern="0">
                                      <a:solidFill>
                                        <a:srgbClr val="009A46"/>
                                      </a:solidFill>
                                      <a:latin typeface="Cambria Math"/>
                                      <a:cs typeface="Arial"/>
                                    </a:rPr>
                                    <m:t>𝑉</m:t>
                                  </m:r>
                                  <m:r>
                                    <a:rPr lang="de-DE" i="1" kern="0" baseline="-25000">
                                      <a:solidFill>
                                        <a:srgbClr val="009A46"/>
                                      </a:solidFill>
                                      <a:latin typeface="Cambria Math"/>
                                      <a:cs typeface="Arial"/>
                                    </a:rPr>
                                    <m:t>𝐿</m:t>
                                  </m:r>
                                </m:e>
                                <m:sub/>
                                <m:sup>
                                  <m:r>
                                    <a:rPr lang="de-DE" i="1" kern="0">
                                      <a:solidFill>
                                        <a:srgbClr val="009A46"/>
                                      </a:solidFill>
                                      <a:latin typeface="Cambria Math"/>
                                      <a:cs typeface="Arial"/>
                                    </a:rPr>
                                    <m:t>𝐽</m:t>
                                  </m:r>
                                  <m:r>
                                    <a:rPr lang="de-DE" i="1" kern="0" baseline="-25000">
                                      <a:solidFill>
                                        <a:srgbClr val="009A46"/>
                                      </a:solidFill>
                                      <a:latin typeface="Cambria Math"/>
                                      <a:cs typeface="Arial"/>
                                    </a:rPr>
                                    <m:t>𝑒𝑥</m:t>
                                  </m:r>
                                </m:sup>
                              </m:sSubSup>
                              <m:d>
                                <m:dPr>
                                  <m:ctrlPr>
                                    <a:rPr lang="de-DE" i="1" kern="0" smtClean="0">
                                      <a:solidFill>
                                        <a:srgbClr val="009A46"/>
                                      </a:solidFill>
                                      <a:latin typeface="Cambria Math" panose="02040503050406030204" pitchFamily="18" charset="0"/>
                                      <a:cs typeface="Arial"/>
                                    </a:rPr>
                                  </m:ctrlPr>
                                </m:dPr>
                                <m:e>
                                  <m:r>
                                    <m:rPr>
                                      <m:sty m:val="p"/>
                                    </m:rPr>
                                    <a:rPr lang="el-GR" i="1" kern="0">
                                      <a:solidFill>
                                        <a:srgbClr val="009A46"/>
                                      </a:solidFill>
                                      <a:latin typeface="Cambria Math"/>
                                      <a:cs typeface="Arial"/>
                                    </a:rPr>
                                    <m:t>θ</m:t>
                                  </m:r>
                                  <m:r>
                                    <a:rPr lang="de-DE" i="1" kern="0" baseline="-25000">
                                      <a:solidFill>
                                        <a:srgbClr val="009A46"/>
                                      </a:solidFill>
                                      <a:latin typeface="Cambria Math"/>
                                      <a:ea typeface="Cambria Math"/>
                                      <a:cs typeface="Arial"/>
                                    </a:rPr>
                                    <m:t>𝛾</m:t>
                                  </m:r>
                                  <m:r>
                                    <a:rPr lang="de-DE" i="1" kern="0" smtClean="0">
                                      <a:solidFill>
                                        <a:srgbClr val="009A46"/>
                                      </a:solidFill>
                                      <a:latin typeface="Cambria Math"/>
                                      <a:cs typeface="Arial"/>
                                    </a:rPr>
                                    <m:t>,</m:t>
                                  </m:r>
                                  <m:r>
                                    <a:rPr lang="de-DE" b="0" i="1" kern="0" smtClean="0">
                                      <a:solidFill>
                                        <a:srgbClr val="009A46"/>
                                      </a:solidFill>
                                      <a:latin typeface="Cambria Math"/>
                                      <a:cs typeface="Arial"/>
                                    </a:rPr>
                                    <m:t> </m:t>
                                  </m:r>
                                  <m:r>
                                    <m:rPr>
                                      <m:sty m:val="p"/>
                                    </m:rPr>
                                    <a:rPr lang="el-GR" i="1" kern="0" smtClean="0">
                                      <a:solidFill>
                                        <a:srgbClr val="009A46"/>
                                      </a:solidFill>
                                      <a:latin typeface="Cambria Math"/>
                                      <a:cs typeface="Arial"/>
                                    </a:rPr>
                                    <m:t>ϕ</m:t>
                                  </m:r>
                                  <m:r>
                                    <a:rPr lang="de-DE" i="1" kern="0" baseline="-25000">
                                      <a:solidFill>
                                        <a:srgbClr val="009A46"/>
                                      </a:solidFill>
                                      <a:latin typeface="Cambria Math"/>
                                      <a:ea typeface="Cambria Math"/>
                                      <a:cs typeface="Arial"/>
                                    </a:rPr>
                                    <m:t>𝛾</m:t>
                                  </m:r>
                                </m:e>
                              </m:d>
                            </m:e>
                            <m:e>
                              <m:r>
                                <a:rPr lang="de-DE" b="0" i="1" kern="0" baseline="-25000" smtClean="0">
                                  <a:solidFill>
                                    <a:srgbClr val="009A46"/>
                                  </a:solidFill>
                                  <a:latin typeface="Cambria Math" panose="02040503050406030204" pitchFamily="18" charset="0"/>
                                  <a:ea typeface="Cambria Math"/>
                                  <a:cs typeface="Arial"/>
                                </a:rPr>
                                <m:t>                                    </m:t>
                              </m:r>
                              <m:r>
                                <a:rPr lang="de-DE" i="1" kern="0">
                                  <a:latin typeface="Cambria Math"/>
                                  <a:cs typeface="Arial"/>
                                </a:rPr>
                                <m:t>+</m:t>
                              </m:r>
                              <m:r>
                                <a:rPr lang="de-DE" i="1" kern="0" smtClean="0">
                                  <a:solidFill>
                                    <a:schemeClr val="tx1"/>
                                  </a:solidFill>
                                  <a:latin typeface="Cambria Math"/>
                                  <a:cs typeface="Arial"/>
                                </a:rPr>
                                <m:t>𝑉</m:t>
                              </m:r>
                              <m:r>
                                <a:rPr lang="de-DE" b="0" i="1" kern="0" baseline="-25000" smtClean="0">
                                  <a:solidFill>
                                    <a:schemeClr val="tx1"/>
                                  </a:solidFill>
                                  <a:latin typeface="Cambria Math" panose="02040503050406030204" pitchFamily="18" charset="0"/>
                                  <a:cs typeface="Arial"/>
                                </a:rPr>
                                <m:t>𝑇</m:t>
                              </m:r>
                              <m:d>
                                <m:dPr>
                                  <m:ctrlPr>
                                    <a:rPr lang="de-DE" i="1" kern="0" smtClean="0">
                                      <a:solidFill>
                                        <a:schemeClr val="tx1"/>
                                      </a:solidFill>
                                      <a:latin typeface="Cambria Math" panose="02040503050406030204" pitchFamily="18" charset="0"/>
                                      <a:cs typeface="Arial"/>
                                    </a:rPr>
                                  </m:ctrlPr>
                                </m:dPr>
                                <m:e>
                                  <m:r>
                                    <m:rPr>
                                      <m:sty m:val="p"/>
                                    </m:rPr>
                                    <a:rPr lang="el-GR" i="1" kern="0">
                                      <a:solidFill>
                                        <a:schemeClr val="tx1"/>
                                      </a:solidFill>
                                      <a:latin typeface="Cambria Math"/>
                                      <a:cs typeface="Arial"/>
                                    </a:rPr>
                                    <m:t>θ</m:t>
                                  </m:r>
                                  <m:r>
                                    <a:rPr lang="de-DE" i="1" kern="0" baseline="-25000">
                                      <a:solidFill>
                                        <a:schemeClr val="tx1"/>
                                      </a:solidFill>
                                      <a:latin typeface="Cambria Math"/>
                                      <a:cs typeface="Arial"/>
                                    </a:rPr>
                                    <m:t>𝑒</m:t>
                                  </m:r>
                                </m:e>
                              </m:d>
                              <m:r>
                                <a:rPr lang="de-DE" i="1" kern="0">
                                  <a:solidFill>
                                    <a:schemeClr val="tx1"/>
                                  </a:solidFill>
                                  <a:latin typeface="Cambria Math"/>
                                  <a:cs typeface="Arial"/>
                                </a:rPr>
                                <m:t> </m:t>
                              </m:r>
                              <m:d>
                                <m:dPr>
                                  <m:begChr m:val="|"/>
                                  <m:endChr m:val="|"/>
                                  <m:ctrlPr>
                                    <a:rPr lang="de-DE" i="1" kern="0">
                                      <a:latin typeface="Cambria Math" panose="02040503050406030204" pitchFamily="18" charset="0"/>
                                      <a:cs typeface="Arial"/>
                                    </a:rPr>
                                  </m:ctrlPr>
                                </m:dPr>
                                <m:e>
                                  <m:r>
                                    <a:rPr lang="de-DE" i="1" kern="0">
                                      <a:latin typeface="Cambria Math"/>
                                      <a:cs typeface="Arial"/>
                                    </a:rPr>
                                    <m:t>𝐹</m:t>
                                  </m:r>
                                  <m:r>
                                    <a:rPr lang="de-DE" i="1" kern="0" baseline="-25000" smtClean="0">
                                      <a:latin typeface="Cambria Math"/>
                                      <a:cs typeface="Arial"/>
                                    </a:rPr>
                                    <m:t>𝑇</m:t>
                                  </m:r>
                                  <m:d>
                                    <m:dPr>
                                      <m:ctrlPr>
                                        <a:rPr lang="de-DE" i="1" kern="0">
                                          <a:latin typeface="Cambria Math" panose="02040503050406030204" pitchFamily="18" charset="0"/>
                                          <a:cs typeface="Arial"/>
                                        </a:rPr>
                                      </m:ctrlPr>
                                    </m:dPr>
                                    <m:e>
                                      <m:r>
                                        <a:rPr lang="de-DE" i="1" kern="0">
                                          <a:latin typeface="Cambria Math"/>
                                          <a:cs typeface="Arial"/>
                                        </a:rPr>
                                        <m:t>𝑞</m:t>
                                      </m:r>
                                    </m:e>
                                  </m:d>
                                </m:e>
                              </m:d>
                              <m:r>
                                <a:rPr lang="de-DE" i="1" kern="0" baseline="30000">
                                  <a:latin typeface="Cambria Math"/>
                                  <a:cs typeface="Arial"/>
                                </a:rPr>
                                <m:t>2  </m:t>
                              </m:r>
                              <m:sSubSup>
                                <m:sSubSupPr>
                                  <m:ctrlPr>
                                    <a:rPr lang="de-DE" i="1" kern="0">
                                      <a:latin typeface="Cambria Math" panose="02040503050406030204" pitchFamily="18" charset="0"/>
                                      <a:cs typeface="Arial"/>
                                    </a:rPr>
                                  </m:ctrlPr>
                                </m:sSubSupPr>
                                <m:e>
                                  <m:r>
                                    <a:rPr lang="de-DE" i="1" kern="0">
                                      <a:latin typeface="Cambria Math"/>
                                      <a:cs typeface="Arial"/>
                                    </a:rPr>
                                    <m:t>𝑉</m:t>
                                  </m:r>
                                  <m:r>
                                    <a:rPr lang="de-DE" i="1" kern="0" baseline="-25000" smtClean="0">
                                      <a:latin typeface="Cambria Math"/>
                                      <a:cs typeface="Arial"/>
                                    </a:rPr>
                                    <m:t>𝑇</m:t>
                                  </m:r>
                                </m:e>
                                <m:sub/>
                                <m:sup>
                                  <m:r>
                                    <a:rPr lang="de-DE" i="1" kern="0">
                                      <a:latin typeface="Cambria Math"/>
                                      <a:cs typeface="Arial"/>
                                    </a:rPr>
                                    <m:t>𝐽</m:t>
                                  </m:r>
                                  <m:r>
                                    <a:rPr lang="de-DE" i="1" kern="0" baseline="-25000">
                                      <a:latin typeface="Cambria Math"/>
                                      <a:cs typeface="Arial"/>
                                    </a:rPr>
                                    <m:t>𝑒𝑥</m:t>
                                  </m:r>
                                </m:sup>
                              </m:sSubSup>
                              <m:d>
                                <m:dPr>
                                  <m:ctrlPr>
                                    <a:rPr lang="de-DE" i="1" kern="0">
                                      <a:latin typeface="Cambria Math" panose="02040503050406030204" pitchFamily="18" charset="0"/>
                                      <a:cs typeface="Arial"/>
                                    </a:rPr>
                                  </m:ctrlPr>
                                </m:dPr>
                                <m:e>
                                  <m:r>
                                    <m:rPr>
                                      <m:sty m:val="p"/>
                                    </m:rPr>
                                    <a:rPr lang="el-GR" i="1" kern="0">
                                      <a:latin typeface="Cambria Math"/>
                                      <a:cs typeface="Arial"/>
                                    </a:rPr>
                                    <m:t>θ</m:t>
                                  </m:r>
                                  <m:r>
                                    <a:rPr lang="de-DE" i="1" kern="0" baseline="-25000" smtClean="0">
                                      <a:latin typeface="Cambria Math"/>
                                      <a:ea typeface="Cambria Math"/>
                                      <a:cs typeface="Arial"/>
                                    </a:rPr>
                                    <m:t>𝛾</m:t>
                                  </m:r>
                                  <m:r>
                                    <a:rPr lang="de-DE" i="1" kern="0">
                                      <a:latin typeface="Cambria Math"/>
                                      <a:cs typeface="Arial"/>
                                    </a:rPr>
                                    <m:t>,  </m:t>
                                  </m:r>
                                  <m:r>
                                    <a:rPr lang="de-DE" b="0" i="1" kern="0" smtClean="0">
                                      <a:latin typeface="Cambria Math"/>
                                      <a:cs typeface="Arial"/>
                                    </a:rPr>
                                    <m:t> </m:t>
                                  </m:r>
                                  <m:r>
                                    <m:rPr>
                                      <m:sty m:val="p"/>
                                    </m:rPr>
                                    <a:rPr lang="el-GR" i="1" kern="0">
                                      <a:latin typeface="Cambria Math"/>
                                      <a:cs typeface="Arial"/>
                                    </a:rPr>
                                    <m:t>ϕ</m:t>
                                  </m:r>
                                  <m:r>
                                    <a:rPr lang="de-DE" i="1" kern="0" baseline="-25000" smtClean="0">
                                      <a:latin typeface="Cambria Math"/>
                                      <a:ea typeface="Cambria Math"/>
                                      <a:cs typeface="Arial"/>
                                    </a:rPr>
                                    <m:t>𝛾</m:t>
                                  </m:r>
                                </m:e>
                              </m:d>
                              <m:r>
                                <a:rPr lang="de-DE" i="1" kern="0" smtClean="0">
                                  <a:latin typeface="Cambria Math"/>
                                  <a:cs typeface="Arial"/>
                                </a:rPr>
                                <m:t> </m:t>
                              </m:r>
                            </m:e>
                            <m:e>
                              <m:r>
                                <a:rPr lang="de-DE" b="0" i="1" kern="0" smtClean="0">
                                  <a:latin typeface="Cambria Math" panose="02040503050406030204" pitchFamily="18" charset="0"/>
                                  <a:cs typeface="Arial"/>
                                </a:rPr>
                                <m:t>                              </m:t>
                              </m:r>
                              <m:r>
                                <a:rPr lang="de-DE" i="1" kern="0">
                                  <a:latin typeface="Cambria Math"/>
                                  <a:cs typeface="Arial"/>
                                </a:rPr>
                                <m:t>+</m:t>
                              </m:r>
                              <m:r>
                                <a:rPr lang="de-DE" i="1" kern="0" smtClean="0">
                                  <a:solidFill>
                                    <a:srgbClr val="0070C0"/>
                                  </a:solidFill>
                                  <a:latin typeface="Cambria Math"/>
                                  <a:cs typeface="Arial"/>
                                </a:rPr>
                                <m:t>𝑉</m:t>
                              </m:r>
                              <m:r>
                                <a:rPr lang="de-DE" i="1" kern="0" baseline="-25000" smtClean="0">
                                  <a:solidFill>
                                    <a:srgbClr val="0070C0"/>
                                  </a:solidFill>
                                  <a:latin typeface="Cambria Math"/>
                                  <a:cs typeface="Arial"/>
                                </a:rPr>
                                <m:t>𝐿𝑇</m:t>
                              </m:r>
                              <m:d>
                                <m:dPr>
                                  <m:ctrlPr>
                                    <a:rPr lang="de-DE" i="1" kern="0" smtClean="0">
                                      <a:solidFill>
                                        <a:srgbClr val="0070C0"/>
                                      </a:solidFill>
                                      <a:latin typeface="Cambria Math" panose="02040503050406030204" pitchFamily="18" charset="0"/>
                                      <a:cs typeface="Arial"/>
                                    </a:rPr>
                                  </m:ctrlPr>
                                </m:dPr>
                                <m:e>
                                  <m:r>
                                    <m:rPr>
                                      <m:sty m:val="p"/>
                                    </m:rPr>
                                    <a:rPr lang="el-GR" i="1" kern="0" smtClean="0">
                                      <a:solidFill>
                                        <a:srgbClr val="0070C0"/>
                                      </a:solidFill>
                                      <a:latin typeface="Cambria Math"/>
                                      <a:cs typeface="Arial"/>
                                    </a:rPr>
                                    <m:t>θ</m:t>
                                  </m:r>
                                  <m:r>
                                    <a:rPr lang="de-DE" i="1" kern="0" baseline="-25000">
                                      <a:solidFill>
                                        <a:srgbClr val="0070C0"/>
                                      </a:solidFill>
                                      <a:latin typeface="Cambria Math"/>
                                      <a:cs typeface="Arial"/>
                                    </a:rPr>
                                    <m:t>𝑒</m:t>
                                  </m:r>
                                </m:e>
                              </m:d>
                              <m:r>
                                <a:rPr lang="de-DE" i="1" kern="0">
                                  <a:solidFill>
                                    <a:srgbClr val="0070C0"/>
                                  </a:solidFill>
                                  <a:latin typeface="Cambria Math"/>
                                  <a:cs typeface="Arial"/>
                                </a:rPr>
                                <m:t>𝐹</m:t>
                              </m:r>
                              <m:r>
                                <a:rPr lang="de-DE" i="1" kern="0" baseline="-25000" smtClean="0">
                                  <a:solidFill>
                                    <a:srgbClr val="0070C0"/>
                                  </a:solidFill>
                                  <a:latin typeface="Cambria Math"/>
                                  <a:cs typeface="Arial"/>
                                </a:rPr>
                                <m:t>𝐿</m:t>
                              </m:r>
                              <m:d>
                                <m:dPr>
                                  <m:ctrlPr>
                                    <a:rPr lang="de-DE" i="1" kern="0">
                                      <a:solidFill>
                                        <a:srgbClr val="0070C0"/>
                                      </a:solidFill>
                                      <a:latin typeface="Cambria Math" panose="02040503050406030204" pitchFamily="18" charset="0"/>
                                      <a:cs typeface="Arial"/>
                                    </a:rPr>
                                  </m:ctrlPr>
                                </m:dPr>
                                <m:e>
                                  <m:r>
                                    <a:rPr lang="de-DE" i="1" kern="0">
                                      <a:solidFill>
                                        <a:srgbClr val="0070C0"/>
                                      </a:solidFill>
                                      <a:latin typeface="Cambria Math"/>
                                      <a:cs typeface="Arial"/>
                                    </a:rPr>
                                    <m:t>𝑞</m:t>
                                  </m:r>
                                </m:e>
                              </m:d>
                              <m:r>
                                <a:rPr lang="de-DE" i="1" kern="0">
                                  <a:solidFill>
                                    <a:srgbClr val="0070C0"/>
                                  </a:solidFill>
                                  <a:latin typeface="Cambria Math"/>
                                  <a:cs typeface="Arial"/>
                                </a:rPr>
                                <m:t>𝐹</m:t>
                              </m:r>
                              <m:r>
                                <a:rPr lang="de-DE" i="1" kern="0" baseline="-25000">
                                  <a:solidFill>
                                    <a:srgbClr val="0070C0"/>
                                  </a:solidFill>
                                  <a:latin typeface="Cambria Math"/>
                                  <a:cs typeface="Arial"/>
                                </a:rPr>
                                <m:t>𝑇</m:t>
                              </m:r>
                              <m:d>
                                <m:dPr>
                                  <m:ctrlPr>
                                    <a:rPr lang="de-DE" i="1" kern="0">
                                      <a:solidFill>
                                        <a:srgbClr val="0070C0"/>
                                      </a:solidFill>
                                      <a:latin typeface="Cambria Math" panose="02040503050406030204" pitchFamily="18" charset="0"/>
                                      <a:cs typeface="Arial"/>
                                    </a:rPr>
                                  </m:ctrlPr>
                                </m:dPr>
                                <m:e>
                                  <m:r>
                                    <a:rPr lang="de-DE" i="1" kern="0">
                                      <a:solidFill>
                                        <a:srgbClr val="0070C0"/>
                                      </a:solidFill>
                                      <a:latin typeface="Cambria Math"/>
                                      <a:cs typeface="Arial"/>
                                    </a:rPr>
                                    <m:t>𝑞</m:t>
                                  </m:r>
                                </m:e>
                              </m:d>
                              <m:sSubSup>
                                <m:sSubSupPr>
                                  <m:ctrlPr>
                                    <a:rPr lang="de-DE" i="1" kern="0">
                                      <a:solidFill>
                                        <a:srgbClr val="0070C0"/>
                                      </a:solidFill>
                                      <a:latin typeface="Cambria Math" panose="02040503050406030204" pitchFamily="18" charset="0"/>
                                      <a:cs typeface="Arial"/>
                                    </a:rPr>
                                  </m:ctrlPr>
                                </m:sSubSupPr>
                                <m:e>
                                  <m:r>
                                    <a:rPr lang="de-DE" i="1" kern="0">
                                      <a:solidFill>
                                        <a:srgbClr val="0070C0"/>
                                      </a:solidFill>
                                      <a:latin typeface="Cambria Math"/>
                                      <a:cs typeface="Arial"/>
                                    </a:rPr>
                                    <m:t>𝑉</m:t>
                                  </m:r>
                                  <m:r>
                                    <a:rPr lang="de-DE" i="1" kern="0" baseline="-25000" smtClean="0">
                                      <a:solidFill>
                                        <a:srgbClr val="0070C0"/>
                                      </a:solidFill>
                                      <a:latin typeface="Cambria Math"/>
                                      <a:cs typeface="Arial"/>
                                    </a:rPr>
                                    <m:t>𝐿𝑇</m:t>
                                  </m:r>
                                </m:e>
                                <m:sub/>
                                <m:sup>
                                  <m:r>
                                    <a:rPr lang="de-DE" i="1" kern="0">
                                      <a:solidFill>
                                        <a:srgbClr val="0070C0"/>
                                      </a:solidFill>
                                      <a:latin typeface="Cambria Math"/>
                                      <a:cs typeface="Arial"/>
                                    </a:rPr>
                                    <m:t>𝐽</m:t>
                                  </m:r>
                                  <m:r>
                                    <a:rPr lang="de-DE" i="1" kern="0" baseline="-25000">
                                      <a:solidFill>
                                        <a:srgbClr val="0070C0"/>
                                      </a:solidFill>
                                      <a:latin typeface="Cambria Math"/>
                                      <a:cs typeface="Arial"/>
                                    </a:rPr>
                                    <m:t>𝑒𝑥</m:t>
                                  </m:r>
                                </m:sup>
                              </m:sSubSup>
                              <m:d>
                                <m:dPr>
                                  <m:ctrlPr>
                                    <a:rPr lang="de-DE" i="1" kern="0">
                                      <a:solidFill>
                                        <a:srgbClr val="0070C0"/>
                                      </a:solidFill>
                                      <a:latin typeface="Cambria Math" panose="02040503050406030204" pitchFamily="18" charset="0"/>
                                      <a:cs typeface="Arial"/>
                                    </a:rPr>
                                  </m:ctrlPr>
                                </m:dPr>
                                <m:e>
                                  <m:r>
                                    <m:rPr>
                                      <m:sty m:val="p"/>
                                    </m:rPr>
                                    <a:rPr lang="el-GR" i="1" kern="0">
                                      <a:solidFill>
                                        <a:srgbClr val="0070C0"/>
                                      </a:solidFill>
                                      <a:latin typeface="Cambria Math"/>
                                      <a:cs typeface="Arial"/>
                                    </a:rPr>
                                    <m:t>θ</m:t>
                                  </m:r>
                                  <m:r>
                                    <a:rPr lang="de-DE" i="1" kern="0" baseline="-25000" smtClean="0">
                                      <a:solidFill>
                                        <a:srgbClr val="0070C0"/>
                                      </a:solidFill>
                                      <a:latin typeface="Cambria Math"/>
                                      <a:ea typeface="Cambria Math"/>
                                      <a:cs typeface="Arial"/>
                                    </a:rPr>
                                    <m:t>𝛾</m:t>
                                  </m:r>
                                  <m:r>
                                    <a:rPr lang="de-DE" i="1" kern="0">
                                      <a:solidFill>
                                        <a:srgbClr val="0070C0"/>
                                      </a:solidFill>
                                      <a:latin typeface="Cambria Math"/>
                                      <a:cs typeface="Arial"/>
                                    </a:rPr>
                                    <m:t>,</m:t>
                                  </m:r>
                                  <m:r>
                                    <a:rPr lang="de-DE" b="0" i="1" kern="0" smtClean="0">
                                      <a:solidFill>
                                        <a:srgbClr val="0070C0"/>
                                      </a:solidFill>
                                      <a:latin typeface="Cambria Math"/>
                                      <a:cs typeface="Arial"/>
                                    </a:rPr>
                                    <m:t> </m:t>
                                  </m:r>
                                  <m:r>
                                    <a:rPr lang="de-DE" i="1" kern="0">
                                      <a:solidFill>
                                        <a:srgbClr val="0070C0"/>
                                      </a:solidFill>
                                      <a:latin typeface="Cambria Math"/>
                                      <a:cs typeface="Arial"/>
                                    </a:rPr>
                                    <m:t> </m:t>
                                  </m:r>
                                  <m:r>
                                    <m:rPr>
                                      <m:sty m:val="p"/>
                                    </m:rPr>
                                    <a:rPr lang="el-GR" i="1" kern="0">
                                      <a:solidFill>
                                        <a:srgbClr val="0070C0"/>
                                      </a:solidFill>
                                      <a:latin typeface="Cambria Math"/>
                                      <a:cs typeface="Arial"/>
                                    </a:rPr>
                                    <m:t>ϕ</m:t>
                                  </m:r>
                                  <m:r>
                                    <a:rPr lang="de-DE" i="1" kern="0" baseline="-25000" smtClean="0">
                                      <a:solidFill>
                                        <a:srgbClr val="0070C0"/>
                                      </a:solidFill>
                                      <a:latin typeface="Cambria Math"/>
                                      <a:ea typeface="Cambria Math"/>
                                      <a:cs typeface="Arial"/>
                                    </a:rPr>
                                    <m:t>𝛾</m:t>
                                  </m:r>
                                </m:e>
                              </m:d>
                            </m:e>
                          </m:eqArr>
                        </m:e>
                      </m:box>
                    </m:oMath>
                  </m:oMathPara>
                </a14:m>
                <a:endParaRPr lang="en-US" kern="0" dirty="0"/>
              </a:p>
              <a:p>
                <a:pPr marL="179070" indent="-179070">
                  <a:lnSpc>
                    <a:spcPct val="129999"/>
                  </a:lnSpc>
                  <a:spcAft>
                    <a:spcPts val="200"/>
                  </a:spcAft>
                </a:pPr>
                <a:endParaRPr lang="en-US" kern="0" dirty="0"/>
              </a:p>
            </p:txBody>
          </p:sp>
        </mc:Choice>
        <mc:Fallback xmlns="">
          <p:sp>
            <p:nvSpPr>
              <p:cNvPr id="16" name="Content Placeholder 2">
                <a:extLst>
                  <a:ext uri="{FF2B5EF4-FFF2-40B4-BE49-F238E27FC236}">
                    <a16:creationId xmlns:a16="http://schemas.microsoft.com/office/drawing/2014/main" id="{51A0BA6A-A27A-4E3E-8A77-CDB9D4EAF8B0}"/>
                  </a:ext>
                </a:extLst>
              </p:cNvPr>
              <p:cNvSpPr txBox="1">
                <a:spLocks noRot="1" noChangeAspect="1" noMove="1" noResize="1" noEditPoints="1" noAdjustHandles="1" noChangeArrowheads="1" noChangeShapeType="1" noTextEdit="1"/>
              </p:cNvSpPr>
              <p:nvPr/>
            </p:nvSpPr>
            <p:spPr bwMode="auto">
              <a:xfrm>
                <a:off x="228510" y="1862827"/>
                <a:ext cx="4500032" cy="1872208"/>
              </a:xfrm>
              <a:prstGeom prst="rect">
                <a:avLst/>
              </a:prstGeom>
              <a:blipFill>
                <a:blip r:embed="rId6"/>
                <a:stretch>
                  <a:fillRect/>
                </a:stretch>
              </a:blipFill>
              <a:ln w="9525">
                <a:noFill/>
                <a:miter lim="800000"/>
                <a:headEnd/>
                <a:tailEnd/>
              </a:ln>
              <a:effectLst/>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7" name="Content Placeholder 2">
                <a:extLst>
                  <a:ext uri="{FF2B5EF4-FFF2-40B4-BE49-F238E27FC236}">
                    <a16:creationId xmlns:a16="http://schemas.microsoft.com/office/drawing/2014/main" id="{BB9373D9-97AF-42E0-9373-B6B1FD457E61}"/>
                  </a:ext>
                </a:extLst>
              </p:cNvPr>
              <p:cNvSpPr txBox="1">
                <a:spLocks/>
              </p:cNvSpPr>
              <p:nvPr/>
            </p:nvSpPr>
            <p:spPr bwMode="auto">
              <a:xfrm>
                <a:off x="4975721" y="1465959"/>
                <a:ext cx="3707904" cy="725388"/>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marL="179388" indent="-179388" algn="l" rtl="0" eaLnBrk="1" fontAlgn="base" hangingPunct="1">
                  <a:lnSpc>
                    <a:spcPct val="130000"/>
                  </a:lnSpc>
                  <a:spcBef>
                    <a:spcPts val="200"/>
                  </a:spcBef>
                  <a:spcAft>
                    <a:spcPts val="230"/>
                  </a:spcAft>
                  <a:buFont typeface="Wingdings" pitchFamily="2" charset="2"/>
                  <a:buNone/>
                  <a:defRPr sz="2000">
                    <a:solidFill>
                      <a:schemeClr val="tx1"/>
                    </a:solidFill>
                    <a:latin typeface="+mn-lt"/>
                    <a:ea typeface="+mn-ea"/>
                    <a:cs typeface="Tahoma" pitchFamily="34" charset="0"/>
                  </a:defRPr>
                </a:lvl1pPr>
                <a:lvl2pPr marL="179388" indent="-177800" algn="l" rtl="0" eaLnBrk="1" fontAlgn="base" hangingPunct="1">
                  <a:lnSpc>
                    <a:spcPct val="130000"/>
                  </a:lnSpc>
                  <a:spcBef>
                    <a:spcPts val="200"/>
                  </a:spcBef>
                  <a:spcAft>
                    <a:spcPts val="230"/>
                  </a:spcAft>
                  <a:buFont typeface="Wingdings" pitchFamily="2" charset="2"/>
                  <a:buChar char="§"/>
                  <a:defRPr sz="2000">
                    <a:solidFill>
                      <a:schemeClr val="tx1"/>
                    </a:solidFill>
                    <a:latin typeface="+mn-lt"/>
                    <a:cs typeface="Tahoma" pitchFamily="34" charset="0"/>
                  </a:defRPr>
                </a:lvl2pPr>
                <a:lvl3pPr marL="538163" indent="-187325" algn="l" rtl="0" eaLnBrk="1" fontAlgn="base" hangingPunct="1">
                  <a:lnSpc>
                    <a:spcPct val="130000"/>
                  </a:lnSpc>
                  <a:spcBef>
                    <a:spcPts val="200"/>
                  </a:spcBef>
                  <a:spcAft>
                    <a:spcPts val="230"/>
                  </a:spcAft>
                  <a:buFont typeface="Wingdings" pitchFamily="2" charset="2"/>
                  <a:buChar char="§"/>
                  <a:defRPr>
                    <a:solidFill>
                      <a:schemeClr val="tx1"/>
                    </a:solidFill>
                    <a:latin typeface="+mn-lt"/>
                    <a:cs typeface="Tahoma" pitchFamily="34" charset="0"/>
                  </a:defRPr>
                </a:lvl3pPr>
                <a:lvl4pPr marL="717550" indent="-173038" algn="l" rtl="0" eaLnBrk="1" fontAlgn="base" hangingPunct="1">
                  <a:lnSpc>
                    <a:spcPct val="130000"/>
                  </a:lnSpc>
                  <a:spcBef>
                    <a:spcPts val="200"/>
                  </a:spcBef>
                  <a:spcAft>
                    <a:spcPts val="230"/>
                  </a:spcAft>
                  <a:buFont typeface="Wingdings" pitchFamily="2" charset="2"/>
                  <a:buChar char="§"/>
                  <a:defRPr sz="1600">
                    <a:solidFill>
                      <a:schemeClr val="tx1"/>
                    </a:solidFill>
                    <a:latin typeface="+mn-lt"/>
                    <a:cs typeface="Tahoma" pitchFamily="34" charset="0"/>
                  </a:defRPr>
                </a:lvl4pPr>
                <a:lvl5pPr marL="908050" indent="-188913" algn="l" rtl="0" eaLnBrk="1" fontAlgn="base" hangingPunct="1">
                  <a:lnSpc>
                    <a:spcPct val="130000"/>
                  </a:lnSpc>
                  <a:spcBef>
                    <a:spcPts val="200"/>
                  </a:spcBef>
                  <a:spcAft>
                    <a:spcPts val="230"/>
                  </a:spcAft>
                  <a:buFont typeface="Wingdings" pitchFamily="2" charset="2"/>
                  <a:buChar char="§"/>
                  <a:defRPr sz="1600">
                    <a:solidFill>
                      <a:schemeClr val="tx1"/>
                    </a:solidFill>
                    <a:latin typeface="+mn-lt"/>
                    <a:cs typeface="Tahoma" pitchFamily="34" charset="0"/>
                  </a:defRPr>
                </a:lvl5pPr>
                <a:lvl6pPr marL="1365250" indent="-188913" algn="l" rtl="0" eaLnBrk="1" fontAlgn="base" hangingPunct="1">
                  <a:spcBef>
                    <a:spcPct val="20000"/>
                  </a:spcBef>
                  <a:spcAft>
                    <a:spcPct val="0"/>
                  </a:spcAft>
                  <a:buFont typeface="Wingdings" pitchFamily="2" charset="2"/>
                  <a:buChar char="§"/>
                  <a:defRPr sz="1600">
                    <a:solidFill>
                      <a:schemeClr val="tx1"/>
                    </a:solidFill>
                    <a:latin typeface="+mn-lt"/>
                  </a:defRPr>
                </a:lvl6pPr>
                <a:lvl7pPr marL="1822450" indent="-188913" algn="l" rtl="0" eaLnBrk="1" fontAlgn="base" hangingPunct="1">
                  <a:spcBef>
                    <a:spcPct val="20000"/>
                  </a:spcBef>
                  <a:spcAft>
                    <a:spcPct val="0"/>
                  </a:spcAft>
                  <a:buFont typeface="Wingdings" pitchFamily="2" charset="2"/>
                  <a:buChar char="§"/>
                  <a:defRPr sz="1600">
                    <a:solidFill>
                      <a:schemeClr val="tx1"/>
                    </a:solidFill>
                    <a:latin typeface="+mn-lt"/>
                  </a:defRPr>
                </a:lvl7pPr>
                <a:lvl8pPr marL="2279650" indent="-188913" algn="l" rtl="0" eaLnBrk="1" fontAlgn="base" hangingPunct="1">
                  <a:spcBef>
                    <a:spcPct val="20000"/>
                  </a:spcBef>
                  <a:spcAft>
                    <a:spcPct val="0"/>
                  </a:spcAft>
                  <a:buFont typeface="Wingdings" pitchFamily="2" charset="2"/>
                  <a:buChar char="§"/>
                  <a:defRPr sz="1600">
                    <a:solidFill>
                      <a:schemeClr val="tx1"/>
                    </a:solidFill>
                    <a:latin typeface="+mn-lt"/>
                  </a:defRPr>
                </a:lvl8pPr>
                <a:lvl9pPr marL="2736850" indent="-188913" algn="l" rtl="0" eaLnBrk="1" fontAlgn="base" hangingPunct="1">
                  <a:spcBef>
                    <a:spcPct val="20000"/>
                  </a:spcBef>
                  <a:spcAft>
                    <a:spcPct val="0"/>
                  </a:spcAft>
                  <a:buFont typeface="Wingdings" pitchFamily="2" charset="2"/>
                  <a:buChar char="§"/>
                  <a:defRPr sz="1600">
                    <a:solidFill>
                      <a:schemeClr val="tx1"/>
                    </a:solidFill>
                    <a:latin typeface="+mn-lt"/>
                  </a:defRPr>
                </a:lvl9pPr>
              </a:lstStyle>
              <a:p>
                <a:pPr marL="0" indent="0">
                  <a:lnSpc>
                    <a:spcPct val="129999"/>
                  </a:lnSpc>
                  <a:spcAft>
                    <a:spcPts val="200"/>
                  </a:spcAft>
                </a:pPr>
                <a14:m>
                  <m:oMath xmlns:m="http://schemas.openxmlformats.org/officeDocument/2006/math">
                    <m:r>
                      <a:rPr lang="de-DE" sz="1800" b="0" i="1" kern="0" smtClean="0">
                        <a:latin typeface="Cambria Math" panose="02040503050406030204" pitchFamily="18" charset="0"/>
                        <a:cs typeface="Arial"/>
                      </a:rPr>
                      <m:t>𝐴</m:t>
                    </m:r>
                    <m:r>
                      <a:rPr lang="de-DE" sz="1800" i="1" kern="0">
                        <a:latin typeface="Cambria Math"/>
                        <a:cs typeface="Arial"/>
                      </a:rPr>
                      <m:t> ~ </m:t>
                    </m:r>
                    <m:sSup>
                      <m:sSupPr>
                        <m:ctrlPr>
                          <a:rPr lang="en-US" sz="1800" i="1" kern="0" dirty="0" smtClean="0">
                            <a:latin typeface="Cambria Math" panose="02040503050406030204" pitchFamily="18" charset="0"/>
                            <a:cs typeface="Arial"/>
                          </a:rPr>
                        </m:ctrlPr>
                      </m:sSupPr>
                      <m:e>
                        <m:r>
                          <a:rPr lang="de-DE" sz="1800" i="1" kern="0" dirty="0" smtClean="0">
                            <a:latin typeface="Cambria Math"/>
                            <a:cs typeface="Arial"/>
                          </a:rPr>
                          <m:t>𝑠𝑖𝑛</m:t>
                        </m:r>
                      </m:e>
                      <m:sup>
                        <m:r>
                          <a:rPr lang="de-DE" sz="1800" i="1" kern="0" dirty="0" smtClean="0">
                            <a:latin typeface="Cambria Math"/>
                            <a:cs typeface="Arial"/>
                          </a:rPr>
                          <m:t>2</m:t>
                        </m:r>
                      </m:sup>
                    </m:sSup>
                    <m:d>
                      <m:dPr>
                        <m:ctrlPr>
                          <a:rPr lang="de-DE" sz="1800" i="1" kern="0" dirty="0" smtClean="0">
                            <a:latin typeface="Cambria Math" panose="02040503050406030204" pitchFamily="18" charset="0"/>
                            <a:cs typeface="Arial"/>
                          </a:rPr>
                        </m:ctrlPr>
                      </m:dPr>
                      <m:e>
                        <m:r>
                          <a:rPr lang="de-DE" sz="1800" i="1" kern="0" smtClean="0">
                            <a:latin typeface="Cambria Math"/>
                            <a:cs typeface="Arial"/>
                          </a:rPr>
                          <m:t>2</m:t>
                        </m:r>
                        <m:r>
                          <m:rPr>
                            <m:sty m:val="p"/>
                          </m:rPr>
                          <a:rPr lang="el-GR" sz="1800" i="1" kern="0">
                            <a:latin typeface="Cambria Math"/>
                            <a:cs typeface="Arial"/>
                          </a:rPr>
                          <m:t>θ</m:t>
                        </m:r>
                        <m:r>
                          <a:rPr lang="de-DE" sz="1800" i="1" kern="0" baseline="-25000" smtClean="0">
                            <a:latin typeface="Cambria Math"/>
                            <a:ea typeface="Cambria Math"/>
                            <a:cs typeface="Arial"/>
                          </a:rPr>
                          <m:t>𝛾</m:t>
                        </m:r>
                      </m:e>
                    </m:d>
                    <m:r>
                      <a:rPr lang="de-DE" sz="1800" b="0" i="1" kern="0" smtClean="0">
                        <a:latin typeface="Cambria Math"/>
                        <a:cs typeface="Arial"/>
                      </a:rPr>
                      <m:t>+</m:t>
                    </m:r>
                    <m:r>
                      <a:rPr lang="de-DE" sz="1800" b="0" i="1" kern="0" smtClean="0">
                        <a:latin typeface="Cambria Math"/>
                        <a:cs typeface="Arial"/>
                      </a:rPr>
                      <m:t>𝑎</m:t>
                    </m:r>
                    <m:r>
                      <a:rPr lang="de-DE" sz="1800" b="0" i="1" kern="0" smtClean="0">
                        <a:latin typeface="Cambria Math"/>
                        <a:cs typeface="Arial"/>
                      </a:rPr>
                      <m:t> </m:t>
                    </m:r>
                    <m:r>
                      <a:rPr lang="de-DE" sz="1800" i="1" kern="0">
                        <a:latin typeface="Cambria Math"/>
                        <a:cs typeface="Arial"/>
                      </a:rPr>
                      <m:t>𝑠𝑖𝑛</m:t>
                    </m:r>
                    <m:d>
                      <m:dPr>
                        <m:ctrlPr>
                          <a:rPr lang="de-DE" sz="1800" i="1" kern="0">
                            <a:latin typeface="Cambria Math" panose="02040503050406030204" pitchFamily="18" charset="0"/>
                            <a:cs typeface="Arial"/>
                          </a:rPr>
                        </m:ctrlPr>
                      </m:dPr>
                      <m:e>
                        <m:r>
                          <a:rPr lang="de-DE" sz="1800" i="1" kern="0" smtClean="0">
                            <a:latin typeface="Cambria Math"/>
                            <a:cs typeface="Arial"/>
                          </a:rPr>
                          <m:t>4</m:t>
                        </m:r>
                        <m:r>
                          <m:rPr>
                            <m:sty m:val="p"/>
                          </m:rPr>
                          <a:rPr lang="el-GR" sz="1800" i="1" kern="0">
                            <a:latin typeface="Cambria Math"/>
                            <a:cs typeface="Arial"/>
                          </a:rPr>
                          <m:t>θ</m:t>
                        </m:r>
                        <m:r>
                          <a:rPr lang="de-DE" sz="1800" i="1" kern="0" baseline="-25000" smtClean="0">
                            <a:latin typeface="Cambria Math"/>
                            <a:ea typeface="Cambria Math"/>
                            <a:cs typeface="Arial"/>
                          </a:rPr>
                          <m:t>𝛾</m:t>
                        </m:r>
                      </m:e>
                    </m:d>
                  </m:oMath>
                </a14:m>
                <a:r>
                  <a:rPr lang="en-US" sz="1800" kern="0" dirty="0">
                    <a:cs typeface="Arial"/>
                  </a:rPr>
                  <a:t> </a:t>
                </a:r>
              </a:p>
              <a:p>
                <a:pPr marL="0" indent="0">
                  <a:lnSpc>
                    <a:spcPct val="129999"/>
                  </a:lnSpc>
                  <a:spcAft>
                    <a:spcPts val="200"/>
                  </a:spcAft>
                </a:pPr>
                <a:endParaRPr lang="en-US" sz="1800" kern="0" dirty="0">
                  <a:cs typeface="Arial"/>
                </a:endParaRPr>
              </a:p>
            </p:txBody>
          </p:sp>
        </mc:Choice>
        <mc:Fallback xmlns="">
          <p:sp>
            <p:nvSpPr>
              <p:cNvPr id="17" name="Content Placeholder 2">
                <a:extLst>
                  <a:ext uri="{FF2B5EF4-FFF2-40B4-BE49-F238E27FC236}">
                    <a16:creationId xmlns:a16="http://schemas.microsoft.com/office/drawing/2014/main" id="{BB9373D9-97AF-42E0-9373-B6B1FD457E61}"/>
                  </a:ext>
                </a:extLst>
              </p:cNvPr>
              <p:cNvSpPr txBox="1">
                <a:spLocks noRot="1" noChangeAspect="1" noMove="1" noResize="1" noEditPoints="1" noAdjustHandles="1" noChangeArrowheads="1" noChangeShapeType="1" noTextEdit="1"/>
              </p:cNvSpPr>
              <p:nvPr/>
            </p:nvSpPr>
            <p:spPr bwMode="auto">
              <a:xfrm>
                <a:off x="4975721" y="1465959"/>
                <a:ext cx="3707904" cy="725388"/>
              </a:xfrm>
              <a:prstGeom prst="rect">
                <a:avLst/>
              </a:prstGeom>
              <a:blipFill>
                <a:blip r:embed="rId7"/>
                <a:stretch>
                  <a:fillRect l="-2138"/>
                </a:stretch>
              </a:blipFill>
              <a:ln w="9525">
                <a:noFill/>
                <a:miter lim="800000"/>
                <a:headEnd/>
                <a:tailEnd/>
              </a:ln>
              <a:effectLst/>
            </p:spPr>
            <p:txBody>
              <a:bodyPr/>
              <a:lstStyle/>
              <a:p>
                <a:r>
                  <a:rPr lang="de-DE">
                    <a:noFill/>
                  </a:rPr>
                  <a:t> </a:t>
                </a:r>
              </a:p>
            </p:txBody>
          </p:sp>
        </mc:Fallback>
      </mc:AlternateContent>
      <p:cxnSp>
        <p:nvCxnSpPr>
          <p:cNvPr id="20" name="Straight Arrow Connector 9">
            <a:extLst>
              <a:ext uri="{FF2B5EF4-FFF2-40B4-BE49-F238E27FC236}">
                <a16:creationId xmlns:a16="http://schemas.microsoft.com/office/drawing/2014/main" id="{64BC9CFC-0C39-41FB-A706-2F0958DFADE6}"/>
              </a:ext>
            </a:extLst>
          </p:cNvPr>
          <p:cNvCxnSpPr/>
          <p:nvPr/>
        </p:nvCxnSpPr>
        <p:spPr>
          <a:xfrm flipV="1">
            <a:off x="5800910" y="2238773"/>
            <a:ext cx="1" cy="1044116"/>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Content Placeholder 2">
                <a:extLst>
                  <a:ext uri="{FF2B5EF4-FFF2-40B4-BE49-F238E27FC236}">
                    <a16:creationId xmlns:a16="http://schemas.microsoft.com/office/drawing/2014/main" id="{5C706D13-A09C-4E8E-908E-9F7736CE25CF}"/>
                  </a:ext>
                </a:extLst>
              </p:cNvPr>
              <p:cNvSpPr txBox="1">
                <a:spLocks/>
              </p:cNvSpPr>
              <p:nvPr/>
            </p:nvSpPr>
            <p:spPr bwMode="auto">
              <a:xfrm>
                <a:off x="7046855" y="2214157"/>
                <a:ext cx="1715793" cy="1936029"/>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marL="179388" indent="-179388" algn="l" rtl="0" eaLnBrk="1" fontAlgn="base" hangingPunct="1">
                  <a:lnSpc>
                    <a:spcPct val="130000"/>
                  </a:lnSpc>
                  <a:spcBef>
                    <a:spcPts val="200"/>
                  </a:spcBef>
                  <a:spcAft>
                    <a:spcPts val="230"/>
                  </a:spcAft>
                  <a:buFont typeface="Wingdings" pitchFamily="2" charset="2"/>
                  <a:buNone/>
                  <a:defRPr sz="2000">
                    <a:solidFill>
                      <a:schemeClr val="tx1"/>
                    </a:solidFill>
                    <a:latin typeface="+mn-lt"/>
                    <a:ea typeface="+mn-ea"/>
                    <a:cs typeface="Tahoma" pitchFamily="34" charset="0"/>
                  </a:defRPr>
                </a:lvl1pPr>
                <a:lvl2pPr marL="179388" indent="-177800" algn="l" rtl="0" eaLnBrk="1" fontAlgn="base" hangingPunct="1">
                  <a:lnSpc>
                    <a:spcPct val="130000"/>
                  </a:lnSpc>
                  <a:spcBef>
                    <a:spcPts val="200"/>
                  </a:spcBef>
                  <a:spcAft>
                    <a:spcPts val="230"/>
                  </a:spcAft>
                  <a:buFont typeface="Wingdings" pitchFamily="2" charset="2"/>
                  <a:buChar char="§"/>
                  <a:defRPr sz="2000">
                    <a:solidFill>
                      <a:schemeClr val="tx1"/>
                    </a:solidFill>
                    <a:latin typeface="+mn-lt"/>
                    <a:cs typeface="Tahoma" pitchFamily="34" charset="0"/>
                  </a:defRPr>
                </a:lvl2pPr>
                <a:lvl3pPr marL="538163" indent="-187325" algn="l" rtl="0" eaLnBrk="1" fontAlgn="base" hangingPunct="1">
                  <a:lnSpc>
                    <a:spcPct val="130000"/>
                  </a:lnSpc>
                  <a:spcBef>
                    <a:spcPts val="200"/>
                  </a:spcBef>
                  <a:spcAft>
                    <a:spcPts val="230"/>
                  </a:spcAft>
                  <a:buFont typeface="Wingdings" pitchFamily="2" charset="2"/>
                  <a:buChar char="§"/>
                  <a:defRPr>
                    <a:solidFill>
                      <a:schemeClr val="tx1"/>
                    </a:solidFill>
                    <a:latin typeface="+mn-lt"/>
                    <a:cs typeface="Tahoma" pitchFamily="34" charset="0"/>
                  </a:defRPr>
                </a:lvl3pPr>
                <a:lvl4pPr marL="717550" indent="-173038" algn="l" rtl="0" eaLnBrk="1" fontAlgn="base" hangingPunct="1">
                  <a:lnSpc>
                    <a:spcPct val="130000"/>
                  </a:lnSpc>
                  <a:spcBef>
                    <a:spcPts val="200"/>
                  </a:spcBef>
                  <a:spcAft>
                    <a:spcPts val="230"/>
                  </a:spcAft>
                  <a:buFont typeface="Wingdings" pitchFamily="2" charset="2"/>
                  <a:buChar char="§"/>
                  <a:defRPr sz="1600">
                    <a:solidFill>
                      <a:schemeClr val="tx1"/>
                    </a:solidFill>
                    <a:latin typeface="+mn-lt"/>
                    <a:cs typeface="Tahoma" pitchFamily="34" charset="0"/>
                  </a:defRPr>
                </a:lvl4pPr>
                <a:lvl5pPr marL="908050" indent="-188913" algn="l" rtl="0" eaLnBrk="1" fontAlgn="base" hangingPunct="1">
                  <a:lnSpc>
                    <a:spcPct val="130000"/>
                  </a:lnSpc>
                  <a:spcBef>
                    <a:spcPts val="200"/>
                  </a:spcBef>
                  <a:spcAft>
                    <a:spcPts val="230"/>
                  </a:spcAft>
                  <a:buFont typeface="Wingdings" pitchFamily="2" charset="2"/>
                  <a:buChar char="§"/>
                  <a:defRPr sz="1600">
                    <a:solidFill>
                      <a:schemeClr val="tx1"/>
                    </a:solidFill>
                    <a:latin typeface="+mn-lt"/>
                    <a:cs typeface="Tahoma" pitchFamily="34" charset="0"/>
                  </a:defRPr>
                </a:lvl5pPr>
                <a:lvl6pPr marL="1365250" indent="-188913" algn="l" rtl="0" eaLnBrk="1" fontAlgn="base" hangingPunct="1">
                  <a:spcBef>
                    <a:spcPct val="20000"/>
                  </a:spcBef>
                  <a:spcAft>
                    <a:spcPct val="0"/>
                  </a:spcAft>
                  <a:buFont typeface="Wingdings" pitchFamily="2" charset="2"/>
                  <a:buChar char="§"/>
                  <a:defRPr sz="1600">
                    <a:solidFill>
                      <a:schemeClr val="tx1"/>
                    </a:solidFill>
                    <a:latin typeface="+mn-lt"/>
                  </a:defRPr>
                </a:lvl6pPr>
                <a:lvl7pPr marL="1822450" indent="-188913" algn="l" rtl="0" eaLnBrk="1" fontAlgn="base" hangingPunct="1">
                  <a:spcBef>
                    <a:spcPct val="20000"/>
                  </a:spcBef>
                  <a:spcAft>
                    <a:spcPct val="0"/>
                  </a:spcAft>
                  <a:buFont typeface="Wingdings" pitchFamily="2" charset="2"/>
                  <a:buChar char="§"/>
                  <a:defRPr sz="1600">
                    <a:solidFill>
                      <a:schemeClr val="tx1"/>
                    </a:solidFill>
                    <a:latin typeface="+mn-lt"/>
                  </a:defRPr>
                </a:lvl7pPr>
                <a:lvl8pPr marL="2279650" indent="-188913" algn="l" rtl="0" eaLnBrk="1" fontAlgn="base" hangingPunct="1">
                  <a:spcBef>
                    <a:spcPct val="20000"/>
                  </a:spcBef>
                  <a:spcAft>
                    <a:spcPct val="0"/>
                  </a:spcAft>
                  <a:buFont typeface="Wingdings" pitchFamily="2" charset="2"/>
                  <a:buChar char="§"/>
                  <a:defRPr sz="1600">
                    <a:solidFill>
                      <a:schemeClr val="tx1"/>
                    </a:solidFill>
                    <a:latin typeface="+mn-lt"/>
                  </a:defRPr>
                </a:lvl8pPr>
                <a:lvl9pPr marL="2736850" indent="-188913" algn="l" rtl="0" eaLnBrk="1" fontAlgn="base" hangingPunct="1">
                  <a:spcBef>
                    <a:spcPct val="20000"/>
                  </a:spcBef>
                  <a:spcAft>
                    <a:spcPct val="0"/>
                  </a:spcAft>
                  <a:buFont typeface="Wingdings" pitchFamily="2" charset="2"/>
                  <a:buChar char="§"/>
                  <a:defRPr sz="1600">
                    <a:solidFill>
                      <a:schemeClr val="tx1"/>
                    </a:solidFill>
                    <a:latin typeface="+mn-lt"/>
                  </a:defRPr>
                </a:lvl9pPr>
              </a:lstStyle>
              <a:p>
                <a:pPr marL="0" indent="0">
                  <a:lnSpc>
                    <a:spcPct val="129999"/>
                  </a:lnSpc>
                  <a:spcAft>
                    <a:spcPts val="200"/>
                  </a:spcAft>
                </a:pPr>
                <a14:m>
                  <m:oMath xmlns:m="http://schemas.openxmlformats.org/officeDocument/2006/math">
                    <m:r>
                      <a:rPr lang="de-DE" sz="1800" i="1" kern="0" smtClean="0">
                        <a:latin typeface="Cambria Math"/>
                        <a:cs typeface="Arial"/>
                      </a:rPr>
                      <m:t>𝑎</m:t>
                    </m:r>
                    <m:r>
                      <a:rPr lang="de-DE" sz="1800" b="0" i="1" kern="0" smtClean="0">
                        <a:latin typeface="Cambria Math" panose="02040503050406030204" pitchFamily="18" charset="0"/>
                        <a:cs typeface="Arial"/>
                      </a:rPr>
                      <m:t>→</m:t>
                    </m:r>
                    <m:r>
                      <a:rPr lang="de-DE" sz="1800" i="1" kern="0">
                        <a:latin typeface="Cambria Math"/>
                        <a:cs typeface="Arial"/>
                      </a:rPr>
                      <m:t>𝐹</m:t>
                    </m:r>
                    <m:r>
                      <a:rPr lang="de-DE" sz="1800" b="0" i="1" kern="0" baseline="-25000" smtClean="0">
                        <a:latin typeface="Cambria Math" panose="02040503050406030204" pitchFamily="18" charset="0"/>
                        <a:cs typeface="Arial"/>
                      </a:rPr>
                      <m:t>𝐿</m:t>
                    </m:r>
                    <m:d>
                      <m:dPr>
                        <m:ctrlPr>
                          <a:rPr lang="de-DE" sz="1800" i="1" kern="0">
                            <a:latin typeface="Cambria Math" panose="02040503050406030204" pitchFamily="18" charset="0"/>
                            <a:cs typeface="Arial"/>
                          </a:rPr>
                        </m:ctrlPr>
                      </m:dPr>
                      <m:e>
                        <m:r>
                          <a:rPr lang="de-DE" sz="1800" i="1" kern="0">
                            <a:latin typeface="Cambria Math"/>
                            <a:cs typeface="Arial"/>
                          </a:rPr>
                          <m:t>𝑞</m:t>
                        </m:r>
                      </m:e>
                    </m:d>
                    <m:r>
                      <a:rPr lang="de-DE" sz="1800" i="1" kern="0">
                        <a:latin typeface="Cambria Math"/>
                        <a:cs typeface="Arial"/>
                      </a:rPr>
                      <m:t>𝐹</m:t>
                    </m:r>
                    <m:r>
                      <a:rPr lang="de-DE" sz="1800" i="1" kern="0" baseline="-25000">
                        <a:latin typeface="Cambria Math"/>
                        <a:cs typeface="Arial"/>
                      </a:rPr>
                      <m:t>𝑇</m:t>
                    </m:r>
                    <m:d>
                      <m:dPr>
                        <m:ctrlPr>
                          <a:rPr lang="de-DE" sz="1800" i="1" kern="0">
                            <a:latin typeface="Cambria Math" panose="02040503050406030204" pitchFamily="18" charset="0"/>
                            <a:cs typeface="Arial"/>
                          </a:rPr>
                        </m:ctrlPr>
                      </m:dPr>
                      <m:e>
                        <m:r>
                          <a:rPr lang="de-DE" sz="1800" i="1" kern="0">
                            <a:latin typeface="Cambria Math"/>
                            <a:cs typeface="Arial"/>
                          </a:rPr>
                          <m:t>𝑞</m:t>
                        </m:r>
                      </m:e>
                    </m:d>
                  </m:oMath>
                </a14:m>
                <a:r>
                  <a:rPr lang="de-DE" sz="1800" b="0" i="1" kern="0" dirty="0">
                    <a:latin typeface="Cambria Math"/>
                    <a:cs typeface="Arial"/>
                  </a:rPr>
                  <a:t> </a:t>
                </a:r>
              </a:p>
              <a:p>
                <a:pPr marL="0" indent="0">
                  <a:lnSpc>
                    <a:spcPct val="129999"/>
                  </a:lnSpc>
                  <a:spcAft>
                    <a:spcPts val="200"/>
                  </a:spcAft>
                </a:pPr>
                <a14:m>
                  <m:oMath xmlns:m="http://schemas.openxmlformats.org/officeDocument/2006/math">
                    <m:r>
                      <a:rPr lang="de-DE" sz="1800" b="0" i="1" kern="0" smtClean="0">
                        <a:latin typeface="Cambria Math"/>
                        <a:cs typeface="Arial"/>
                      </a:rPr>
                      <m:t>𝑎</m:t>
                    </m:r>
                    <m:r>
                      <a:rPr lang="de-DE" sz="1800" b="0" i="1" kern="0" smtClean="0">
                        <a:latin typeface="Cambria Math"/>
                        <a:cs typeface="Arial"/>
                      </a:rPr>
                      <m:t>=0.0  </m:t>
                    </m:r>
                  </m:oMath>
                </a14:m>
                <a:r>
                  <a:rPr lang="de-DE" sz="1800" b="0" i="1" kern="0" dirty="0">
                    <a:latin typeface="Cambria Math"/>
                    <a:cs typeface="Arial"/>
                  </a:rPr>
                  <a:t> </a:t>
                </a:r>
                <a:br>
                  <a:rPr lang="de-DE" sz="1800" b="0" i="1" kern="0" dirty="0">
                    <a:latin typeface="Cambria Math"/>
                    <a:cs typeface="Arial"/>
                  </a:rPr>
                </a:br>
                <a14:m>
                  <m:oMath xmlns:m="http://schemas.openxmlformats.org/officeDocument/2006/math">
                    <m:r>
                      <a:rPr lang="de-DE" sz="1800" b="0" i="1" kern="0" smtClean="0">
                        <a:solidFill>
                          <a:srgbClr val="FF0000"/>
                        </a:solidFill>
                        <a:latin typeface="Cambria Math"/>
                        <a:cs typeface="Arial"/>
                      </a:rPr>
                      <m:t>𝑎</m:t>
                    </m:r>
                    <m:r>
                      <a:rPr lang="de-DE" sz="1800" b="0" i="1" kern="0" smtClean="0">
                        <a:solidFill>
                          <a:srgbClr val="FF0000"/>
                        </a:solidFill>
                        <a:latin typeface="Cambria Math"/>
                        <a:cs typeface="Arial"/>
                      </a:rPr>
                      <m:t>=0.1 </m:t>
                    </m:r>
                  </m:oMath>
                </a14:m>
                <a:r>
                  <a:rPr lang="de-DE" sz="1800" b="0" i="1" kern="0" dirty="0">
                    <a:solidFill>
                      <a:srgbClr val="FF0000"/>
                    </a:solidFill>
                    <a:latin typeface="Cambria Math"/>
                    <a:cs typeface="Arial"/>
                  </a:rPr>
                  <a:t> </a:t>
                </a:r>
                <a:br>
                  <a:rPr lang="de-DE" sz="1800" b="0" i="1" kern="0" dirty="0">
                    <a:solidFill>
                      <a:srgbClr val="FF0000"/>
                    </a:solidFill>
                    <a:latin typeface="Cambria Math"/>
                    <a:cs typeface="Arial"/>
                  </a:rPr>
                </a:br>
                <a14:m>
                  <m:oMath xmlns:m="http://schemas.openxmlformats.org/officeDocument/2006/math">
                    <m:r>
                      <a:rPr lang="de-DE" sz="1800" b="0" i="1" kern="0" smtClean="0">
                        <a:solidFill>
                          <a:srgbClr val="070FB1"/>
                        </a:solidFill>
                        <a:latin typeface="Cambria Math"/>
                        <a:cs typeface="Arial"/>
                      </a:rPr>
                      <m:t>𝑎</m:t>
                    </m:r>
                    <m:r>
                      <a:rPr lang="de-DE" sz="1800" b="0" i="1" kern="0" smtClean="0">
                        <a:solidFill>
                          <a:srgbClr val="070FB1"/>
                        </a:solidFill>
                        <a:latin typeface="Cambria Math"/>
                        <a:cs typeface="Arial"/>
                      </a:rPr>
                      <m:t>=0.2</m:t>
                    </m:r>
                  </m:oMath>
                </a14:m>
                <a:r>
                  <a:rPr lang="de-DE" sz="1800" b="0" i="1" kern="0" dirty="0">
                    <a:solidFill>
                      <a:srgbClr val="070FB1"/>
                    </a:solidFill>
                    <a:latin typeface="Cambria Math"/>
                    <a:cs typeface="Arial"/>
                  </a:rPr>
                  <a:t> </a:t>
                </a:r>
                <a:br>
                  <a:rPr lang="de-DE" sz="1800" b="0" i="1" kern="0" dirty="0">
                    <a:solidFill>
                      <a:srgbClr val="070FB1"/>
                    </a:solidFill>
                    <a:latin typeface="Cambria Math"/>
                    <a:cs typeface="Arial"/>
                  </a:rPr>
                </a:br>
                <a14:m>
                  <m:oMath xmlns:m="http://schemas.openxmlformats.org/officeDocument/2006/math">
                    <m:r>
                      <a:rPr lang="de-DE" sz="1800" i="1" kern="0" smtClean="0">
                        <a:solidFill>
                          <a:schemeClr val="bg1">
                            <a:lumMod val="50000"/>
                          </a:schemeClr>
                        </a:solidFill>
                        <a:latin typeface="Cambria Math"/>
                        <a:cs typeface="Arial"/>
                      </a:rPr>
                      <m:t>𝑎</m:t>
                    </m:r>
                    <m:r>
                      <a:rPr lang="de-DE" sz="1800" i="1" kern="0" smtClean="0">
                        <a:solidFill>
                          <a:schemeClr val="bg1">
                            <a:lumMod val="50000"/>
                          </a:schemeClr>
                        </a:solidFill>
                        <a:latin typeface="Cambria Math"/>
                        <a:cs typeface="Arial"/>
                      </a:rPr>
                      <m:t>=−0.2 </m:t>
                    </m:r>
                  </m:oMath>
                </a14:m>
                <a:r>
                  <a:rPr lang="en-US" sz="1800" kern="0" dirty="0">
                    <a:cs typeface="Arial"/>
                  </a:rPr>
                  <a:t> </a:t>
                </a:r>
              </a:p>
              <a:p>
                <a:pPr marL="0" indent="0">
                  <a:lnSpc>
                    <a:spcPct val="129999"/>
                  </a:lnSpc>
                  <a:spcAft>
                    <a:spcPts val="200"/>
                  </a:spcAft>
                </a:pPr>
                <a:endParaRPr lang="en-US" sz="1800" kern="0" dirty="0">
                  <a:cs typeface="Arial"/>
                </a:endParaRPr>
              </a:p>
            </p:txBody>
          </p:sp>
        </mc:Choice>
        <mc:Fallback xmlns="">
          <p:sp>
            <p:nvSpPr>
              <p:cNvPr id="21" name="Content Placeholder 2">
                <a:extLst>
                  <a:ext uri="{FF2B5EF4-FFF2-40B4-BE49-F238E27FC236}">
                    <a16:creationId xmlns:a16="http://schemas.microsoft.com/office/drawing/2014/main" id="{5C706D13-A09C-4E8E-908E-9F7736CE25CF}"/>
                  </a:ext>
                </a:extLst>
              </p:cNvPr>
              <p:cNvSpPr txBox="1">
                <a:spLocks noRot="1" noChangeAspect="1" noMove="1" noResize="1" noEditPoints="1" noAdjustHandles="1" noChangeArrowheads="1" noChangeShapeType="1" noTextEdit="1"/>
              </p:cNvSpPr>
              <p:nvPr/>
            </p:nvSpPr>
            <p:spPr bwMode="auto">
              <a:xfrm>
                <a:off x="7046855" y="2214157"/>
                <a:ext cx="1715793" cy="1936029"/>
              </a:xfrm>
              <a:prstGeom prst="rect">
                <a:avLst/>
              </a:prstGeom>
              <a:blipFill>
                <a:blip r:embed="rId8"/>
                <a:stretch>
                  <a:fillRect l="-3559"/>
                </a:stretch>
              </a:blipFill>
              <a:ln w="9525">
                <a:noFill/>
                <a:miter lim="800000"/>
                <a:headEnd/>
                <a:tailEnd/>
              </a:ln>
              <a:effectLst/>
            </p:spPr>
            <p:txBody>
              <a:bodyPr/>
              <a:lstStyle/>
              <a:p>
                <a:r>
                  <a:rPr lang="de-DE">
                    <a:noFill/>
                  </a:rPr>
                  <a:t> </a:t>
                </a:r>
              </a:p>
            </p:txBody>
          </p:sp>
        </mc:Fallback>
      </mc:AlternateContent>
      <p:pic>
        <p:nvPicPr>
          <p:cNvPr id="5" name="Grafik 4">
            <a:extLst>
              <a:ext uri="{FF2B5EF4-FFF2-40B4-BE49-F238E27FC236}">
                <a16:creationId xmlns:a16="http://schemas.microsoft.com/office/drawing/2014/main" id="{30E509D6-C2AF-40B5-880D-AD15A3ACDF9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77471" y="4411362"/>
            <a:ext cx="2900307" cy="1895599"/>
          </a:xfrm>
          <a:prstGeom prst="rect">
            <a:avLst/>
          </a:prstGeom>
        </p:spPr>
      </p:pic>
    </p:spTree>
    <p:extLst>
      <p:ext uri="{BB962C8B-B14F-4D97-AF65-F5344CB8AC3E}">
        <p14:creationId xmlns:p14="http://schemas.microsoft.com/office/powerpoint/2010/main" val="9779789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8C4764-1950-48A3-94F4-C11D200FDF6E}"/>
              </a:ext>
            </a:extLst>
          </p:cNvPr>
          <p:cNvSpPr>
            <a:spLocks noGrp="1"/>
          </p:cNvSpPr>
          <p:nvPr>
            <p:ph type="title"/>
          </p:nvPr>
        </p:nvSpPr>
        <p:spPr/>
        <p:txBody>
          <a:bodyPr/>
          <a:lstStyle/>
          <a:p>
            <a:endParaRPr lang="de-DE"/>
          </a:p>
        </p:txBody>
      </p:sp>
      <p:pic>
        <p:nvPicPr>
          <p:cNvPr id="4" name="Grafik 3">
            <a:extLst>
              <a:ext uri="{FF2B5EF4-FFF2-40B4-BE49-F238E27FC236}">
                <a16:creationId xmlns:a16="http://schemas.microsoft.com/office/drawing/2014/main" id="{B5988763-8360-4FBE-B572-E94CD97674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642" y="2550459"/>
            <a:ext cx="2972215" cy="2333951"/>
          </a:xfrm>
          <a:prstGeom prst="rect">
            <a:avLst/>
          </a:prstGeom>
        </p:spPr>
      </p:pic>
      <p:pic>
        <p:nvPicPr>
          <p:cNvPr id="10" name="Inhaltsplatzhalter 9">
            <a:extLst>
              <a:ext uri="{FF2B5EF4-FFF2-40B4-BE49-F238E27FC236}">
                <a16:creationId xmlns:a16="http://schemas.microsoft.com/office/drawing/2014/main" id="{FEBBD6FF-473A-4871-9CB7-C19FE5CDEFE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302177" y="1888689"/>
            <a:ext cx="5500261" cy="3987530"/>
          </a:xfrm>
        </p:spPr>
      </p:pic>
    </p:spTree>
    <p:extLst>
      <p:ext uri="{BB962C8B-B14F-4D97-AF65-F5344CB8AC3E}">
        <p14:creationId xmlns:p14="http://schemas.microsoft.com/office/powerpoint/2010/main" val="3469206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9A050-E8BC-4140-A0E2-15CF00742A31}"/>
              </a:ext>
            </a:extLst>
          </p:cNvPr>
          <p:cNvSpPr>
            <a:spLocks noGrp="1"/>
          </p:cNvSpPr>
          <p:nvPr>
            <p:ph type="title"/>
          </p:nvPr>
        </p:nvSpPr>
        <p:spPr/>
        <p:txBody>
          <a:bodyPr/>
          <a:lstStyle/>
          <a:p>
            <a:r>
              <a:rPr lang="en-US">
                <a:cs typeface="Arial"/>
              </a:rPr>
              <a:t>(e,e’</a:t>
            </a:r>
            <a:r>
              <a:rPr lang="el-GR">
                <a:latin typeface="Times New Roman" panose="02020603050405020304" pitchFamily="18" charset="0"/>
                <a:cs typeface="Times New Roman" panose="02020603050405020304" pitchFamily="18" charset="0"/>
              </a:rPr>
              <a:t>γ</a:t>
            </a:r>
            <a:r>
              <a:rPr lang="en-US">
                <a:cs typeface="Arial"/>
              </a:rPr>
              <a:t>) </a:t>
            </a:r>
            <a:r>
              <a:rPr lang="en-US"/>
              <a:t>Physics</a:t>
            </a:r>
          </a:p>
        </p:txBody>
      </p:sp>
      <p:sp>
        <p:nvSpPr>
          <p:cNvPr id="3" name="Content Placeholder 2">
            <a:extLst>
              <a:ext uri="{FF2B5EF4-FFF2-40B4-BE49-F238E27FC236}">
                <a16:creationId xmlns:a16="http://schemas.microsoft.com/office/drawing/2014/main" id="{F4340AAD-430C-4BC7-B3C2-8240AFB6C462}"/>
              </a:ext>
            </a:extLst>
          </p:cNvPr>
          <p:cNvSpPr>
            <a:spLocks noGrp="1"/>
          </p:cNvSpPr>
          <p:nvPr>
            <p:ph idx="1"/>
          </p:nvPr>
        </p:nvSpPr>
        <p:spPr>
          <a:xfrm>
            <a:off x="360000" y="1620000"/>
            <a:ext cx="6823569" cy="4707696"/>
          </a:xfrm>
        </p:spPr>
        <p:txBody>
          <a:bodyPr/>
          <a:lstStyle/>
          <a:p>
            <a:pPr marL="342900" indent="-342900">
              <a:buFont typeface="Arial" pitchFamily="2" charset="2"/>
              <a:buChar char="•"/>
            </a:pPr>
            <a:r>
              <a:rPr lang="en-US" dirty="0">
                <a:cs typeface="Arial"/>
              </a:rPr>
              <a:t>Investigate structure and damping of GDR</a:t>
            </a:r>
          </a:p>
          <a:p>
            <a:pPr marL="701675" lvl="2" indent="-342900">
              <a:buFont typeface="Arial" pitchFamily="2" charset="2"/>
              <a:buChar char="•"/>
            </a:pPr>
            <a:r>
              <a:rPr lang="en-US" dirty="0">
                <a:cs typeface="Arial"/>
              </a:rPr>
              <a:t>Gamma-decay properties not well known</a:t>
            </a:r>
          </a:p>
          <a:p>
            <a:pPr marL="701675" lvl="2" indent="-342900">
              <a:buFont typeface="Arial" pitchFamily="2" charset="2"/>
              <a:buChar char="•"/>
            </a:pPr>
            <a:r>
              <a:rPr lang="en-US" dirty="0">
                <a:cs typeface="Arial"/>
              </a:rPr>
              <a:t>Gamma-branching largely unknown</a:t>
            </a:r>
          </a:p>
          <a:p>
            <a:pPr marL="701675" lvl="2" indent="-342900">
              <a:buFont typeface="Arial" pitchFamily="2" charset="2"/>
              <a:buChar char="•"/>
            </a:pPr>
            <a:r>
              <a:rPr lang="en-US" dirty="0">
                <a:cs typeface="Arial"/>
              </a:rPr>
              <a:t>Lack of measurements with high energy resolution</a:t>
            </a:r>
          </a:p>
          <a:p>
            <a:pPr marL="342900" indent="-342900">
              <a:buFont typeface="Arial" pitchFamily="2" charset="2"/>
              <a:buChar char="•"/>
            </a:pPr>
            <a:r>
              <a:rPr lang="en-US" dirty="0">
                <a:cs typeface="Arial"/>
              </a:rPr>
              <a:t>Access new probe for nuclear currents</a:t>
            </a:r>
          </a:p>
          <a:p>
            <a:pPr marL="701675" lvl="2" indent="-342900">
              <a:buFont typeface="Arial" pitchFamily="2" charset="2"/>
              <a:buChar char="•"/>
            </a:pPr>
            <a:r>
              <a:rPr lang="en-US" dirty="0">
                <a:cs typeface="Arial"/>
              </a:rPr>
              <a:t>Shift of angular distribution</a:t>
            </a:r>
          </a:p>
          <a:p>
            <a:pPr marL="342900" indent="-342900">
              <a:buFont typeface="Arial" pitchFamily="2" charset="2"/>
              <a:buChar char="•"/>
            </a:pPr>
            <a:r>
              <a:rPr lang="en-US" dirty="0">
                <a:cs typeface="Arial"/>
              </a:rPr>
              <a:t>Channel selectivity in (e,e') reaction</a:t>
            </a:r>
          </a:p>
          <a:p>
            <a:pPr marL="701675" lvl="2" indent="-342900">
              <a:buFont typeface="Arial" pitchFamily="2" charset="2"/>
              <a:buChar char="•"/>
            </a:pPr>
            <a:r>
              <a:rPr lang="en-US" dirty="0">
                <a:cs typeface="Arial"/>
              </a:rPr>
              <a:t>Gate on E1, M1 and E2 transitions</a:t>
            </a:r>
          </a:p>
          <a:p>
            <a:pPr marL="701675" lvl="2" indent="-342900">
              <a:buFont typeface="Arial" pitchFamily="2" charset="2"/>
              <a:buChar char="•"/>
            </a:pPr>
            <a:r>
              <a:rPr lang="en-US" dirty="0">
                <a:cs typeface="Arial"/>
              </a:rPr>
              <a:t>Select excited     ,     ,     states</a:t>
            </a:r>
          </a:p>
        </p:txBody>
      </p:sp>
      <mc:AlternateContent xmlns:mc="http://schemas.openxmlformats.org/markup-compatibility/2006" xmlns:a14="http://schemas.microsoft.com/office/drawing/2010/main">
        <mc:Choice Requires="a14">
          <p:sp>
            <p:nvSpPr>
              <p:cNvPr id="4" name="Rechteck 3">
                <a:extLst>
                  <a:ext uri="{FF2B5EF4-FFF2-40B4-BE49-F238E27FC236}">
                    <a16:creationId xmlns:a16="http://schemas.microsoft.com/office/drawing/2014/main" id="{3EF30939-5329-4F98-9A0E-3572DC44E5C7}"/>
                  </a:ext>
                </a:extLst>
              </p:cNvPr>
              <p:cNvSpPr/>
              <p:nvPr/>
            </p:nvSpPr>
            <p:spPr>
              <a:xfrm>
                <a:off x="2385255" y="5016711"/>
                <a:ext cx="580031" cy="40677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2000" i="1" smtClean="0">
                              <a:latin typeface="Cambria Math" panose="02040503050406030204" pitchFamily="18" charset="0"/>
                              <a:cs typeface="Arial"/>
                            </a:rPr>
                          </m:ctrlPr>
                        </m:sSubSupPr>
                        <m:e>
                          <m:r>
                            <a:rPr lang="de-DE" sz="2000" b="0" i="0" smtClean="0">
                              <a:latin typeface="Cambria Math" panose="02040503050406030204" pitchFamily="18" charset="0"/>
                              <a:cs typeface="Arial"/>
                            </a:rPr>
                            <m:t>1</m:t>
                          </m:r>
                        </m:e>
                        <m:sub/>
                        <m:sup>
                          <m:r>
                            <a:rPr lang="de-DE" sz="2000" b="0" i="0" smtClean="0">
                              <a:latin typeface="Cambria Math" panose="02040503050406030204" pitchFamily="18" charset="0"/>
                              <a:cs typeface="Arial"/>
                            </a:rPr>
                            <m:t>−</m:t>
                          </m:r>
                        </m:sup>
                      </m:sSubSup>
                    </m:oMath>
                  </m:oMathPara>
                </a14:m>
                <a:endParaRPr lang="de-DE" sz="2000" dirty="0">
                  <a:latin typeface="+mn-lt"/>
                </a:endParaRPr>
              </a:p>
            </p:txBody>
          </p:sp>
        </mc:Choice>
        <mc:Fallback xmlns="">
          <p:sp>
            <p:nvSpPr>
              <p:cNvPr id="4" name="Rechteck 3">
                <a:extLst>
                  <a:ext uri="{FF2B5EF4-FFF2-40B4-BE49-F238E27FC236}">
                    <a16:creationId xmlns:a16="http://schemas.microsoft.com/office/drawing/2014/main" id="{3EF30939-5329-4F98-9A0E-3572DC44E5C7}"/>
                  </a:ext>
                </a:extLst>
              </p:cNvPr>
              <p:cNvSpPr>
                <a:spLocks noRot="1" noChangeAspect="1" noMove="1" noResize="1" noEditPoints="1" noAdjustHandles="1" noChangeArrowheads="1" noChangeShapeType="1" noTextEdit="1"/>
              </p:cNvSpPr>
              <p:nvPr/>
            </p:nvSpPr>
            <p:spPr>
              <a:xfrm>
                <a:off x="2385255" y="5016711"/>
                <a:ext cx="580031" cy="406778"/>
              </a:xfrm>
              <a:prstGeom prst="rect">
                <a:avLst/>
              </a:prstGeom>
              <a:blipFill>
                <a:blip r:embed="rId3"/>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 name="Rechteck 4">
                <a:extLst>
                  <a:ext uri="{FF2B5EF4-FFF2-40B4-BE49-F238E27FC236}">
                    <a16:creationId xmlns:a16="http://schemas.microsoft.com/office/drawing/2014/main" id="{667673BD-FEB7-42F5-BB6E-BD6286FB3177}"/>
                  </a:ext>
                </a:extLst>
              </p:cNvPr>
              <p:cNvSpPr/>
              <p:nvPr/>
            </p:nvSpPr>
            <p:spPr>
              <a:xfrm>
                <a:off x="2766255" y="5002423"/>
                <a:ext cx="580031" cy="42325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2000" i="1" smtClean="0">
                              <a:latin typeface="Cambria Math" panose="02040503050406030204" pitchFamily="18" charset="0"/>
                              <a:cs typeface="Arial"/>
                            </a:rPr>
                          </m:ctrlPr>
                        </m:sSubSupPr>
                        <m:e>
                          <m:r>
                            <a:rPr lang="de-DE" sz="2000" b="0" i="0" smtClean="0">
                              <a:latin typeface="Cambria Math" panose="02040503050406030204" pitchFamily="18" charset="0"/>
                              <a:cs typeface="Arial"/>
                            </a:rPr>
                            <m:t>1</m:t>
                          </m:r>
                        </m:e>
                        <m:sub/>
                        <m:sup>
                          <m:r>
                            <a:rPr lang="de-DE" sz="2000" i="0">
                              <a:latin typeface="Cambria Math" panose="02040503050406030204" pitchFamily="18" charset="0"/>
                              <a:cs typeface="Arial"/>
                            </a:rPr>
                            <m:t>+</m:t>
                          </m:r>
                        </m:sup>
                      </m:sSubSup>
                    </m:oMath>
                  </m:oMathPara>
                </a14:m>
                <a:endParaRPr lang="de-DE" sz="2000" dirty="0">
                  <a:latin typeface="+mn-lt"/>
                </a:endParaRPr>
              </a:p>
            </p:txBody>
          </p:sp>
        </mc:Choice>
        <mc:Fallback xmlns="">
          <p:sp>
            <p:nvSpPr>
              <p:cNvPr id="5" name="Rechteck 4">
                <a:extLst>
                  <a:ext uri="{FF2B5EF4-FFF2-40B4-BE49-F238E27FC236}">
                    <a16:creationId xmlns:a16="http://schemas.microsoft.com/office/drawing/2014/main" id="{667673BD-FEB7-42F5-BB6E-BD6286FB3177}"/>
                  </a:ext>
                </a:extLst>
              </p:cNvPr>
              <p:cNvSpPr>
                <a:spLocks noRot="1" noChangeAspect="1" noMove="1" noResize="1" noEditPoints="1" noAdjustHandles="1" noChangeArrowheads="1" noChangeShapeType="1" noTextEdit="1"/>
              </p:cNvSpPr>
              <p:nvPr/>
            </p:nvSpPr>
            <p:spPr>
              <a:xfrm>
                <a:off x="2766255" y="5002423"/>
                <a:ext cx="580031" cy="423257"/>
              </a:xfrm>
              <a:prstGeom prst="rect">
                <a:avLst/>
              </a:prstGeom>
              <a:blipFill>
                <a:blip r:embed="rId4"/>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6" name="Rechteck 5">
                <a:extLst>
                  <a:ext uri="{FF2B5EF4-FFF2-40B4-BE49-F238E27FC236}">
                    <a16:creationId xmlns:a16="http://schemas.microsoft.com/office/drawing/2014/main" id="{DC1E3980-0B6F-44FB-BCEB-E27AB2DE789C}"/>
                  </a:ext>
                </a:extLst>
              </p:cNvPr>
              <p:cNvSpPr/>
              <p:nvPr/>
            </p:nvSpPr>
            <p:spPr>
              <a:xfrm>
                <a:off x="3128205" y="4997659"/>
                <a:ext cx="580031" cy="42325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2000" i="1">
                              <a:latin typeface="Cambria Math" panose="02040503050406030204" pitchFamily="18" charset="0"/>
                              <a:cs typeface="Arial"/>
                            </a:rPr>
                          </m:ctrlPr>
                        </m:sSubSupPr>
                        <m:e>
                          <m:r>
                            <a:rPr lang="de-DE" sz="2000" i="0">
                              <a:latin typeface="Cambria Math" panose="02040503050406030204" pitchFamily="18" charset="0"/>
                              <a:cs typeface="Arial"/>
                            </a:rPr>
                            <m:t>2</m:t>
                          </m:r>
                        </m:e>
                        <m:sub/>
                        <m:sup>
                          <m:r>
                            <a:rPr lang="de-DE" sz="2000" i="0">
                              <a:latin typeface="Cambria Math" panose="02040503050406030204" pitchFamily="18" charset="0"/>
                              <a:cs typeface="Arial"/>
                            </a:rPr>
                            <m:t>+</m:t>
                          </m:r>
                        </m:sup>
                      </m:sSubSup>
                    </m:oMath>
                  </m:oMathPara>
                </a14:m>
                <a:endParaRPr lang="de-DE" sz="2000" dirty="0">
                  <a:latin typeface="+mn-lt"/>
                </a:endParaRPr>
              </a:p>
            </p:txBody>
          </p:sp>
        </mc:Choice>
        <mc:Fallback xmlns="">
          <p:sp>
            <p:nvSpPr>
              <p:cNvPr id="6" name="Rechteck 5">
                <a:extLst>
                  <a:ext uri="{FF2B5EF4-FFF2-40B4-BE49-F238E27FC236}">
                    <a16:creationId xmlns:a16="http://schemas.microsoft.com/office/drawing/2014/main" id="{DC1E3980-0B6F-44FB-BCEB-E27AB2DE789C}"/>
                  </a:ext>
                </a:extLst>
              </p:cNvPr>
              <p:cNvSpPr>
                <a:spLocks noRot="1" noChangeAspect="1" noMove="1" noResize="1" noEditPoints="1" noAdjustHandles="1" noChangeArrowheads="1" noChangeShapeType="1" noTextEdit="1"/>
              </p:cNvSpPr>
              <p:nvPr/>
            </p:nvSpPr>
            <p:spPr>
              <a:xfrm>
                <a:off x="3128205" y="4997659"/>
                <a:ext cx="580031" cy="423257"/>
              </a:xfrm>
              <a:prstGeom prst="rect">
                <a:avLst/>
              </a:prstGeom>
              <a:blipFill>
                <a:blip r:embed="rId5"/>
                <a:stretch>
                  <a:fillRect/>
                </a:stretch>
              </a:blipFill>
            </p:spPr>
            <p:txBody>
              <a:bodyPr/>
              <a:lstStyle/>
              <a:p>
                <a:r>
                  <a:rPr lang="de-DE">
                    <a:noFill/>
                  </a:rPr>
                  <a:t> </a:t>
                </a:r>
              </a:p>
            </p:txBody>
          </p:sp>
        </mc:Fallback>
      </mc:AlternateContent>
    </p:spTree>
    <p:extLst>
      <p:ext uri="{BB962C8B-B14F-4D97-AF65-F5344CB8AC3E}">
        <p14:creationId xmlns:p14="http://schemas.microsoft.com/office/powerpoint/2010/main" val="33440137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4F35D-F3E3-4387-82E2-D8398D2991F0}"/>
              </a:ext>
            </a:extLst>
          </p:cNvPr>
          <p:cNvSpPr>
            <a:spLocks noGrp="1"/>
          </p:cNvSpPr>
          <p:nvPr>
            <p:ph type="title"/>
          </p:nvPr>
        </p:nvSpPr>
        <p:spPr/>
        <p:txBody>
          <a:bodyPr/>
          <a:lstStyle/>
          <a:p>
            <a:r>
              <a:rPr lang="en-GB">
                <a:cs typeface="Arial"/>
              </a:rPr>
              <a:t>Outline</a:t>
            </a:r>
            <a:endParaRPr lang="en-GB"/>
          </a:p>
        </p:txBody>
      </p:sp>
      <p:sp>
        <p:nvSpPr>
          <p:cNvPr id="3" name="Content Placeholder 2">
            <a:extLst>
              <a:ext uri="{FF2B5EF4-FFF2-40B4-BE49-F238E27FC236}">
                <a16:creationId xmlns:a16="http://schemas.microsoft.com/office/drawing/2014/main" id="{1D5B6622-012C-47AA-9AF5-4FFE58851654}"/>
              </a:ext>
            </a:extLst>
          </p:cNvPr>
          <p:cNvSpPr>
            <a:spLocks noGrp="1"/>
          </p:cNvSpPr>
          <p:nvPr>
            <p:ph idx="1"/>
          </p:nvPr>
        </p:nvSpPr>
        <p:spPr/>
        <p:txBody>
          <a:bodyPr/>
          <a:lstStyle/>
          <a:p>
            <a:pPr marL="342900" indent="-342900">
              <a:lnSpc>
                <a:spcPct val="100000"/>
              </a:lnSpc>
              <a:spcBef>
                <a:spcPct val="0"/>
              </a:spcBef>
              <a:spcAft>
                <a:spcPct val="0"/>
              </a:spcAft>
              <a:buFont typeface="Arial" panose="020B0604020202020204" pitchFamily="34" charset="0"/>
              <a:buChar char="•"/>
            </a:pPr>
            <a:r>
              <a:rPr lang="en-US" dirty="0">
                <a:solidFill>
                  <a:srgbClr val="B5B5B5"/>
                </a:solidFill>
                <a:cs typeface="Arial"/>
              </a:rPr>
              <a:t>Principle of </a:t>
            </a:r>
            <a:r>
              <a:rPr lang="de-DE" dirty="0">
                <a:solidFill>
                  <a:srgbClr val="B5B5B5"/>
                </a:solidFill>
                <a:cs typeface="Arial"/>
              </a:rPr>
              <a:t>(e,e‘</a:t>
            </a:r>
            <a:r>
              <a:rPr lang="el-GR" dirty="0">
                <a:solidFill>
                  <a:srgbClr val="B5B5B5"/>
                </a:solidFill>
                <a:latin typeface="Times New Roman" panose="02020603050405020304" pitchFamily="18" charset="0"/>
                <a:cs typeface="Times New Roman" panose="02020603050405020304" pitchFamily="18" charset="0"/>
              </a:rPr>
              <a:t>γ</a:t>
            </a:r>
            <a:r>
              <a:rPr lang="de-DE" dirty="0">
                <a:solidFill>
                  <a:srgbClr val="B5B5B5"/>
                </a:solidFill>
                <a:cs typeface="Arial"/>
              </a:rPr>
              <a:t>)</a:t>
            </a:r>
            <a:endParaRPr lang="en-US" dirty="0">
              <a:solidFill>
                <a:srgbClr val="B5B5B5"/>
              </a:solidFill>
            </a:endParaRPr>
          </a:p>
          <a:p>
            <a:pPr marL="342900" indent="-342900">
              <a:lnSpc>
                <a:spcPct val="100000"/>
              </a:lnSpc>
              <a:spcBef>
                <a:spcPct val="0"/>
              </a:spcBef>
              <a:spcAft>
                <a:spcPct val="0"/>
              </a:spcAft>
              <a:buFont typeface="Arial" panose="020B0604020202020204" pitchFamily="34" charset="0"/>
              <a:buChar char="•"/>
            </a:pPr>
            <a:r>
              <a:rPr lang="en-US" dirty="0">
                <a:cs typeface="Arial"/>
              </a:rPr>
              <a:t>Theoretical considerations</a:t>
            </a:r>
          </a:p>
          <a:p>
            <a:pPr marL="342900" indent="-342900">
              <a:lnSpc>
                <a:spcPct val="100000"/>
              </a:lnSpc>
              <a:spcBef>
                <a:spcPct val="0"/>
              </a:spcBef>
              <a:spcAft>
                <a:spcPct val="0"/>
              </a:spcAft>
              <a:buFont typeface="Arial" panose="020B0604020202020204" pitchFamily="34" charset="0"/>
              <a:buChar char="•"/>
            </a:pPr>
            <a:r>
              <a:rPr lang="en-US" dirty="0">
                <a:solidFill>
                  <a:schemeClr val="bg1">
                    <a:lumMod val="75000"/>
                  </a:schemeClr>
                </a:solidFill>
                <a:cs typeface="Arial"/>
              </a:rPr>
              <a:t>Gamma-decay of GDR</a:t>
            </a:r>
          </a:p>
          <a:p>
            <a:pPr marL="342900" indent="-342900">
              <a:lnSpc>
                <a:spcPct val="100000"/>
              </a:lnSpc>
              <a:spcBef>
                <a:spcPct val="0"/>
              </a:spcBef>
              <a:spcAft>
                <a:spcPct val="0"/>
              </a:spcAft>
              <a:buFont typeface="Arial" panose="020B0604020202020204" pitchFamily="34" charset="0"/>
              <a:buChar char="•"/>
            </a:pPr>
            <a:r>
              <a:rPr lang="en-US" dirty="0">
                <a:solidFill>
                  <a:schemeClr val="bg1">
                    <a:lumMod val="75000"/>
                  </a:schemeClr>
                </a:solidFill>
                <a:cs typeface="Arial"/>
              </a:rPr>
              <a:t>Vorticity</a:t>
            </a:r>
          </a:p>
          <a:p>
            <a:pPr marL="342900" indent="-342900">
              <a:lnSpc>
                <a:spcPct val="100000"/>
              </a:lnSpc>
              <a:spcBef>
                <a:spcPct val="0"/>
              </a:spcBef>
              <a:spcAft>
                <a:spcPct val="0"/>
              </a:spcAft>
              <a:buFont typeface="Arial" panose="020B0604020202020204" pitchFamily="34" charset="0"/>
              <a:buChar char="•"/>
            </a:pPr>
            <a:r>
              <a:rPr lang="en-US" dirty="0">
                <a:solidFill>
                  <a:schemeClr val="bg1">
                    <a:lumMod val="75000"/>
                  </a:schemeClr>
                </a:solidFill>
                <a:cs typeface="Arial"/>
              </a:rPr>
              <a:t>Status and Achievements</a:t>
            </a:r>
          </a:p>
          <a:p>
            <a:pPr marL="342900" indent="-342900">
              <a:lnSpc>
                <a:spcPct val="100000"/>
              </a:lnSpc>
              <a:spcBef>
                <a:spcPct val="0"/>
              </a:spcBef>
              <a:spcAft>
                <a:spcPct val="0"/>
              </a:spcAft>
              <a:buFont typeface="Arial" panose="020B0604020202020204" pitchFamily="34" charset="0"/>
              <a:buChar char="•"/>
            </a:pPr>
            <a:r>
              <a:rPr lang="en-US" dirty="0">
                <a:solidFill>
                  <a:schemeClr val="bg1">
                    <a:lumMod val="75000"/>
                  </a:schemeClr>
                </a:solidFill>
                <a:cs typeface="Arial"/>
              </a:rPr>
              <a:t>Schedule</a:t>
            </a:r>
          </a:p>
          <a:p>
            <a:pPr marL="342900" indent="-342900">
              <a:lnSpc>
                <a:spcPct val="100000"/>
              </a:lnSpc>
              <a:spcBef>
                <a:spcPct val="0"/>
              </a:spcBef>
              <a:spcAft>
                <a:spcPct val="0"/>
              </a:spcAft>
              <a:buFont typeface="Arial" panose="020B0604020202020204" pitchFamily="34" charset="0"/>
              <a:buChar char="•"/>
            </a:pPr>
            <a:r>
              <a:rPr lang="en-US" dirty="0">
                <a:solidFill>
                  <a:schemeClr val="bg1">
                    <a:lumMod val="75000"/>
                  </a:schemeClr>
                </a:solidFill>
                <a:cs typeface="Arial"/>
              </a:rPr>
              <a:t>Summary</a:t>
            </a:r>
          </a:p>
          <a:p>
            <a:pPr marL="179070" indent="-179070">
              <a:lnSpc>
                <a:spcPct val="129999"/>
              </a:lnSpc>
              <a:spcAft>
                <a:spcPts val="200"/>
              </a:spcAft>
            </a:pPr>
            <a:endParaRPr lang="en-GB" dirty="0">
              <a:cs typeface="Arial"/>
            </a:endParaRPr>
          </a:p>
        </p:txBody>
      </p:sp>
    </p:spTree>
    <p:extLst>
      <p:ext uri="{BB962C8B-B14F-4D97-AF65-F5344CB8AC3E}">
        <p14:creationId xmlns:p14="http://schemas.microsoft.com/office/powerpoint/2010/main" val="33605850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01B070-CBBC-474F-9BA4-35DF9EF8F0B6}"/>
              </a:ext>
            </a:extLst>
          </p:cNvPr>
          <p:cNvSpPr>
            <a:spLocks noGrp="1"/>
          </p:cNvSpPr>
          <p:nvPr>
            <p:ph type="title"/>
          </p:nvPr>
        </p:nvSpPr>
        <p:spPr/>
        <p:txBody>
          <a:bodyPr/>
          <a:lstStyle/>
          <a:p>
            <a:r>
              <a:rPr lang="de-DE" dirty="0" err="1"/>
              <a:t>Theoretical</a:t>
            </a:r>
            <a:r>
              <a:rPr lang="de-DE" dirty="0"/>
              <a:t> </a:t>
            </a:r>
            <a:r>
              <a:rPr lang="de-DE" dirty="0" err="1"/>
              <a:t>Considerations</a:t>
            </a:r>
            <a:endParaRPr lang="de-DE" dirty="0"/>
          </a:p>
        </p:txBody>
      </p:sp>
      <p:sp>
        <p:nvSpPr>
          <p:cNvPr id="3" name="Inhaltsplatzhalter 2">
            <a:extLst>
              <a:ext uri="{FF2B5EF4-FFF2-40B4-BE49-F238E27FC236}">
                <a16:creationId xmlns:a16="http://schemas.microsoft.com/office/drawing/2014/main" id="{D9E2CB33-B639-4013-929D-A64D8C4CF0D6}"/>
              </a:ext>
            </a:extLst>
          </p:cNvPr>
          <p:cNvSpPr>
            <a:spLocks noGrp="1"/>
          </p:cNvSpPr>
          <p:nvPr>
            <p:ph idx="1"/>
          </p:nvPr>
        </p:nvSpPr>
        <p:spPr>
          <a:xfrm>
            <a:off x="360000" y="1620000"/>
            <a:ext cx="8715420" cy="4479943"/>
          </a:xfrm>
        </p:spPr>
        <p:txBody>
          <a:bodyPr/>
          <a:lstStyle/>
          <a:p>
            <a:pPr marL="342900" indent="-342900">
              <a:buFont typeface="Arial" panose="020B0604020202020204" pitchFamily="34" charset="0"/>
              <a:buChar char="•"/>
            </a:pPr>
            <a:r>
              <a:rPr lang="en-US" sz="1600" dirty="0">
                <a:solidFill>
                  <a:schemeClr val="bg1">
                    <a:lumMod val="85000"/>
                  </a:schemeClr>
                </a:solidFill>
              </a:rPr>
              <a:t>“</a:t>
            </a:r>
            <a:r>
              <a:rPr lang="en-US" sz="1600" dirty="0">
                <a:solidFill>
                  <a:schemeClr val="bg1">
                    <a:lumMod val="65000"/>
                  </a:schemeClr>
                </a:solidFill>
              </a:rPr>
              <a:t>Electric dipole excitation of </a:t>
            </a:r>
            <a:r>
              <a:rPr lang="en-US" sz="1600" baseline="30000" dirty="0">
                <a:solidFill>
                  <a:schemeClr val="bg1">
                    <a:lumMod val="65000"/>
                  </a:schemeClr>
                </a:solidFill>
              </a:rPr>
              <a:t>208</a:t>
            </a:r>
            <a:r>
              <a:rPr lang="en-US" sz="1600" dirty="0">
                <a:solidFill>
                  <a:schemeClr val="bg1">
                    <a:lumMod val="65000"/>
                  </a:schemeClr>
                </a:solidFill>
              </a:rPr>
              <a:t>Pb by polarized electron impact</a:t>
            </a:r>
            <a:r>
              <a:rPr lang="en-US" sz="1600" dirty="0">
                <a:solidFill>
                  <a:schemeClr val="bg1">
                    <a:lumMod val="85000"/>
                  </a:schemeClr>
                </a:solidFill>
              </a:rPr>
              <a:t>“,</a:t>
            </a:r>
            <a:br>
              <a:rPr lang="en-US" sz="1600" dirty="0">
                <a:solidFill>
                  <a:schemeClr val="bg1">
                    <a:lumMod val="85000"/>
                  </a:schemeClr>
                </a:solidFill>
              </a:rPr>
            </a:br>
            <a:r>
              <a:rPr lang="en-US" sz="1600" dirty="0">
                <a:solidFill>
                  <a:schemeClr val="bg1">
                    <a:lumMod val="85000"/>
                  </a:schemeClr>
                </a:solidFill>
              </a:rPr>
              <a:t>D.H. </a:t>
            </a:r>
            <a:r>
              <a:rPr lang="en-US" sz="1600" dirty="0" err="1">
                <a:solidFill>
                  <a:schemeClr val="bg1">
                    <a:lumMod val="85000"/>
                  </a:schemeClr>
                </a:solidFill>
              </a:rPr>
              <a:t>Jakubassa</a:t>
            </a:r>
            <a:r>
              <a:rPr lang="en-US" sz="1600" dirty="0">
                <a:solidFill>
                  <a:schemeClr val="bg1">
                    <a:lumMod val="85000"/>
                  </a:schemeClr>
                </a:solidFill>
              </a:rPr>
              <a:t>-Amundsen and </a:t>
            </a:r>
            <a:r>
              <a:rPr lang="en-US" sz="1600" dirty="0" err="1">
                <a:solidFill>
                  <a:schemeClr val="bg1">
                    <a:lumMod val="85000"/>
                  </a:schemeClr>
                </a:solidFill>
              </a:rPr>
              <a:t>V.Yu</a:t>
            </a:r>
            <a:r>
              <a:rPr lang="en-US" sz="1600" dirty="0">
                <a:solidFill>
                  <a:schemeClr val="bg1">
                    <a:lumMod val="85000"/>
                  </a:schemeClr>
                </a:solidFill>
              </a:rPr>
              <a:t>. </a:t>
            </a:r>
            <a:r>
              <a:rPr lang="en-US" sz="1600" dirty="0" err="1">
                <a:solidFill>
                  <a:schemeClr val="bg1">
                    <a:lumMod val="85000"/>
                  </a:schemeClr>
                </a:solidFill>
              </a:rPr>
              <a:t>Ponomarev</a:t>
            </a:r>
            <a:r>
              <a:rPr lang="en-US" sz="1600" dirty="0">
                <a:solidFill>
                  <a:schemeClr val="bg1">
                    <a:lumMod val="85000"/>
                  </a:schemeClr>
                </a:solidFill>
              </a:rPr>
              <a:t>,</a:t>
            </a:r>
            <a:br>
              <a:rPr lang="en-US" sz="1600" dirty="0">
                <a:solidFill>
                  <a:schemeClr val="bg1">
                    <a:lumMod val="85000"/>
                  </a:schemeClr>
                </a:solidFill>
              </a:rPr>
            </a:br>
            <a:r>
              <a:rPr lang="en-US" sz="1600" dirty="0">
                <a:solidFill>
                  <a:schemeClr val="bg1">
                    <a:lumMod val="85000"/>
                  </a:schemeClr>
                </a:solidFill>
              </a:rPr>
              <a:t>Eur. Phys. Jour. A 52 (2016) 48</a:t>
            </a:r>
          </a:p>
          <a:p>
            <a:pPr marL="342900" indent="-342900">
              <a:buFont typeface="Arial" panose="020B0604020202020204" pitchFamily="34" charset="0"/>
              <a:buChar char="•"/>
            </a:pPr>
            <a:r>
              <a:rPr lang="en-US" sz="1600" dirty="0"/>
              <a:t>“</a:t>
            </a:r>
            <a:r>
              <a:rPr lang="en-US" sz="1600" dirty="0">
                <a:solidFill>
                  <a:schemeClr val="accent2">
                    <a:lumMod val="75000"/>
                  </a:schemeClr>
                </a:solidFill>
              </a:rPr>
              <a:t>Coincident excitation and radiative decay in electron-nucleus collisions</a:t>
            </a:r>
            <a:r>
              <a:rPr lang="en-US" sz="1600" dirty="0"/>
              <a:t>“,</a:t>
            </a:r>
            <a:br>
              <a:rPr lang="en-US" sz="1600" dirty="0"/>
            </a:br>
            <a:r>
              <a:rPr lang="en-US" sz="1600" dirty="0"/>
              <a:t>D.H. </a:t>
            </a:r>
            <a:r>
              <a:rPr lang="en-US" sz="1600" dirty="0" err="1"/>
              <a:t>Jakubassa</a:t>
            </a:r>
            <a:r>
              <a:rPr lang="en-US" sz="1600" dirty="0"/>
              <a:t>-Amundsen and </a:t>
            </a:r>
            <a:r>
              <a:rPr lang="en-US" sz="1600" dirty="0" err="1"/>
              <a:t>V.Yu</a:t>
            </a:r>
            <a:r>
              <a:rPr lang="en-US" sz="1600" dirty="0"/>
              <a:t>. </a:t>
            </a:r>
            <a:r>
              <a:rPr lang="en-US" sz="1600" dirty="0" err="1"/>
              <a:t>Ponomarev</a:t>
            </a:r>
            <a:r>
              <a:rPr lang="en-US" sz="1600" dirty="0"/>
              <a:t>,</a:t>
            </a:r>
            <a:br>
              <a:rPr lang="en-US" sz="1600" dirty="0"/>
            </a:br>
            <a:r>
              <a:rPr lang="en-US" sz="1600" dirty="0"/>
              <a:t>Phys. Rev. C 95 (2017) 024310</a:t>
            </a:r>
          </a:p>
          <a:p>
            <a:pPr marL="342900" indent="-342900">
              <a:buFont typeface="Arial" panose="020B0604020202020204" pitchFamily="34" charset="0"/>
              <a:buChar char="•"/>
            </a:pPr>
            <a:r>
              <a:rPr lang="en-US" sz="1600" dirty="0"/>
              <a:t>“</a:t>
            </a:r>
            <a:r>
              <a:rPr lang="en-US" sz="1600" dirty="0">
                <a:solidFill>
                  <a:schemeClr val="accent2">
                    <a:lumMod val="75000"/>
                  </a:schemeClr>
                </a:solidFill>
              </a:rPr>
              <a:t>Bremsstrahlung background in inelastic electron-nucleus collisions</a:t>
            </a:r>
            <a:r>
              <a:rPr lang="en-US" sz="1600" dirty="0"/>
              <a:t>”,</a:t>
            </a:r>
            <a:br>
              <a:rPr lang="en-US" sz="1600" dirty="0"/>
            </a:br>
            <a:r>
              <a:rPr lang="en-US" sz="1600" dirty="0"/>
              <a:t>D.H. </a:t>
            </a:r>
            <a:r>
              <a:rPr lang="en-US" sz="1600" dirty="0" err="1"/>
              <a:t>Jakubassa</a:t>
            </a:r>
            <a:r>
              <a:rPr lang="en-US" sz="1600" dirty="0"/>
              <a:t>-Amundsen and A. </a:t>
            </a:r>
            <a:r>
              <a:rPr lang="en-US" sz="1600" dirty="0" err="1"/>
              <a:t>Krugmann</a:t>
            </a:r>
            <a:r>
              <a:rPr lang="en-US" sz="1600" dirty="0"/>
              <a:t>,</a:t>
            </a:r>
            <a:br>
              <a:rPr lang="en-US" sz="1600" dirty="0"/>
            </a:br>
            <a:r>
              <a:rPr lang="en-US" sz="1600" dirty="0"/>
              <a:t>J. Phys. G: </a:t>
            </a:r>
            <a:r>
              <a:rPr lang="en-US" sz="1600" dirty="0" err="1"/>
              <a:t>Nucl</a:t>
            </a:r>
            <a:r>
              <a:rPr lang="en-US" sz="1600" dirty="0"/>
              <a:t>. Part. Phys. 44 (2017) 045103</a:t>
            </a:r>
          </a:p>
          <a:p>
            <a:pPr marL="342900" indent="-342900">
              <a:buFont typeface="Arial" panose="020B0604020202020204" pitchFamily="34" charset="0"/>
              <a:buChar char="•"/>
            </a:pPr>
            <a:r>
              <a:rPr lang="en-US" sz="1600" dirty="0"/>
              <a:t>Comment on:</a:t>
            </a:r>
            <a:br>
              <a:rPr lang="en-US" sz="1600" dirty="0"/>
            </a:br>
            <a:r>
              <a:rPr lang="en-US" sz="1600" dirty="0"/>
              <a:t>"</a:t>
            </a:r>
            <a:r>
              <a:rPr lang="en-US" sz="1600" dirty="0">
                <a:solidFill>
                  <a:schemeClr val="accent2">
                    <a:lumMod val="75000"/>
                  </a:schemeClr>
                </a:solidFill>
              </a:rPr>
              <a:t>Spreading widths of giant resonances in spherical nuclei: Damped transient response</a:t>
            </a:r>
            <a:r>
              <a:rPr lang="en-US" sz="1600" dirty="0"/>
              <a:t>", </a:t>
            </a:r>
            <a:r>
              <a:rPr lang="en-US" sz="1600" dirty="0" err="1"/>
              <a:t>V.Yu</a:t>
            </a:r>
            <a:r>
              <a:rPr lang="en-US" sz="1600" dirty="0"/>
              <a:t>. </a:t>
            </a:r>
            <a:r>
              <a:rPr lang="en-US" sz="1600" dirty="0" err="1"/>
              <a:t>Ponomarev</a:t>
            </a:r>
            <a:r>
              <a:rPr lang="en-US" sz="1600" dirty="0"/>
              <a:t>,</a:t>
            </a:r>
            <a:br>
              <a:rPr lang="en-US" sz="1600" dirty="0"/>
            </a:br>
            <a:r>
              <a:rPr lang="en-US" sz="1600" dirty="0"/>
              <a:t>Phys. Rev. C 97 (2018) 59801</a:t>
            </a:r>
          </a:p>
        </p:txBody>
      </p:sp>
    </p:spTree>
    <p:extLst>
      <p:ext uri="{BB962C8B-B14F-4D97-AF65-F5344CB8AC3E}">
        <p14:creationId xmlns:p14="http://schemas.microsoft.com/office/powerpoint/2010/main" val="17253548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4F35D-F3E3-4387-82E2-D8398D2991F0}"/>
              </a:ext>
            </a:extLst>
          </p:cNvPr>
          <p:cNvSpPr>
            <a:spLocks noGrp="1"/>
          </p:cNvSpPr>
          <p:nvPr>
            <p:ph type="title"/>
          </p:nvPr>
        </p:nvSpPr>
        <p:spPr/>
        <p:txBody>
          <a:bodyPr/>
          <a:lstStyle/>
          <a:p>
            <a:r>
              <a:rPr lang="en-GB">
                <a:cs typeface="Arial"/>
              </a:rPr>
              <a:t>Outline</a:t>
            </a:r>
            <a:endParaRPr lang="en-GB"/>
          </a:p>
        </p:txBody>
      </p:sp>
      <p:sp>
        <p:nvSpPr>
          <p:cNvPr id="3" name="Content Placeholder 2">
            <a:extLst>
              <a:ext uri="{FF2B5EF4-FFF2-40B4-BE49-F238E27FC236}">
                <a16:creationId xmlns:a16="http://schemas.microsoft.com/office/drawing/2014/main" id="{1D5B6622-012C-47AA-9AF5-4FFE58851654}"/>
              </a:ext>
            </a:extLst>
          </p:cNvPr>
          <p:cNvSpPr>
            <a:spLocks noGrp="1"/>
          </p:cNvSpPr>
          <p:nvPr>
            <p:ph idx="1"/>
          </p:nvPr>
        </p:nvSpPr>
        <p:spPr/>
        <p:txBody>
          <a:bodyPr/>
          <a:lstStyle/>
          <a:p>
            <a:pPr marL="342900" indent="-342900">
              <a:lnSpc>
                <a:spcPct val="100000"/>
              </a:lnSpc>
              <a:spcBef>
                <a:spcPct val="0"/>
              </a:spcBef>
              <a:spcAft>
                <a:spcPct val="0"/>
              </a:spcAft>
              <a:buFont typeface="Arial" panose="020B0604020202020204" pitchFamily="34" charset="0"/>
              <a:buChar char="•"/>
            </a:pPr>
            <a:r>
              <a:rPr lang="en-US" dirty="0">
                <a:solidFill>
                  <a:schemeClr val="bg1">
                    <a:lumMod val="75000"/>
                  </a:schemeClr>
                </a:solidFill>
                <a:cs typeface="Arial"/>
              </a:rPr>
              <a:t>Principle of </a:t>
            </a:r>
            <a:r>
              <a:rPr lang="de-DE" dirty="0">
                <a:solidFill>
                  <a:schemeClr val="bg1">
                    <a:lumMod val="75000"/>
                  </a:schemeClr>
                </a:solidFill>
                <a:cs typeface="Arial"/>
              </a:rPr>
              <a:t>(e,e‘</a:t>
            </a:r>
            <a:r>
              <a:rPr lang="el-GR" dirty="0">
                <a:solidFill>
                  <a:schemeClr val="bg1">
                    <a:lumMod val="75000"/>
                  </a:schemeClr>
                </a:solidFill>
                <a:latin typeface="Times New Roman" panose="02020603050405020304" pitchFamily="18" charset="0"/>
                <a:cs typeface="Times New Roman" panose="02020603050405020304" pitchFamily="18" charset="0"/>
              </a:rPr>
              <a:t>γ</a:t>
            </a:r>
            <a:r>
              <a:rPr lang="de-DE" dirty="0">
                <a:solidFill>
                  <a:schemeClr val="bg1">
                    <a:lumMod val="75000"/>
                  </a:schemeClr>
                </a:solidFill>
                <a:cs typeface="Arial"/>
              </a:rPr>
              <a:t>)</a:t>
            </a:r>
          </a:p>
          <a:p>
            <a:pPr marL="342900" indent="-342900">
              <a:lnSpc>
                <a:spcPct val="100000"/>
              </a:lnSpc>
              <a:spcBef>
                <a:spcPct val="0"/>
              </a:spcBef>
              <a:spcAft>
                <a:spcPct val="0"/>
              </a:spcAft>
              <a:buFont typeface="Arial" panose="020B0604020202020204" pitchFamily="34" charset="0"/>
              <a:buChar char="•"/>
            </a:pPr>
            <a:r>
              <a:rPr lang="en-US" dirty="0">
                <a:solidFill>
                  <a:schemeClr val="bg1">
                    <a:lumMod val="75000"/>
                  </a:schemeClr>
                </a:solidFill>
                <a:cs typeface="Arial"/>
              </a:rPr>
              <a:t>Theoretical</a:t>
            </a:r>
            <a:r>
              <a:rPr lang="de-DE" dirty="0">
                <a:solidFill>
                  <a:schemeClr val="bg1">
                    <a:lumMod val="75000"/>
                  </a:schemeClr>
                </a:solidFill>
                <a:cs typeface="Arial"/>
              </a:rPr>
              <a:t> </a:t>
            </a:r>
            <a:r>
              <a:rPr lang="en-US" dirty="0">
                <a:solidFill>
                  <a:schemeClr val="bg1">
                    <a:lumMod val="75000"/>
                  </a:schemeClr>
                </a:solidFill>
                <a:cs typeface="Arial"/>
              </a:rPr>
              <a:t>considerations</a:t>
            </a:r>
            <a:endParaRPr lang="en-US" dirty="0">
              <a:solidFill>
                <a:schemeClr val="bg1">
                  <a:lumMod val="75000"/>
                </a:schemeClr>
              </a:solidFill>
            </a:endParaRPr>
          </a:p>
          <a:p>
            <a:pPr marL="342900" indent="-342900">
              <a:lnSpc>
                <a:spcPct val="100000"/>
              </a:lnSpc>
              <a:spcBef>
                <a:spcPct val="0"/>
              </a:spcBef>
              <a:spcAft>
                <a:spcPct val="0"/>
              </a:spcAft>
              <a:buFont typeface="Arial" panose="020B0604020202020204" pitchFamily="34" charset="0"/>
              <a:buChar char="•"/>
            </a:pPr>
            <a:r>
              <a:rPr lang="en-US" dirty="0">
                <a:cs typeface="Arial"/>
              </a:rPr>
              <a:t>Gamma-decay of GDR</a:t>
            </a:r>
          </a:p>
          <a:p>
            <a:pPr marL="342900" indent="-342900">
              <a:lnSpc>
                <a:spcPct val="100000"/>
              </a:lnSpc>
              <a:spcBef>
                <a:spcPct val="0"/>
              </a:spcBef>
              <a:spcAft>
                <a:spcPct val="0"/>
              </a:spcAft>
              <a:buFont typeface="Arial" panose="020B0604020202020204" pitchFamily="34" charset="0"/>
              <a:buChar char="•"/>
            </a:pPr>
            <a:r>
              <a:rPr lang="en-US" dirty="0">
                <a:solidFill>
                  <a:schemeClr val="bg1">
                    <a:lumMod val="75000"/>
                  </a:schemeClr>
                </a:solidFill>
                <a:cs typeface="Arial"/>
              </a:rPr>
              <a:t>Vorticity</a:t>
            </a:r>
          </a:p>
          <a:p>
            <a:pPr marL="342900" indent="-342900">
              <a:lnSpc>
                <a:spcPct val="100000"/>
              </a:lnSpc>
              <a:spcBef>
                <a:spcPct val="0"/>
              </a:spcBef>
              <a:spcAft>
                <a:spcPct val="0"/>
              </a:spcAft>
              <a:buFont typeface="Arial" panose="020B0604020202020204" pitchFamily="34" charset="0"/>
              <a:buChar char="•"/>
            </a:pPr>
            <a:r>
              <a:rPr lang="en-US" dirty="0">
                <a:solidFill>
                  <a:schemeClr val="bg1">
                    <a:lumMod val="75000"/>
                  </a:schemeClr>
                </a:solidFill>
                <a:cs typeface="Arial"/>
              </a:rPr>
              <a:t>Status and Achievements</a:t>
            </a:r>
          </a:p>
          <a:p>
            <a:pPr marL="342900" indent="-342900">
              <a:lnSpc>
                <a:spcPct val="100000"/>
              </a:lnSpc>
              <a:spcBef>
                <a:spcPct val="0"/>
              </a:spcBef>
              <a:spcAft>
                <a:spcPct val="0"/>
              </a:spcAft>
              <a:buFont typeface="Arial" panose="020B0604020202020204" pitchFamily="34" charset="0"/>
              <a:buChar char="•"/>
            </a:pPr>
            <a:r>
              <a:rPr lang="en-US" dirty="0">
                <a:solidFill>
                  <a:schemeClr val="bg1">
                    <a:lumMod val="75000"/>
                  </a:schemeClr>
                </a:solidFill>
                <a:cs typeface="Arial"/>
              </a:rPr>
              <a:t>Schedule</a:t>
            </a:r>
          </a:p>
          <a:p>
            <a:pPr marL="342900" indent="-342900">
              <a:lnSpc>
                <a:spcPct val="100000"/>
              </a:lnSpc>
              <a:spcBef>
                <a:spcPct val="0"/>
              </a:spcBef>
              <a:spcAft>
                <a:spcPct val="0"/>
              </a:spcAft>
              <a:buFont typeface="Arial" panose="020B0604020202020204" pitchFamily="34" charset="0"/>
              <a:buChar char="•"/>
            </a:pPr>
            <a:r>
              <a:rPr lang="en-US" dirty="0">
                <a:solidFill>
                  <a:schemeClr val="bg1">
                    <a:lumMod val="75000"/>
                  </a:schemeClr>
                </a:solidFill>
                <a:cs typeface="Arial"/>
              </a:rPr>
              <a:t>Summary</a:t>
            </a:r>
          </a:p>
          <a:p>
            <a:pPr marL="179070" indent="-179070">
              <a:lnSpc>
                <a:spcPct val="129999"/>
              </a:lnSpc>
              <a:spcAft>
                <a:spcPts val="200"/>
              </a:spcAft>
            </a:pPr>
            <a:endParaRPr lang="en-GB" dirty="0">
              <a:cs typeface="Arial"/>
            </a:endParaRPr>
          </a:p>
        </p:txBody>
      </p:sp>
    </p:spTree>
    <p:extLst>
      <p:ext uri="{BB962C8B-B14F-4D97-AF65-F5344CB8AC3E}">
        <p14:creationId xmlns:p14="http://schemas.microsoft.com/office/powerpoint/2010/main" val="25271794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fik 22">
            <a:extLst>
              <a:ext uri="{FF2B5EF4-FFF2-40B4-BE49-F238E27FC236}">
                <a16:creationId xmlns:a16="http://schemas.microsoft.com/office/drawing/2014/main" id="{6086B1CA-8EE4-4805-B7EB-42938B991E30}"/>
              </a:ext>
            </a:extLst>
          </p:cNvPr>
          <p:cNvPicPr>
            <a:picLocks noChangeAspect="1"/>
          </p:cNvPicPr>
          <p:nvPr/>
        </p:nvPicPr>
        <p:blipFill rotWithShape="1">
          <a:blip r:embed="rId3">
            <a:extLst>
              <a:ext uri="{28A0092B-C50C-407E-A947-70E740481C1C}">
                <a14:useLocalDpi xmlns:a14="http://schemas.microsoft.com/office/drawing/2010/main" val="0"/>
              </a:ext>
            </a:extLst>
          </a:blip>
          <a:srcRect r="57184"/>
          <a:stretch/>
        </p:blipFill>
        <p:spPr>
          <a:xfrm>
            <a:off x="744676" y="1801764"/>
            <a:ext cx="3384387" cy="3093067"/>
          </a:xfrm>
          <a:prstGeom prst="rect">
            <a:avLst/>
          </a:prstGeom>
        </p:spPr>
      </p:pic>
      <p:pic>
        <p:nvPicPr>
          <p:cNvPr id="10" name="Grafik 9">
            <a:extLst>
              <a:ext uri="{FF2B5EF4-FFF2-40B4-BE49-F238E27FC236}">
                <a16:creationId xmlns:a16="http://schemas.microsoft.com/office/drawing/2014/main" id="{895CEFFD-C5CA-4ABD-A462-F6E1BFDF1E84}"/>
              </a:ext>
            </a:extLst>
          </p:cNvPr>
          <p:cNvPicPr>
            <a:picLocks noChangeAspect="1"/>
          </p:cNvPicPr>
          <p:nvPr/>
        </p:nvPicPr>
        <p:blipFill rotWithShape="1">
          <a:blip r:embed="rId3">
            <a:extLst>
              <a:ext uri="{28A0092B-C50C-407E-A947-70E740481C1C}">
                <a14:useLocalDpi xmlns:a14="http://schemas.microsoft.com/office/drawing/2010/main" val="0"/>
              </a:ext>
            </a:extLst>
          </a:blip>
          <a:srcRect l="53389"/>
          <a:stretch/>
        </p:blipFill>
        <p:spPr>
          <a:xfrm>
            <a:off x="4992848" y="1805611"/>
            <a:ext cx="3684355" cy="3093067"/>
          </a:xfrm>
          <a:prstGeom prst="rect">
            <a:avLst/>
          </a:prstGeom>
        </p:spPr>
      </p:pic>
      <p:sp>
        <p:nvSpPr>
          <p:cNvPr id="15" name="Oval 14">
            <a:extLst>
              <a:ext uri="{FF2B5EF4-FFF2-40B4-BE49-F238E27FC236}">
                <a16:creationId xmlns:a16="http://schemas.microsoft.com/office/drawing/2014/main" id="{4424F122-952C-4260-96A4-478B7DC94919}"/>
              </a:ext>
            </a:extLst>
          </p:cNvPr>
          <p:cNvSpPr/>
          <p:nvPr/>
        </p:nvSpPr>
        <p:spPr>
          <a:xfrm>
            <a:off x="4838291" y="2630692"/>
            <a:ext cx="154558" cy="28909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3AD209AE-1CA0-4D00-83AD-886F7A2E875E}"/>
              </a:ext>
            </a:extLst>
          </p:cNvPr>
          <p:cNvSpPr/>
          <p:nvPr/>
        </p:nvSpPr>
        <p:spPr>
          <a:xfrm>
            <a:off x="489786" y="2666350"/>
            <a:ext cx="321014" cy="311287"/>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E39A050-E8BC-4140-A0E2-15CF00742A31}"/>
              </a:ext>
            </a:extLst>
          </p:cNvPr>
          <p:cNvSpPr>
            <a:spLocks noGrp="1"/>
          </p:cNvSpPr>
          <p:nvPr>
            <p:ph type="title"/>
          </p:nvPr>
        </p:nvSpPr>
        <p:spPr/>
        <p:txBody>
          <a:bodyPr/>
          <a:lstStyle/>
          <a:p>
            <a:r>
              <a:rPr lang="en-US">
                <a:cs typeface="Arial"/>
              </a:rPr>
              <a:t>Decay of Resonances</a:t>
            </a:r>
            <a:endParaRPr lang="en-US"/>
          </a:p>
        </p:txBody>
      </p:sp>
      <p:sp>
        <p:nvSpPr>
          <p:cNvPr id="3" name="Content Placeholder 2">
            <a:extLst>
              <a:ext uri="{FF2B5EF4-FFF2-40B4-BE49-F238E27FC236}">
                <a16:creationId xmlns:a16="http://schemas.microsoft.com/office/drawing/2014/main" id="{F4340AAD-430C-4BC7-B3C2-8240AFB6C462}"/>
              </a:ext>
            </a:extLst>
          </p:cNvPr>
          <p:cNvSpPr>
            <a:spLocks noGrp="1"/>
          </p:cNvSpPr>
          <p:nvPr>
            <p:ph idx="1"/>
          </p:nvPr>
        </p:nvSpPr>
        <p:spPr>
          <a:xfrm>
            <a:off x="360000" y="4947704"/>
            <a:ext cx="7884408" cy="1351800"/>
          </a:xfrm>
        </p:spPr>
        <p:txBody>
          <a:bodyPr/>
          <a:lstStyle/>
          <a:p>
            <a:pPr marL="342900" indent="-342900">
              <a:buFont typeface="Arial" pitchFamily="2" charset="2"/>
              <a:buChar char="•"/>
            </a:pPr>
            <a:r>
              <a:rPr lang="en-US" dirty="0">
                <a:cs typeface="Arial"/>
              </a:rPr>
              <a:t>Study variation of direct vs. statistical decay as a function of E</a:t>
            </a:r>
            <a:r>
              <a:rPr lang="en-US" baseline="-25000" dirty="0">
                <a:cs typeface="Arial"/>
              </a:rPr>
              <a:t>x</a:t>
            </a:r>
            <a:br>
              <a:rPr lang="en-US" dirty="0">
                <a:cs typeface="Arial"/>
              </a:rPr>
            </a:br>
            <a:r>
              <a:rPr lang="en-US" dirty="0">
                <a:latin typeface="Cambria Math" panose="02040503050406030204" pitchFamily="18" charset="0"/>
                <a:ea typeface="Cambria Math" panose="02040503050406030204" pitchFamily="18" charset="0"/>
                <a:cs typeface="Arial"/>
              </a:rPr>
              <a:t>→ </a:t>
            </a:r>
            <a:r>
              <a:rPr lang="en-US" dirty="0">
                <a:cs typeface="Arial"/>
              </a:rPr>
              <a:t>fine structure of GDR</a:t>
            </a:r>
          </a:p>
        </p:txBody>
      </p:sp>
      <p:sp>
        <p:nvSpPr>
          <p:cNvPr id="5" name="Textfeld 4">
            <a:extLst>
              <a:ext uri="{FF2B5EF4-FFF2-40B4-BE49-F238E27FC236}">
                <a16:creationId xmlns:a16="http://schemas.microsoft.com/office/drawing/2014/main" id="{6FC0E833-646E-4C4B-9789-A45A86F873C2}"/>
              </a:ext>
            </a:extLst>
          </p:cNvPr>
          <p:cNvSpPr txBox="1"/>
          <p:nvPr/>
        </p:nvSpPr>
        <p:spPr>
          <a:xfrm>
            <a:off x="4171054" y="2491711"/>
            <a:ext cx="601447" cy="369332"/>
          </a:xfrm>
          <a:prstGeom prst="rect">
            <a:avLst/>
          </a:prstGeom>
          <a:noFill/>
        </p:spPr>
        <p:txBody>
          <a:bodyPr wrap="none" rtlCol="0" anchor="t">
            <a:spAutoFit/>
          </a:bodyPr>
          <a:lstStyle/>
          <a:p>
            <a:r>
              <a:rPr lang="de-DE" dirty="0"/>
              <a:t>K=</a:t>
            </a:r>
            <a:r>
              <a:rPr lang="de-DE" dirty="0">
                <a:cs typeface="Arial"/>
              </a:rPr>
              <a:t>0</a:t>
            </a:r>
            <a:endParaRPr lang="de-DE" dirty="0"/>
          </a:p>
        </p:txBody>
      </p:sp>
      <p:sp>
        <p:nvSpPr>
          <p:cNvPr id="6" name="Rechteck 5">
            <a:extLst>
              <a:ext uri="{FF2B5EF4-FFF2-40B4-BE49-F238E27FC236}">
                <a16:creationId xmlns:a16="http://schemas.microsoft.com/office/drawing/2014/main" id="{01928D22-8225-4090-A557-BC367432C468}"/>
              </a:ext>
            </a:extLst>
          </p:cNvPr>
          <p:cNvSpPr/>
          <p:nvPr/>
        </p:nvSpPr>
        <p:spPr>
          <a:xfrm>
            <a:off x="4171054" y="2059886"/>
            <a:ext cx="601447" cy="369332"/>
          </a:xfrm>
          <a:prstGeom prst="rect">
            <a:avLst/>
          </a:prstGeom>
        </p:spPr>
        <p:txBody>
          <a:bodyPr wrap="none" anchor="t">
            <a:spAutoFit/>
          </a:bodyPr>
          <a:lstStyle/>
          <a:p>
            <a:r>
              <a:rPr lang="de-DE" dirty="0"/>
              <a:t>K=</a:t>
            </a:r>
            <a:r>
              <a:rPr lang="de-DE" dirty="0">
                <a:cs typeface="Arial"/>
              </a:rPr>
              <a:t>1</a:t>
            </a:r>
            <a:endParaRPr lang="de-DE" dirty="0"/>
          </a:p>
        </p:txBody>
      </p:sp>
      <p:sp>
        <p:nvSpPr>
          <p:cNvPr id="7" name="TextBox 6">
            <a:extLst>
              <a:ext uri="{FF2B5EF4-FFF2-40B4-BE49-F238E27FC236}">
                <a16:creationId xmlns:a16="http://schemas.microsoft.com/office/drawing/2014/main" id="{5D2A286F-C50B-49B3-9365-B09D9666B122}"/>
              </a:ext>
            </a:extLst>
          </p:cNvPr>
          <p:cNvSpPr txBox="1"/>
          <p:nvPr/>
        </p:nvSpPr>
        <p:spPr>
          <a:xfrm>
            <a:off x="650293" y="1437715"/>
            <a:ext cx="27432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dirty="0"/>
              <a:t>spherical</a:t>
            </a:r>
            <a:r>
              <a:rPr lang="en-GB" dirty="0">
                <a:cs typeface="Arial"/>
              </a:rPr>
              <a:t> nuclei</a:t>
            </a:r>
          </a:p>
        </p:txBody>
      </p:sp>
      <p:sp>
        <p:nvSpPr>
          <p:cNvPr id="11" name="TextBox 10">
            <a:extLst>
              <a:ext uri="{FF2B5EF4-FFF2-40B4-BE49-F238E27FC236}">
                <a16:creationId xmlns:a16="http://schemas.microsoft.com/office/drawing/2014/main" id="{133056ED-9CE7-4140-98C9-37F1F7B076CA}"/>
              </a:ext>
            </a:extLst>
          </p:cNvPr>
          <p:cNvSpPr txBox="1"/>
          <p:nvPr/>
        </p:nvSpPr>
        <p:spPr>
          <a:xfrm>
            <a:off x="5180464" y="1442752"/>
            <a:ext cx="27432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dirty="0"/>
              <a:t>deformed nuclei</a:t>
            </a:r>
            <a:endParaRPr lang="en-GB" dirty="0">
              <a:cs typeface="Arial"/>
            </a:endParaRPr>
          </a:p>
        </p:txBody>
      </p:sp>
      <p:sp>
        <p:nvSpPr>
          <p:cNvPr id="9" name="Oval 8">
            <a:extLst>
              <a:ext uri="{FF2B5EF4-FFF2-40B4-BE49-F238E27FC236}">
                <a16:creationId xmlns:a16="http://schemas.microsoft.com/office/drawing/2014/main" id="{308ECA80-A9F1-4366-879A-14B48BDB185A}"/>
              </a:ext>
            </a:extLst>
          </p:cNvPr>
          <p:cNvSpPr/>
          <p:nvPr/>
        </p:nvSpPr>
        <p:spPr>
          <a:xfrm>
            <a:off x="489787" y="2539891"/>
            <a:ext cx="321014" cy="31128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Arrow Connector 12">
            <a:extLst>
              <a:ext uri="{FF2B5EF4-FFF2-40B4-BE49-F238E27FC236}">
                <a16:creationId xmlns:a16="http://schemas.microsoft.com/office/drawing/2014/main" id="{74D5A4F5-D8EF-48E6-A2F9-1C3B644A901D}"/>
              </a:ext>
            </a:extLst>
          </p:cNvPr>
          <p:cNvCxnSpPr>
            <a:cxnSpLocks/>
          </p:cNvCxnSpPr>
          <p:nvPr/>
        </p:nvCxnSpPr>
        <p:spPr>
          <a:xfrm>
            <a:off x="425659" y="2557463"/>
            <a:ext cx="1124" cy="408463"/>
          </a:xfrm>
          <a:prstGeom prst="straightConnector1">
            <a:avLst/>
          </a:prstGeom>
          <a:ln w="12700">
            <a:headEnd type="triangle"/>
            <a:tailEnd type="triangle"/>
          </a:ln>
        </p:spPr>
        <p:style>
          <a:lnRef idx="1">
            <a:schemeClr val="dk1"/>
          </a:lnRef>
          <a:fillRef idx="0">
            <a:schemeClr val="dk1"/>
          </a:fillRef>
          <a:effectRef idx="0">
            <a:schemeClr val="dk1"/>
          </a:effectRef>
          <a:fontRef idx="minor">
            <a:schemeClr val="tx1"/>
          </a:fontRef>
        </p:style>
      </p:cxnSp>
      <p:sp>
        <p:nvSpPr>
          <p:cNvPr id="14" name="Oval 13">
            <a:extLst>
              <a:ext uri="{FF2B5EF4-FFF2-40B4-BE49-F238E27FC236}">
                <a16:creationId xmlns:a16="http://schemas.microsoft.com/office/drawing/2014/main" id="{F5AF6985-A309-41E5-B8B4-34DDF290A459}"/>
              </a:ext>
            </a:extLst>
          </p:cNvPr>
          <p:cNvSpPr/>
          <p:nvPr/>
        </p:nvSpPr>
        <p:spPr>
          <a:xfrm>
            <a:off x="4838291" y="2493136"/>
            <a:ext cx="154558" cy="28909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Arrow Connector 15">
            <a:extLst>
              <a:ext uri="{FF2B5EF4-FFF2-40B4-BE49-F238E27FC236}">
                <a16:creationId xmlns:a16="http://schemas.microsoft.com/office/drawing/2014/main" id="{242C883E-70D8-4291-B5AB-8E1ED6B61A06}"/>
              </a:ext>
            </a:extLst>
          </p:cNvPr>
          <p:cNvCxnSpPr>
            <a:cxnSpLocks/>
          </p:cNvCxnSpPr>
          <p:nvPr/>
        </p:nvCxnSpPr>
        <p:spPr>
          <a:xfrm flipH="1">
            <a:off x="4774992" y="2491711"/>
            <a:ext cx="1" cy="434845"/>
          </a:xfrm>
          <a:prstGeom prst="straightConnector1">
            <a:avLst/>
          </a:prstGeom>
          <a:ln w="12700">
            <a:headEnd type="triangle"/>
            <a:tailEnd type="triangle"/>
          </a:ln>
        </p:spPr>
        <p:style>
          <a:lnRef idx="1">
            <a:schemeClr val="dk1"/>
          </a:lnRef>
          <a:fillRef idx="0">
            <a:schemeClr val="dk1"/>
          </a:fillRef>
          <a:effectRef idx="0">
            <a:schemeClr val="dk1"/>
          </a:effectRef>
          <a:fontRef idx="minor">
            <a:schemeClr val="tx1"/>
          </a:fontRef>
        </p:style>
      </p:cxnSp>
      <p:sp>
        <p:nvSpPr>
          <p:cNvPr id="18" name="Oval 17">
            <a:extLst>
              <a:ext uri="{FF2B5EF4-FFF2-40B4-BE49-F238E27FC236}">
                <a16:creationId xmlns:a16="http://schemas.microsoft.com/office/drawing/2014/main" id="{C45FAD84-B3DE-43D2-A30B-20874E28FA68}"/>
              </a:ext>
            </a:extLst>
          </p:cNvPr>
          <p:cNvSpPr/>
          <p:nvPr/>
        </p:nvSpPr>
        <p:spPr>
          <a:xfrm>
            <a:off x="4814613" y="2112310"/>
            <a:ext cx="154558" cy="28909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4D1FC614-05E7-4214-B5D1-3898567AA50A}"/>
              </a:ext>
            </a:extLst>
          </p:cNvPr>
          <p:cNvSpPr/>
          <p:nvPr/>
        </p:nvSpPr>
        <p:spPr>
          <a:xfrm>
            <a:off x="4892292" y="2111700"/>
            <a:ext cx="154558" cy="28909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Arrow Connector 18">
            <a:extLst>
              <a:ext uri="{FF2B5EF4-FFF2-40B4-BE49-F238E27FC236}">
                <a16:creationId xmlns:a16="http://schemas.microsoft.com/office/drawing/2014/main" id="{7C03C870-AB3D-4839-AAEC-3192A0326AF3}"/>
              </a:ext>
            </a:extLst>
          </p:cNvPr>
          <p:cNvCxnSpPr>
            <a:cxnSpLocks/>
          </p:cNvCxnSpPr>
          <p:nvPr/>
        </p:nvCxnSpPr>
        <p:spPr>
          <a:xfrm flipH="1">
            <a:off x="4812507" y="2059886"/>
            <a:ext cx="233362" cy="0"/>
          </a:xfrm>
          <a:prstGeom prst="straightConnector1">
            <a:avLst/>
          </a:prstGeom>
          <a:ln w="12700">
            <a:headEnd type="triangle"/>
            <a:tailEnd type="triangle"/>
          </a:ln>
        </p:spPr>
        <p:style>
          <a:lnRef idx="1">
            <a:schemeClr val="dk1"/>
          </a:lnRef>
          <a:fillRef idx="0">
            <a:schemeClr val="dk1"/>
          </a:fillRef>
          <a:effectRef idx="0">
            <a:schemeClr val="dk1"/>
          </a:effectRef>
          <a:fontRef idx="minor">
            <a:schemeClr val="tx1"/>
          </a:fontRef>
        </p:style>
      </p:cxnSp>
      <p:sp>
        <p:nvSpPr>
          <p:cNvPr id="20" name="Oval 11">
            <a:extLst>
              <a:ext uri="{FF2B5EF4-FFF2-40B4-BE49-F238E27FC236}">
                <a16:creationId xmlns:a16="http://schemas.microsoft.com/office/drawing/2014/main" id="{8B56A42F-4CCD-4BFB-AC7E-C141491EC0A9}"/>
              </a:ext>
            </a:extLst>
          </p:cNvPr>
          <p:cNvSpPr/>
          <p:nvPr/>
        </p:nvSpPr>
        <p:spPr>
          <a:xfrm>
            <a:off x="490860" y="2667960"/>
            <a:ext cx="321014" cy="311287"/>
          </a:xfrm>
          <a:prstGeom prst="ellipse">
            <a:avLst/>
          </a:prstGeom>
          <a:solidFill>
            <a:srgbClr val="00B05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14">
            <a:extLst>
              <a:ext uri="{FF2B5EF4-FFF2-40B4-BE49-F238E27FC236}">
                <a16:creationId xmlns:a16="http://schemas.microsoft.com/office/drawing/2014/main" id="{D79E87B1-178C-4C0A-AAB2-D1595B6656E0}"/>
              </a:ext>
            </a:extLst>
          </p:cNvPr>
          <p:cNvSpPr/>
          <p:nvPr/>
        </p:nvSpPr>
        <p:spPr>
          <a:xfrm>
            <a:off x="4839120" y="2631480"/>
            <a:ext cx="154558" cy="289093"/>
          </a:xfrm>
          <a:prstGeom prst="ellipse">
            <a:avLst/>
          </a:prstGeom>
          <a:solidFill>
            <a:srgbClr val="00B05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17">
            <a:extLst>
              <a:ext uri="{FF2B5EF4-FFF2-40B4-BE49-F238E27FC236}">
                <a16:creationId xmlns:a16="http://schemas.microsoft.com/office/drawing/2014/main" id="{6B3DB7A6-9C86-4A0C-99A9-0DC8554E99AB}"/>
              </a:ext>
            </a:extLst>
          </p:cNvPr>
          <p:cNvSpPr/>
          <p:nvPr/>
        </p:nvSpPr>
        <p:spPr>
          <a:xfrm>
            <a:off x="4814520" y="2111700"/>
            <a:ext cx="154558" cy="289093"/>
          </a:xfrm>
          <a:prstGeom prst="ellipse">
            <a:avLst/>
          </a:prstGeom>
          <a:solidFill>
            <a:srgbClr val="00B05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38424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build="p"/>
      <p:bldP spid="5" grpId="0"/>
      <p:bldP spid="6" grpId="0"/>
      <p:bldP spid="11" grpId="0"/>
      <p:bldP spid="14" grpId="0" animBg="1"/>
      <p:bldP spid="18" grpId="0" animBg="1"/>
      <p:bldP spid="17" grpId="0" animBg="1"/>
      <p:bldP spid="21" grpId="0" animBg="1"/>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9A050-E8BC-4140-A0E2-15CF00742A31}"/>
              </a:ext>
            </a:extLst>
          </p:cNvPr>
          <p:cNvSpPr>
            <a:spLocks noGrp="1"/>
          </p:cNvSpPr>
          <p:nvPr>
            <p:ph type="title"/>
          </p:nvPr>
        </p:nvSpPr>
        <p:spPr/>
        <p:txBody>
          <a:bodyPr/>
          <a:lstStyle/>
          <a:p>
            <a:r>
              <a:rPr lang="en-US" dirty="0"/>
              <a:t>Decay of Resonances</a:t>
            </a:r>
          </a:p>
        </p:txBody>
      </p:sp>
      <p:sp>
        <p:nvSpPr>
          <p:cNvPr id="3" name="Content Placeholder 2">
            <a:extLst>
              <a:ext uri="{FF2B5EF4-FFF2-40B4-BE49-F238E27FC236}">
                <a16:creationId xmlns:a16="http://schemas.microsoft.com/office/drawing/2014/main" id="{F4340AAD-430C-4BC7-B3C2-8240AFB6C462}"/>
              </a:ext>
            </a:extLst>
          </p:cNvPr>
          <p:cNvSpPr>
            <a:spLocks noGrp="1"/>
          </p:cNvSpPr>
          <p:nvPr>
            <p:ph idx="1"/>
          </p:nvPr>
        </p:nvSpPr>
        <p:spPr>
          <a:xfrm>
            <a:off x="360000" y="1620000"/>
            <a:ext cx="8514690" cy="4479943"/>
          </a:xfrm>
        </p:spPr>
        <p:txBody>
          <a:bodyPr/>
          <a:lstStyle/>
          <a:p>
            <a:pPr marL="342900" indent="-342900">
              <a:lnSpc>
                <a:spcPct val="129999"/>
              </a:lnSpc>
              <a:spcAft>
                <a:spcPts val="200"/>
              </a:spcAft>
              <a:buFont typeface="Arial" pitchFamily="2" charset="2"/>
              <a:buChar char="•"/>
            </a:pPr>
            <a:r>
              <a:rPr lang="en-US" dirty="0">
                <a:cs typeface="Arial"/>
              </a:rPr>
              <a:t>GDR </a:t>
            </a:r>
            <a:r>
              <a:rPr lang="el-GR" dirty="0">
                <a:latin typeface="Times New Roman" panose="02020603050405020304" pitchFamily="18" charset="0"/>
                <a:cs typeface="Times New Roman" panose="02020603050405020304" pitchFamily="18" charset="0"/>
              </a:rPr>
              <a:t>γ</a:t>
            </a:r>
            <a:r>
              <a:rPr lang="en-US" dirty="0">
                <a:latin typeface="Arial"/>
                <a:cs typeface="Arial"/>
              </a:rPr>
              <a:t>-</a:t>
            </a:r>
            <a:r>
              <a:rPr lang="en-US" dirty="0">
                <a:cs typeface="Arial"/>
              </a:rPr>
              <a:t>decay branching: </a:t>
            </a:r>
            <a:r>
              <a:rPr lang="en-US" dirty="0">
                <a:latin typeface="Times New Roman" panose="02020603050405020304" pitchFamily="18" charset="0"/>
                <a:cs typeface="Times New Roman" panose="02020603050405020304" pitchFamily="18" charset="0"/>
              </a:rPr>
              <a:t>≈ </a:t>
            </a:r>
            <a:r>
              <a:rPr lang="en-US" dirty="0">
                <a:cs typeface="Arial"/>
              </a:rPr>
              <a:t>1 %</a:t>
            </a:r>
            <a:br>
              <a:rPr lang="en-US" dirty="0">
                <a:cs typeface="Arial"/>
              </a:rPr>
            </a:br>
            <a:r>
              <a:rPr lang="en-US" sz="1800" dirty="0">
                <a:cs typeface="Arial"/>
              </a:rPr>
              <a:t>J. R. Beene et al., Phys Rev. C (1990)</a:t>
            </a:r>
            <a:endParaRPr lang="en-US" sz="1800" dirty="0">
              <a:ea typeface="+mn-lt"/>
              <a:cs typeface="+mn-lt"/>
            </a:endParaRPr>
          </a:p>
          <a:p>
            <a:pPr marL="342900" indent="-342900">
              <a:lnSpc>
                <a:spcPct val="129999"/>
              </a:lnSpc>
              <a:spcAft>
                <a:spcPts val="200"/>
              </a:spcAft>
              <a:buFont typeface="Arial" pitchFamily="2" charset="2"/>
              <a:buChar char="•"/>
            </a:pPr>
            <a:r>
              <a:rPr lang="en-US" dirty="0">
                <a:ea typeface="+mn-lt"/>
                <a:cs typeface="+mn-lt"/>
              </a:rPr>
              <a:t>Relative branching from GDR to     almost</a:t>
            </a:r>
            <a:br>
              <a:rPr lang="en-US" dirty="0">
                <a:ea typeface="+mn-lt"/>
                <a:cs typeface="+mn-lt"/>
              </a:rPr>
            </a:br>
            <a:r>
              <a:rPr lang="en-US" dirty="0">
                <a:ea typeface="+mn-lt"/>
                <a:cs typeface="+mn-lt"/>
              </a:rPr>
              <a:t>as strong as to ground state</a:t>
            </a:r>
            <a:br>
              <a:rPr lang="en-US" dirty="0">
                <a:ea typeface="+mn-lt"/>
                <a:cs typeface="+mn-lt"/>
              </a:rPr>
            </a:br>
            <a:r>
              <a:rPr lang="en-US" sz="1800" dirty="0">
                <a:ea typeface="+mn-lt"/>
                <a:cs typeface="+mn-lt"/>
              </a:rPr>
              <a:t>A. </a:t>
            </a:r>
            <a:r>
              <a:rPr lang="en-US" sz="1800" dirty="0" err="1">
                <a:ea typeface="+mn-lt"/>
                <a:cs typeface="+mn-lt"/>
              </a:rPr>
              <a:t>Krasznahorkay</a:t>
            </a:r>
            <a:r>
              <a:rPr lang="en-US" sz="1800" dirty="0">
                <a:ea typeface="+mn-lt"/>
                <a:cs typeface="+mn-lt"/>
              </a:rPr>
              <a:t> et al., Phys. Rev. Lett. 66 (1991)</a:t>
            </a:r>
          </a:p>
          <a:p>
            <a:pPr marL="342900" indent="-342900">
              <a:lnSpc>
                <a:spcPct val="129999"/>
              </a:lnSpc>
              <a:spcAft>
                <a:spcPts val="200"/>
              </a:spcAft>
              <a:buFont typeface="Arial" pitchFamily="2" charset="2"/>
              <a:buChar char="•"/>
            </a:pPr>
            <a:r>
              <a:rPr lang="en-US" dirty="0">
                <a:cs typeface="Arial"/>
              </a:rPr>
              <a:t>GDR built on </a:t>
            </a:r>
            <a:br>
              <a:rPr lang="en-US" dirty="0">
                <a:cs typeface="Arial"/>
              </a:rPr>
            </a:br>
            <a:br>
              <a:rPr lang="en-US" dirty="0">
                <a:cs typeface="Arial"/>
              </a:rPr>
            </a:br>
            <a:r>
              <a:rPr lang="en-US" sz="1800" dirty="0" err="1">
                <a:cs typeface="Arial"/>
              </a:rPr>
              <a:t>V.Yu</a:t>
            </a:r>
            <a:r>
              <a:rPr lang="en-US" sz="1800" dirty="0">
                <a:cs typeface="Arial"/>
              </a:rPr>
              <a:t>. </a:t>
            </a:r>
            <a:r>
              <a:rPr lang="en-US" sz="1800" dirty="0" err="1">
                <a:cs typeface="Arial"/>
              </a:rPr>
              <a:t>Ponomarev</a:t>
            </a:r>
            <a:r>
              <a:rPr lang="en-US" sz="1800" dirty="0">
                <a:cs typeface="Arial"/>
              </a:rPr>
              <a:t> et al., </a:t>
            </a:r>
            <a:r>
              <a:rPr lang="en-US" sz="1800" dirty="0" err="1">
                <a:cs typeface="Arial"/>
              </a:rPr>
              <a:t>Nucl</a:t>
            </a:r>
            <a:r>
              <a:rPr lang="en-US" sz="1800" dirty="0">
                <a:cs typeface="Arial"/>
              </a:rPr>
              <a:t>. Phys. (1992)</a:t>
            </a:r>
          </a:p>
          <a:p>
            <a:pPr marL="342900" indent="-342900">
              <a:lnSpc>
                <a:spcPct val="129999"/>
              </a:lnSpc>
              <a:spcAft>
                <a:spcPts val="200"/>
              </a:spcAft>
              <a:buFont typeface="Arial" pitchFamily="2" charset="2"/>
              <a:buChar char="•"/>
            </a:pPr>
            <a:r>
              <a:rPr lang="en-US" dirty="0">
                <a:cs typeface="Arial"/>
              </a:rPr>
              <a:t>Investigate </a:t>
            </a:r>
            <a:r>
              <a:rPr lang="el-GR" dirty="0">
                <a:latin typeface="Times New Roman" panose="02020603050405020304" pitchFamily="18" charset="0"/>
                <a:cs typeface="Times New Roman" panose="02020603050405020304" pitchFamily="18" charset="0"/>
              </a:rPr>
              <a:t>γ</a:t>
            </a:r>
            <a:r>
              <a:rPr lang="en-US" dirty="0">
                <a:cs typeface="Arial"/>
              </a:rPr>
              <a:t>-decay of GDR in </a:t>
            </a:r>
            <a:r>
              <a:rPr lang="en-US" baseline="30000" dirty="0">
                <a:cs typeface="Arial"/>
              </a:rPr>
              <a:t>112,124</a:t>
            </a:r>
            <a:r>
              <a:rPr lang="en-US" dirty="0">
                <a:cs typeface="Arial"/>
              </a:rPr>
              <a:t>Sn</a:t>
            </a:r>
          </a:p>
          <a:p>
            <a:pPr marL="342900" indent="-342900">
              <a:lnSpc>
                <a:spcPct val="129999"/>
              </a:lnSpc>
              <a:spcAft>
                <a:spcPts val="200"/>
              </a:spcAft>
              <a:buFont typeface="Arial" pitchFamily="2" charset="2"/>
              <a:buChar char="•"/>
            </a:pPr>
            <a:endParaRPr lang="en-US" dirty="0">
              <a:ea typeface="+mn-lt"/>
              <a:cs typeface="+mn-lt"/>
            </a:endParaRPr>
          </a:p>
          <a:p>
            <a:pPr marL="342900" indent="-342900">
              <a:lnSpc>
                <a:spcPct val="129999"/>
              </a:lnSpc>
              <a:spcAft>
                <a:spcPts val="200"/>
              </a:spcAft>
              <a:buFont typeface="Arial" pitchFamily="2" charset="2"/>
              <a:buChar char="•"/>
            </a:pPr>
            <a:endParaRPr lang="en-US" dirty="0">
              <a:cs typeface="Arial"/>
            </a:endParaRPr>
          </a:p>
        </p:txBody>
      </p:sp>
      <mc:AlternateContent xmlns:mc="http://schemas.openxmlformats.org/markup-compatibility/2006" xmlns:a14="http://schemas.microsoft.com/office/drawing/2010/main">
        <mc:Choice Requires="a14">
          <p:sp>
            <p:nvSpPr>
              <p:cNvPr id="5" name="Rechteck 4">
                <a:extLst>
                  <a:ext uri="{FF2B5EF4-FFF2-40B4-BE49-F238E27FC236}">
                    <a16:creationId xmlns:a16="http://schemas.microsoft.com/office/drawing/2014/main" id="{C3A2770F-F085-4193-BBF4-A0D203B142CA}"/>
                  </a:ext>
                </a:extLst>
              </p:cNvPr>
              <p:cNvSpPr/>
              <p:nvPr/>
            </p:nvSpPr>
            <p:spPr>
              <a:xfrm>
                <a:off x="4211371" y="2471884"/>
                <a:ext cx="547971" cy="4112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2000" i="1">
                              <a:latin typeface="Cambria Math" panose="02040503050406030204" pitchFamily="18" charset="0"/>
                              <a:cs typeface="Arial"/>
                            </a:rPr>
                          </m:ctrlPr>
                        </m:sSubSupPr>
                        <m:e>
                          <m:r>
                            <a:rPr lang="de-DE" sz="2000" i="0">
                              <a:latin typeface="Cambria Math" panose="02040503050406030204" pitchFamily="18" charset="0"/>
                              <a:cs typeface="Arial"/>
                            </a:rPr>
                            <m:t>2</m:t>
                          </m:r>
                        </m:e>
                        <m:sub>
                          <m:r>
                            <a:rPr lang="de-DE" sz="2000" i="0">
                              <a:latin typeface="Cambria Math" panose="02040503050406030204" pitchFamily="18" charset="0"/>
                              <a:cs typeface="Arial"/>
                            </a:rPr>
                            <m:t>1</m:t>
                          </m:r>
                        </m:sub>
                        <m:sup>
                          <m:r>
                            <a:rPr lang="de-DE" sz="2000" i="0">
                              <a:latin typeface="Cambria Math" panose="02040503050406030204" pitchFamily="18" charset="0"/>
                              <a:cs typeface="Arial"/>
                            </a:rPr>
                            <m:t>+</m:t>
                          </m:r>
                        </m:sup>
                      </m:sSubSup>
                    </m:oMath>
                  </m:oMathPara>
                </a14:m>
                <a:endParaRPr lang="de-DE" sz="2000" dirty="0">
                  <a:latin typeface="+mn-lt"/>
                </a:endParaRPr>
              </a:p>
            </p:txBody>
          </p:sp>
        </mc:Choice>
        <mc:Fallback xmlns="">
          <p:sp>
            <p:nvSpPr>
              <p:cNvPr id="5" name="Rechteck 4">
                <a:extLst>
                  <a:ext uri="{FF2B5EF4-FFF2-40B4-BE49-F238E27FC236}">
                    <a16:creationId xmlns:a16="http://schemas.microsoft.com/office/drawing/2014/main" id="{C3A2770F-F085-4193-BBF4-A0D203B142CA}"/>
                  </a:ext>
                </a:extLst>
              </p:cNvPr>
              <p:cNvSpPr>
                <a:spLocks noRot="1" noChangeAspect="1" noMove="1" noResize="1" noEditPoints="1" noAdjustHandles="1" noChangeArrowheads="1" noChangeShapeType="1" noTextEdit="1"/>
              </p:cNvSpPr>
              <p:nvPr/>
            </p:nvSpPr>
            <p:spPr>
              <a:xfrm>
                <a:off x="4211371" y="2471884"/>
                <a:ext cx="547971" cy="411203"/>
              </a:xfrm>
              <a:prstGeom prst="rect">
                <a:avLst/>
              </a:prstGeom>
              <a:blipFill>
                <a:blip r:embed="rId3"/>
                <a:stretch>
                  <a:fillRect b="-1471"/>
                </a:stretch>
              </a:blipFill>
            </p:spPr>
            <p:txBody>
              <a:bodyPr/>
              <a:lstStyle/>
              <a:p>
                <a:r>
                  <a:rPr lang="de-DE">
                    <a:noFill/>
                  </a:rPr>
                  <a:t> </a:t>
                </a:r>
              </a:p>
            </p:txBody>
          </p:sp>
        </mc:Fallback>
      </mc:AlternateContent>
      <p:pic>
        <p:nvPicPr>
          <p:cNvPr id="8" name="Grafik 7">
            <a:extLst>
              <a:ext uri="{FF2B5EF4-FFF2-40B4-BE49-F238E27FC236}">
                <a16:creationId xmlns:a16="http://schemas.microsoft.com/office/drawing/2014/main" id="{26DBA9F6-F22A-43A4-9386-DA788A21D5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2475" y="1546357"/>
            <a:ext cx="2972215" cy="2333951"/>
          </a:xfrm>
          <a:prstGeom prst="rect">
            <a:avLst/>
          </a:prstGeom>
        </p:spPr>
      </p:pic>
      <p:sp>
        <p:nvSpPr>
          <p:cNvPr id="6" name="Rechteck 5">
            <a:extLst>
              <a:ext uri="{FF2B5EF4-FFF2-40B4-BE49-F238E27FC236}">
                <a16:creationId xmlns:a16="http://schemas.microsoft.com/office/drawing/2014/main" id="{5FF9A77A-AD7F-4AF3-B827-A2DA06C9F1CC}"/>
              </a:ext>
            </a:extLst>
          </p:cNvPr>
          <p:cNvSpPr/>
          <p:nvPr/>
        </p:nvSpPr>
        <p:spPr>
          <a:xfrm>
            <a:off x="7375999" y="1702644"/>
            <a:ext cx="1435008" cy="307777"/>
          </a:xfrm>
          <a:prstGeom prst="rect">
            <a:avLst/>
          </a:prstGeom>
        </p:spPr>
        <p:txBody>
          <a:bodyPr wrap="none">
            <a:spAutoFit/>
          </a:bodyPr>
          <a:lstStyle/>
          <a:p>
            <a:r>
              <a:rPr lang="en-US" sz="1400" baseline="30000" dirty="0">
                <a:cs typeface="Arial"/>
              </a:rPr>
              <a:t>208</a:t>
            </a:r>
            <a:r>
              <a:rPr lang="en-US" sz="1400" dirty="0">
                <a:cs typeface="Arial"/>
              </a:rPr>
              <a:t>Pb(</a:t>
            </a:r>
            <a:r>
              <a:rPr lang="en-US" sz="1400" baseline="30000" dirty="0">
                <a:cs typeface="Arial"/>
              </a:rPr>
              <a:t>17</a:t>
            </a:r>
            <a:r>
              <a:rPr lang="en-US" sz="1400" dirty="0">
                <a:cs typeface="Arial"/>
              </a:rPr>
              <a:t>O,</a:t>
            </a:r>
            <a:r>
              <a:rPr lang="en-US" sz="1400" baseline="30000" dirty="0">
                <a:cs typeface="Arial"/>
              </a:rPr>
              <a:t>17</a:t>
            </a:r>
            <a:r>
              <a:rPr lang="en-US" sz="1400" dirty="0">
                <a:cs typeface="Arial"/>
              </a:rPr>
              <a:t>O'</a:t>
            </a:r>
            <a:r>
              <a:rPr lang="el-GR" sz="1400" dirty="0">
                <a:latin typeface="Times New Roman" panose="02020603050405020304" pitchFamily="18" charset="0"/>
                <a:cs typeface="Times New Roman" panose="02020603050405020304" pitchFamily="18" charset="0"/>
              </a:rPr>
              <a:t>γ</a:t>
            </a:r>
            <a:r>
              <a:rPr lang="en-US" sz="1400" dirty="0">
                <a:cs typeface="Arial"/>
              </a:rPr>
              <a:t>)</a:t>
            </a:r>
            <a:endParaRPr lang="de-DE" sz="1400" dirty="0"/>
          </a:p>
        </p:txBody>
      </p:sp>
      <p:pic>
        <p:nvPicPr>
          <p:cNvPr id="11" name="Inhaltsplatzhalter 9">
            <a:extLst>
              <a:ext uri="{FF2B5EF4-FFF2-40B4-BE49-F238E27FC236}">
                <a16:creationId xmlns:a16="http://schemas.microsoft.com/office/drawing/2014/main" id="{4CC7E97B-66BA-44E5-B3FB-934B2A77BD81}"/>
              </a:ext>
            </a:extLst>
          </p:cNvPr>
          <p:cNvPicPr>
            <a:picLocks noChangeAspect="1"/>
          </p:cNvPicPr>
          <p:nvPr/>
        </p:nvPicPr>
        <p:blipFill rotWithShape="1">
          <a:blip r:embed="rId5">
            <a:extLst>
              <a:ext uri="{28A0092B-C50C-407E-A947-70E740481C1C}">
                <a14:useLocalDpi xmlns:a14="http://schemas.microsoft.com/office/drawing/2010/main" val="0"/>
              </a:ext>
            </a:extLst>
          </a:blip>
          <a:srcRect l="198" t="17938" r="94054" b="34500"/>
          <a:stretch/>
        </p:blipFill>
        <p:spPr bwMode="auto">
          <a:xfrm>
            <a:off x="5930547" y="2409825"/>
            <a:ext cx="316089" cy="1896533"/>
          </a:xfrm>
          <a:prstGeom prst="rect">
            <a:avLst/>
          </a:prstGeom>
          <a:noFill/>
          <a:ln w="9525">
            <a:noFill/>
            <a:miter lim="800000"/>
            <a:headEnd/>
            <a:tailEnd/>
          </a:ln>
          <a:effectLst/>
        </p:spPr>
      </p:pic>
      <mc:AlternateContent xmlns:mc="http://schemas.openxmlformats.org/markup-compatibility/2006" xmlns:a14="http://schemas.microsoft.com/office/drawing/2010/main">
        <mc:Choice Requires="a14">
          <p:sp>
            <p:nvSpPr>
              <p:cNvPr id="12" name="Rechteck 11">
                <a:extLst>
                  <a:ext uri="{FF2B5EF4-FFF2-40B4-BE49-F238E27FC236}">
                    <a16:creationId xmlns:a16="http://schemas.microsoft.com/office/drawing/2014/main" id="{275BD516-D22C-4F6E-8CBB-3886E70F400E}"/>
                  </a:ext>
                </a:extLst>
              </p:cNvPr>
              <p:cNvSpPr/>
              <p:nvPr/>
            </p:nvSpPr>
            <p:spPr>
              <a:xfrm>
                <a:off x="626283" y="3965329"/>
                <a:ext cx="5315173" cy="480196"/>
              </a:xfrm>
              <a:prstGeom prst="rect">
                <a:avLst/>
              </a:prstGeom>
            </p:spPr>
            <p:txBody>
              <a:bodyPr wrap="none">
                <a:spAutoFit/>
              </a:bodyPr>
              <a:lstStyle/>
              <a:p>
                <a14:m>
                  <m:oMath xmlns:m="http://schemas.openxmlformats.org/officeDocument/2006/math">
                    <m:sSub>
                      <m:sSubPr>
                        <m:ctrlPr>
                          <a:rPr lang="de-DE" sz="1600" i="1" smtClean="0">
                            <a:latin typeface="Cambria Math" panose="02040503050406030204" pitchFamily="18" charset="0"/>
                            <a:cs typeface="Arial"/>
                          </a:rPr>
                        </m:ctrlPr>
                      </m:sSubPr>
                      <m:e>
                        <m:r>
                          <m:rPr>
                            <m:sty m:val="p"/>
                          </m:rPr>
                          <a:rPr lang="de-DE" sz="1600">
                            <a:latin typeface="Cambria Math" panose="02040503050406030204" pitchFamily="18" charset="0"/>
                            <a:cs typeface="Arial"/>
                          </a:rPr>
                          <m:t>Γ</m:t>
                        </m:r>
                      </m:e>
                      <m:sub>
                        <m:r>
                          <a:rPr lang="de-DE" sz="1600" i="1">
                            <a:latin typeface="Cambria Math" panose="02040503050406030204" pitchFamily="18" charset="0"/>
                            <a:cs typeface="Arial"/>
                          </a:rPr>
                          <m:t>𝛾</m:t>
                        </m:r>
                        <m:sSubSup>
                          <m:sSubSupPr>
                            <m:ctrlPr>
                              <a:rPr lang="de-DE" sz="1600" i="1">
                                <a:latin typeface="Cambria Math" panose="02040503050406030204" pitchFamily="18" charset="0"/>
                                <a:cs typeface="Arial"/>
                              </a:rPr>
                            </m:ctrlPr>
                          </m:sSubSupPr>
                          <m:e>
                            <m:r>
                              <a:rPr lang="de-DE" sz="1600" i="1">
                                <a:latin typeface="Cambria Math" panose="02040503050406030204" pitchFamily="18" charset="0"/>
                                <a:cs typeface="Arial"/>
                              </a:rPr>
                              <m:t>2</m:t>
                            </m:r>
                          </m:e>
                          <m:sub>
                            <m:r>
                              <a:rPr lang="de-DE" sz="1600" i="1">
                                <a:latin typeface="Cambria Math" panose="02040503050406030204" pitchFamily="18" charset="0"/>
                                <a:cs typeface="Arial"/>
                              </a:rPr>
                              <m:t>1</m:t>
                            </m:r>
                          </m:sub>
                          <m:sup>
                            <m:r>
                              <a:rPr lang="de-DE" sz="1600" i="1">
                                <a:latin typeface="Cambria Math" panose="02040503050406030204" pitchFamily="18" charset="0"/>
                                <a:cs typeface="Arial"/>
                              </a:rPr>
                              <m:t>+</m:t>
                            </m:r>
                          </m:sup>
                        </m:sSubSup>
                      </m:sub>
                    </m:sSub>
                    <m:d>
                      <m:dPr>
                        <m:ctrlPr>
                          <a:rPr lang="de-DE" sz="1600" i="1">
                            <a:latin typeface="Cambria Math" panose="02040503050406030204" pitchFamily="18" charset="0"/>
                            <a:cs typeface="Arial"/>
                          </a:rPr>
                        </m:ctrlPr>
                      </m:dPr>
                      <m:e>
                        <m:sSub>
                          <m:sSubPr>
                            <m:ctrlPr>
                              <a:rPr lang="de-DE" sz="1600" i="1">
                                <a:latin typeface="Cambria Math" panose="02040503050406030204" pitchFamily="18" charset="0"/>
                                <a:cs typeface="Arial"/>
                              </a:rPr>
                            </m:ctrlPr>
                          </m:sSubPr>
                          <m:e>
                            <m:r>
                              <a:rPr lang="de-DE" sz="1600" i="1">
                                <a:latin typeface="Cambria Math" panose="02040503050406030204" pitchFamily="18" charset="0"/>
                                <a:cs typeface="Arial"/>
                              </a:rPr>
                              <m:t>𝐸</m:t>
                            </m:r>
                          </m:e>
                          <m:sub>
                            <m:sSup>
                              <m:sSupPr>
                                <m:ctrlPr>
                                  <a:rPr lang="de-DE" sz="1600" i="1">
                                    <a:latin typeface="Cambria Math" panose="02040503050406030204" pitchFamily="18" charset="0"/>
                                    <a:cs typeface="Arial"/>
                                  </a:rPr>
                                </m:ctrlPr>
                              </m:sSupPr>
                              <m:e>
                                <m:r>
                                  <a:rPr lang="de-DE" sz="1600" i="1">
                                    <a:latin typeface="Cambria Math" panose="02040503050406030204" pitchFamily="18" charset="0"/>
                                    <a:cs typeface="Arial"/>
                                  </a:rPr>
                                  <m:t>1</m:t>
                                </m:r>
                              </m:e>
                              <m:sup>
                                <m:r>
                                  <a:rPr lang="de-DE" sz="1600" i="1">
                                    <a:latin typeface="Cambria Math" panose="02040503050406030204" pitchFamily="18" charset="0"/>
                                    <a:cs typeface="Arial"/>
                                  </a:rPr>
                                  <m:t>−</m:t>
                                </m:r>
                              </m:sup>
                            </m:sSup>
                            <m:r>
                              <a:rPr lang="de-DE" sz="1600" i="1">
                                <a:latin typeface="Cambria Math" panose="02040503050406030204" pitchFamily="18" charset="0"/>
                                <a:cs typeface="Arial"/>
                              </a:rPr>
                              <m:t>𝜈</m:t>
                            </m:r>
                          </m:sub>
                        </m:sSub>
                        <m:r>
                          <a:rPr lang="de-DE" sz="1600" i="1">
                            <a:latin typeface="Cambria Math" panose="02040503050406030204" pitchFamily="18" charset="0"/>
                            <a:cs typeface="Arial"/>
                          </a:rPr>
                          <m:t>−</m:t>
                        </m:r>
                        <m:sSub>
                          <m:sSubPr>
                            <m:ctrlPr>
                              <a:rPr lang="de-DE" sz="1600" i="1">
                                <a:latin typeface="Cambria Math" panose="02040503050406030204" pitchFamily="18" charset="0"/>
                                <a:cs typeface="Arial"/>
                              </a:rPr>
                            </m:ctrlPr>
                          </m:sSubPr>
                          <m:e>
                            <m:r>
                              <a:rPr lang="de-DE" sz="1600" i="1">
                                <a:latin typeface="Cambria Math" panose="02040503050406030204" pitchFamily="18" charset="0"/>
                                <a:cs typeface="Arial"/>
                              </a:rPr>
                              <m:t>𝐸</m:t>
                            </m:r>
                          </m:e>
                          <m:sub>
                            <m:sSubSup>
                              <m:sSubSupPr>
                                <m:ctrlPr>
                                  <a:rPr lang="de-DE" sz="1600" i="1">
                                    <a:latin typeface="Cambria Math" panose="02040503050406030204" pitchFamily="18" charset="0"/>
                                    <a:cs typeface="Arial"/>
                                  </a:rPr>
                                </m:ctrlPr>
                              </m:sSubSupPr>
                              <m:e>
                                <m:r>
                                  <a:rPr lang="de-DE" sz="1600" i="1">
                                    <a:latin typeface="Cambria Math" panose="02040503050406030204" pitchFamily="18" charset="0"/>
                                    <a:cs typeface="Arial"/>
                                  </a:rPr>
                                  <m:t>2</m:t>
                                </m:r>
                              </m:e>
                              <m:sub>
                                <m:r>
                                  <a:rPr lang="de-DE" sz="1600" i="1">
                                    <a:latin typeface="Cambria Math" panose="02040503050406030204" pitchFamily="18" charset="0"/>
                                    <a:cs typeface="Arial"/>
                                  </a:rPr>
                                  <m:t>1</m:t>
                                </m:r>
                              </m:sub>
                              <m:sup>
                                <m:r>
                                  <a:rPr lang="de-DE" sz="1600" i="1">
                                    <a:latin typeface="Cambria Math" panose="02040503050406030204" pitchFamily="18" charset="0"/>
                                    <a:cs typeface="Arial"/>
                                  </a:rPr>
                                  <m:t>+</m:t>
                                </m:r>
                              </m:sup>
                            </m:sSubSup>
                          </m:sub>
                        </m:sSub>
                      </m:e>
                    </m:d>
                    <m:r>
                      <a:rPr lang="de-DE" sz="1600" i="1">
                        <a:latin typeface="Cambria Math" panose="02040503050406030204" pitchFamily="18" charset="0"/>
                        <a:ea typeface="Cambria Math" panose="02040503050406030204" pitchFamily="18" charset="0"/>
                        <a:cs typeface="Arial"/>
                      </a:rPr>
                      <m:t>~</m:t>
                    </m:r>
                    <m:d>
                      <m:dPr>
                        <m:begChr m:val="|"/>
                        <m:endChr m:val="|"/>
                        <m:ctrlPr>
                          <a:rPr lang="de-DE" sz="1600" i="1">
                            <a:latin typeface="Cambria Math" panose="02040503050406030204" pitchFamily="18" charset="0"/>
                            <a:ea typeface="Cambria Math" panose="02040503050406030204" pitchFamily="18" charset="0"/>
                            <a:cs typeface="Arial"/>
                          </a:rPr>
                        </m:ctrlPr>
                      </m:dPr>
                      <m:e>
                        <m:sSub>
                          <m:sSubPr>
                            <m:ctrlPr>
                              <a:rPr lang="de-DE" sz="1600" i="1">
                                <a:latin typeface="Cambria Math" panose="02040503050406030204" pitchFamily="18" charset="0"/>
                                <a:ea typeface="Cambria Math" panose="02040503050406030204" pitchFamily="18" charset="0"/>
                                <a:cs typeface="Arial"/>
                              </a:rPr>
                            </m:ctrlPr>
                          </m:sSubPr>
                          <m:e>
                            <m:r>
                              <a:rPr lang="de-DE" sz="1600" i="1">
                                <a:latin typeface="Cambria Math" panose="02040503050406030204" pitchFamily="18" charset="0"/>
                                <a:ea typeface="Cambria Math" panose="02040503050406030204" pitchFamily="18" charset="0"/>
                                <a:cs typeface="Arial"/>
                              </a:rPr>
                              <m:t>𝑅</m:t>
                            </m:r>
                          </m:e>
                          <m:sub>
                            <m:r>
                              <a:rPr lang="de-DE" sz="1600" i="1">
                                <a:latin typeface="Cambria Math" panose="02040503050406030204" pitchFamily="18" charset="0"/>
                                <a:ea typeface="Cambria Math" panose="02040503050406030204" pitchFamily="18" charset="0"/>
                                <a:cs typeface="Arial"/>
                              </a:rPr>
                              <m:t>1</m:t>
                            </m:r>
                          </m:sub>
                        </m:sSub>
                        <m:d>
                          <m:dPr>
                            <m:ctrlPr>
                              <a:rPr lang="de-DE" sz="1600" i="1">
                                <a:latin typeface="Cambria Math" panose="02040503050406030204" pitchFamily="18" charset="0"/>
                                <a:ea typeface="Cambria Math" panose="02040503050406030204" pitchFamily="18" charset="0"/>
                                <a:cs typeface="Arial"/>
                              </a:rPr>
                            </m:ctrlPr>
                          </m:dPr>
                          <m:e>
                            <m:sSup>
                              <m:sSupPr>
                                <m:ctrlPr>
                                  <a:rPr lang="de-DE" sz="1600" i="1">
                                    <a:latin typeface="Cambria Math" panose="02040503050406030204" pitchFamily="18" charset="0"/>
                                    <a:ea typeface="Cambria Math" panose="02040503050406030204" pitchFamily="18" charset="0"/>
                                    <a:cs typeface="Arial"/>
                                  </a:rPr>
                                </m:ctrlPr>
                              </m:sSupPr>
                              <m:e>
                                <m:r>
                                  <a:rPr lang="de-DE" sz="1600" i="1">
                                    <a:latin typeface="Cambria Math" panose="02040503050406030204" pitchFamily="18" charset="0"/>
                                    <a:ea typeface="Cambria Math" panose="02040503050406030204" pitchFamily="18" charset="0"/>
                                    <a:cs typeface="Arial"/>
                                  </a:rPr>
                                  <m:t>2</m:t>
                                </m:r>
                              </m:e>
                              <m:sup>
                                <m:r>
                                  <a:rPr lang="de-DE" sz="1600" i="1">
                                    <a:latin typeface="Cambria Math" panose="02040503050406030204" pitchFamily="18" charset="0"/>
                                    <a:ea typeface="Cambria Math" panose="02040503050406030204" pitchFamily="18" charset="0"/>
                                    <a:cs typeface="Arial"/>
                                  </a:rPr>
                                  <m:t>+</m:t>
                                </m:r>
                              </m:sup>
                            </m:sSup>
                            <m:r>
                              <a:rPr lang="de-DE" sz="1600" i="1">
                                <a:latin typeface="Cambria Math" panose="02040503050406030204" pitchFamily="18" charset="0"/>
                                <a:ea typeface="Cambria Math" panose="02040503050406030204" pitchFamily="18" charset="0"/>
                                <a:cs typeface="Arial"/>
                              </a:rPr>
                              <m:t>1</m:t>
                            </m:r>
                          </m:e>
                        </m:d>
                        <m:nary>
                          <m:naryPr>
                            <m:chr m:val="∑"/>
                            <m:supHide m:val="on"/>
                            <m:ctrlPr>
                              <a:rPr lang="de-DE" sz="1600" i="1" smtClean="0">
                                <a:latin typeface="Cambria Math" panose="02040503050406030204" pitchFamily="18" charset="0"/>
                                <a:ea typeface="Cambria Math" panose="02040503050406030204" pitchFamily="18" charset="0"/>
                                <a:cs typeface="Arial"/>
                              </a:rPr>
                            </m:ctrlPr>
                          </m:naryPr>
                          <m:sub>
                            <m:r>
                              <m:rPr>
                                <m:brk m:alnAt="7"/>
                              </m:rPr>
                              <a:rPr lang="de-DE" sz="1600" b="0" i="1" smtClean="0">
                                <a:latin typeface="Cambria Math" panose="02040503050406030204" pitchFamily="18" charset="0"/>
                                <a:ea typeface="Cambria Math" panose="02040503050406030204" pitchFamily="18" charset="0"/>
                                <a:cs typeface="Arial"/>
                              </a:rPr>
                              <m:t>𝑖</m:t>
                            </m:r>
                          </m:sub>
                          <m:sup/>
                          <m:e>
                            <m:sSubSup>
                              <m:sSubSupPr>
                                <m:ctrlPr>
                                  <a:rPr lang="de-DE" sz="1600" i="1" smtClean="0">
                                    <a:latin typeface="Cambria Math" panose="02040503050406030204" pitchFamily="18" charset="0"/>
                                    <a:ea typeface="Cambria Math" panose="02040503050406030204" pitchFamily="18" charset="0"/>
                                    <a:cs typeface="Arial"/>
                                  </a:rPr>
                                </m:ctrlPr>
                              </m:sSubSupPr>
                              <m:e>
                                <m:r>
                                  <a:rPr lang="de-DE" sz="1600" b="0" i="1" smtClean="0">
                                    <a:latin typeface="Cambria Math" panose="02040503050406030204" pitchFamily="18" charset="0"/>
                                    <a:ea typeface="Cambria Math" panose="02040503050406030204" pitchFamily="18" charset="0"/>
                                    <a:cs typeface="Arial"/>
                                  </a:rPr>
                                  <m:t>𝑃</m:t>
                                </m:r>
                              </m:e>
                              <m:sub>
                                <m:sSup>
                                  <m:sSupPr>
                                    <m:ctrlPr>
                                      <a:rPr lang="de-DE" sz="1600" b="0" i="1" smtClean="0">
                                        <a:latin typeface="Cambria Math" panose="02040503050406030204" pitchFamily="18" charset="0"/>
                                        <a:ea typeface="Cambria Math" panose="02040503050406030204" pitchFamily="18" charset="0"/>
                                        <a:cs typeface="Arial"/>
                                      </a:rPr>
                                    </m:ctrlPr>
                                  </m:sSupPr>
                                  <m:e>
                                    <m:r>
                                      <a:rPr lang="de-DE" sz="1600" b="0" i="1" smtClean="0">
                                        <a:latin typeface="Cambria Math" panose="02040503050406030204" pitchFamily="18" charset="0"/>
                                        <a:ea typeface="Cambria Math" panose="02040503050406030204" pitchFamily="18" charset="0"/>
                                        <a:cs typeface="Arial"/>
                                      </a:rPr>
                                      <m:t>1</m:t>
                                    </m:r>
                                  </m:e>
                                  <m:sup>
                                    <m:r>
                                      <a:rPr lang="de-DE" sz="1600" b="0" i="1" smtClean="0">
                                        <a:latin typeface="Cambria Math" panose="02040503050406030204" pitchFamily="18" charset="0"/>
                                        <a:ea typeface="Cambria Math" panose="02040503050406030204" pitchFamily="18" charset="0"/>
                                        <a:cs typeface="Arial"/>
                                      </a:rPr>
                                      <m:t>−</m:t>
                                    </m:r>
                                  </m:sup>
                                </m:sSup>
                                <m:r>
                                  <a:rPr lang="de-DE" sz="1600" b="0" i="1" smtClean="0">
                                    <a:latin typeface="Cambria Math" panose="02040503050406030204" pitchFamily="18" charset="0"/>
                                    <a:ea typeface="Cambria Math" panose="02040503050406030204" pitchFamily="18" charset="0"/>
                                    <a:cs typeface="Arial"/>
                                  </a:rPr>
                                  <m:t>𝑖</m:t>
                                </m:r>
                              </m:sub>
                              <m:sup>
                                <m:sSubSup>
                                  <m:sSubSupPr>
                                    <m:ctrlPr>
                                      <a:rPr lang="de-DE" sz="1600" i="1" smtClean="0">
                                        <a:latin typeface="Cambria Math" panose="02040503050406030204" pitchFamily="18" charset="0"/>
                                        <a:ea typeface="Cambria Math" panose="02040503050406030204" pitchFamily="18" charset="0"/>
                                        <a:cs typeface="Arial"/>
                                      </a:rPr>
                                    </m:ctrlPr>
                                  </m:sSubSupPr>
                                  <m:e>
                                    <m:r>
                                      <a:rPr lang="de-DE" sz="1600" b="0" i="1" smtClean="0">
                                        <a:latin typeface="Cambria Math" panose="02040503050406030204" pitchFamily="18" charset="0"/>
                                        <a:ea typeface="Cambria Math" panose="02040503050406030204" pitchFamily="18" charset="0"/>
                                        <a:cs typeface="Arial"/>
                                      </a:rPr>
                                      <m:t>2</m:t>
                                    </m:r>
                                  </m:e>
                                  <m:sub>
                                    <m:r>
                                      <a:rPr lang="de-DE" sz="1600" b="0" i="1" smtClean="0">
                                        <a:latin typeface="Cambria Math" panose="02040503050406030204" pitchFamily="18" charset="0"/>
                                        <a:ea typeface="Cambria Math" panose="02040503050406030204" pitchFamily="18" charset="0"/>
                                        <a:cs typeface="Arial"/>
                                      </a:rPr>
                                      <m:t>1</m:t>
                                    </m:r>
                                  </m:sub>
                                  <m:sup>
                                    <m:r>
                                      <a:rPr lang="de-DE" sz="1600" b="0" i="1" smtClean="0">
                                        <a:latin typeface="Cambria Math" panose="02040503050406030204" pitchFamily="18" charset="0"/>
                                        <a:ea typeface="Cambria Math" panose="02040503050406030204" pitchFamily="18" charset="0"/>
                                        <a:cs typeface="Arial"/>
                                      </a:rPr>
                                      <m:t>+</m:t>
                                    </m:r>
                                  </m:sup>
                                </m:sSubSup>
                              </m:sup>
                            </m:sSubSup>
                            <m:d>
                              <m:dPr>
                                <m:begChr m:val="⟨"/>
                                <m:endChr m:val="⟩"/>
                                <m:ctrlPr>
                                  <a:rPr lang="de-DE" sz="1600" i="1" smtClean="0">
                                    <a:latin typeface="Cambria Math" panose="02040503050406030204" pitchFamily="18" charset="0"/>
                                    <a:ea typeface="Cambria Math" panose="02040503050406030204" pitchFamily="18" charset="0"/>
                                    <a:cs typeface="Arial"/>
                                  </a:rPr>
                                </m:ctrlPr>
                              </m:dPr>
                              <m:e>
                                <m:sSubSup>
                                  <m:sSubSupPr>
                                    <m:ctrlPr>
                                      <a:rPr lang="de-DE" sz="1600" i="1" smtClean="0">
                                        <a:latin typeface="Cambria Math" panose="02040503050406030204" pitchFamily="18" charset="0"/>
                                        <a:ea typeface="Cambria Math" panose="02040503050406030204" pitchFamily="18" charset="0"/>
                                        <a:cs typeface="Arial"/>
                                      </a:rPr>
                                    </m:ctrlPr>
                                  </m:sSubSupPr>
                                  <m:e>
                                    <m:r>
                                      <a:rPr lang="de-DE" sz="1600" b="0" i="1" smtClean="0">
                                        <a:latin typeface="Cambria Math" panose="02040503050406030204" pitchFamily="18" charset="0"/>
                                        <a:ea typeface="Cambria Math" panose="02040503050406030204" pitchFamily="18" charset="0"/>
                                        <a:cs typeface="Arial"/>
                                      </a:rPr>
                                      <m:t>2</m:t>
                                    </m:r>
                                  </m:e>
                                  <m:sub>
                                    <m:r>
                                      <a:rPr lang="de-DE" sz="1600" b="0" i="1" smtClean="0">
                                        <a:latin typeface="Cambria Math" panose="02040503050406030204" pitchFamily="18" charset="0"/>
                                        <a:ea typeface="Cambria Math" panose="02040503050406030204" pitchFamily="18" charset="0"/>
                                        <a:cs typeface="Arial"/>
                                      </a:rPr>
                                      <m:t>1</m:t>
                                    </m:r>
                                  </m:sub>
                                  <m:sup>
                                    <m:r>
                                      <a:rPr lang="de-DE" sz="1600" b="0" i="1" smtClean="0">
                                        <a:latin typeface="Cambria Math" panose="02040503050406030204" pitchFamily="18" charset="0"/>
                                        <a:ea typeface="Cambria Math" panose="02040503050406030204" pitchFamily="18" charset="0"/>
                                        <a:cs typeface="Arial"/>
                                      </a:rPr>
                                      <m:t>+</m:t>
                                    </m:r>
                                  </m:sup>
                                </m:sSubSup>
                              </m:e>
                              <m:e>
                                <m:d>
                                  <m:dPr>
                                    <m:begChr m:val="|"/>
                                    <m:endChr m:val="|"/>
                                    <m:ctrlPr>
                                      <a:rPr lang="de-DE" sz="1600" i="1" smtClean="0">
                                        <a:latin typeface="Cambria Math" panose="02040503050406030204" pitchFamily="18" charset="0"/>
                                        <a:ea typeface="Cambria Math" panose="02040503050406030204" pitchFamily="18" charset="0"/>
                                        <a:cs typeface="Arial"/>
                                      </a:rPr>
                                    </m:ctrlPr>
                                  </m:dPr>
                                  <m:e>
                                    <m:r>
                                      <a:rPr lang="de-DE" sz="1600" b="0" i="1" smtClean="0">
                                        <a:latin typeface="Cambria Math" panose="02040503050406030204" pitchFamily="18" charset="0"/>
                                        <a:ea typeface="Cambria Math" panose="02040503050406030204" pitchFamily="18" charset="0"/>
                                        <a:cs typeface="Arial"/>
                                      </a:rPr>
                                      <m:t>𝐸</m:t>
                                    </m:r>
                                    <m:r>
                                      <a:rPr lang="de-DE" sz="1600" b="0" i="1" smtClean="0">
                                        <a:latin typeface="Cambria Math" panose="02040503050406030204" pitchFamily="18" charset="0"/>
                                        <a:ea typeface="Cambria Math" panose="02040503050406030204" pitchFamily="18" charset="0"/>
                                        <a:cs typeface="Arial"/>
                                      </a:rPr>
                                      <m:t>1</m:t>
                                    </m:r>
                                  </m:e>
                                </m:d>
                              </m:e>
                              <m:e>
                                <m:sSub>
                                  <m:sSubPr>
                                    <m:ctrlPr>
                                      <a:rPr lang="de-DE" sz="1600" b="0" i="1" smtClean="0">
                                        <a:latin typeface="Cambria Math" panose="02040503050406030204" pitchFamily="18" charset="0"/>
                                        <a:ea typeface="Cambria Math" panose="02040503050406030204" pitchFamily="18" charset="0"/>
                                        <a:cs typeface="Arial"/>
                                      </a:rPr>
                                    </m:ctrlPr>
                                  </m:sSubPr>
                                  <m:e>
                                    <m:d>
                                      <m:dPr>
                                        <m:begChr m:val="["/>
                                        <m:endChr m:val="]"/>
                                        <m:ctrlPr>
                                          <a:rPr lang="de-DE" sz="1600" i="1" smtClean="0">
                                            <a:latin typeface="Cambria Math" panose="02040503050406030204" pitchFamily="18" charset="0"/>
                                            <a:ea typeface="Cambria Math" panose="02040503050406030204" pitchFamily="18" charset="0"/>
                                            <a:cs typeface="Arial"/>
                                          </a:rPr>
                                        </m:ctrlPr>
                                      </m:dPr>
                                      <m:e>
                                        <m:sSubSup>
                                          <m:sSubSupPr>
                                            <m:ctrlPr>
                                              <a:rPr lang="de-DE" sz="1600" i="1">
                                                <a:latin typeface="Cambria Math" panose="02040503050406030204" pitchFamily="18" charset="0"/>
                                                <a:ea typeface="Cambria Math" panose="02040503050406030204" pitchFamily="18" charset="0"/>
                                                <a:cs typeface="Arial"/>
                                              </a:rPr>
                                            </m:ctrlPr>
                                          </m:sSubSupPr>
                                          <m:e>
                                            <m:r>
                                              <a:rPr lang="de-DE" sz="1600" i="1">
                                                <a:latin typeface="Cambria Math" panose="02040503050406030204" pitchFamily="18" charset="0"/>
                                                <a:ea typeface="Cambria Math" panose="02040503050406030204" pitchFamily="18" charset="0"/>
                                                <a:cs typeface="Arial"/>
                                              </a:rPr>
                                              <m:t>1</m:t>
                                            </m:r>
                                          </m:e>
                                          <m:sub>
                                            <m:r>
                                              <a:rPr lang="de-DE" sz="1600" i="1">
                                                <a:latin typeface="Cambria Math" panose="02040503050406030204" pitchFamily="18" charset="0"/>
                                                <a:ea typeface="Cambria Math" panose="02040503050406030204" pitchFamily="18" charset="0"/>
                                                <a:cs typeface="Arial"/>
                                              </a:rPr>
                                              <m:t>𝑖</m:t>
                                            </m:r>
                                          </m:sub>
                                          <m:sup>
                                            <m:r>
                                              <a:rPr lang="de-DE" sz="1600" i="1">
                                                <a:latin typeface="Cambria Math" panose="02040503050406030204" pitchFamily="18" charset="0"/>
                                                <a:ea typeface="Cambria Math" panose="02040503050406030204" pitchFamily="18" charset="0"/>
                                                <a:cs typeface="Arial"/>
                                              </a:rPr>
                                              <m:t>−</m:t>
                                            </m:r>
                                          </m:sup>
                                        </m:sSubSup>
                                        <m:r>
                                          <a:rPr lang="de-DE" sz="1600" i="1" smtClean="0">
                                            <a:latin typeface="Cambria Math" panose="02040503050406030204" pitchFamily="18" charset="0"/>
                                            <a:ea typeface="Cambria Math" panose="02040503050406030204" pitchFamily="18" charset="0"/>
                                            <a:cs typeface="Arial"/>
                                          </a:rPr>
                                          <m:t>⨂</m:t>
                                        </m:r>
                                        <m:sSubSup>
                                          <m:sSubSupPr>
                                            <m:ctrlPr>
                                              <a:rPr lang="de-DE" sz="1600" i="1" smtClean="0">
                                                <a:latin typeface="Cambria Math" panose="02040503050406030204" pitchFamily="18" charset="0"/>
                                                <a:ea typeface="Cambria Math" panose="02040503050406030204" pitchFamily="18" charset="0"/>
                                                <a:cs typeface="Arial"/>
                                              </a:rPr>
                                            </m:ctrlPr>
                                          </m:sSubSupPr>
                                          <m:e>
                                            <m:r>
                                              <a:rPr lang="de-DE" sz="1600" b="0" i="1" smtClean="0">
                                                <a:latin typeface="Cambria Math" panose="02040503050406030204" pitchFamily="18" charset="0"/>
                                                <a:ea typeface="Cambria Math" panose="02040503050406030204" pitchFamily="18" charset="0"/>
                                                <a:cs typeface="Arial"/>
                                              </a:rPr>
                                              <m:t>2</m:t>
                                            </m:r>
                                          </m:e>
                                          <m:sub>
                                            <m:r>
                                              <a:rPr lang="de-DE" sz="1600" b="0" i="1" smtClean="0">
                                                <a:latin typeface="Cambria Math" panose="02040503050406030204" pitchFamily="18" charset="0"/>
                                                <a:ea typeface="Cambria Math" panose="02040503050406030204" pitchFamily="18" charset="0"/>
                                                <a:cs typeface="Arial"/>
                                              </a:rPr>
                                              <m:t>1</m:t>
                                            </m:r>
                                          </m:sub>
                                          <m:sup>
                                            <m:r>
                                              <a:rPr lang="de-DE" sz="1600" b="0" i="1" smtClean="0">
                                                <a:latin typeface="Cambria Math" panose="02040503050406030204" pitchFamily="18" charset="0"/>
                                                <a:ea typeface="Cambria Math" panose="02040503050406030204" pitchFamily="18" charset="0"/>
                                                <a:cs typeface="Arial"/>
                                              </a:rPr>
                                              <m:t>+</m:t>
                                            </m:r>
                                          </m:sup>
                                        </m:sSubSup>
                                      </m:e>
                                    </m:d>
                                  </m:e>
                                  <m:sub>
                                    <m:sSup>
                                      <m:sSupPr>
                                        <m:ctrlPr>
                                          <a:rPr lang="de-DE" sz="1600" b="0" i="1" smtClean="0">
                                            <a:latin typeface="Cambria Math" panose="02040503050406030204" pitchFamily="18" charset="0"/>
                                            <a:ea typeface="Cambria Math" panose="02040503050406030204" pitchFamily="18" charset="0"/>
                                            <a:cs typeface="Arial"/>
                                          </a:rPr>
                                        </m:ctrlPr>
                                      </m:sSupPr>
                                      <m:e>
                                        <m:r>
                                          <a:rPr lang="de-DE" sz="1600" b="0" i="1" smtClean="0">
                                            <a:latin typeface="Cambria Math" panose="02040503050406030204" pitchFamily="18" charset="0"/>
                                            <a:ea typeface="Cambria Math" panose="02040503050406030204" pitchFamily="18" charset="0"/>
                                            <a:cs typeface="Arial"/>
                                          </a:rPr>
                                          <m:t>1</m:t>
                                        </m:r>
                                      </m:e>
                                      <m:sup>
                                        <m:r>
                                          <a:rPr lang="de-DE" sz="1600" b="0" i="1" smtClean="0">
                                            <a:latin typeface="Cambria Math" panose="02040503050406030204" pitchFamily="18" charset="0"/>
                                            <a:ea typeface="Cambria Math" panose="02040503050406030204" pitchFamily="18" charset="0"/>
                                            <a:cs typeface="Arial"/>
                                          </a:rPr>
                                          <m:t>−</m:t>
                                        </m:r>
                                      </m:sup>
                                    </m:sSup>
                                  </m:sub>
                                </m:sSub>
                              </m:e>
                            </m:d>
                          </m:e>
                        </m:nary>
                      </m:e>
                    </m:d>
                  </m:oMath>
                </a14:m>
                <a:r>
                  <a:rPr lang="en-US" sz="1600" dirty="0">
                    <a:cs typeface="Arial"/>
                  </a:rPr>
                  <a:t> </a:t>
                </a:r>
                <a:endParaRPr lang="de-DE" sz="1600" dirty="0"/>
              </a:p>
            </p:txBody>
          </p:sp>
        </mc:Choice>
        <mc:Fallback xmlns="">
          <p:sp>
            <p:nvSpPr>
              <p:cNvPr id="12" name="Rechteck 11">
                <a:extLst>
                  <a:ext uri="{FF2B5EF4-FFF2-40B4-BE49-F238E27FC236}">
                    <a16:creationId xmlns:a16="http://schemas.microsoft.com/office/drawing/2014/main" id="{275BD516-D22C-4F6E-8CBB-3886E70F400E}"/>
                  </a:ext>
                </a:extLst>
              </p:cNvPr>
              <p:cNvSpPr>
                <a:spLocks noRot="1" noChangeAspect="1" noMove="1" noResize="1" noEditPoints="1" noAdjustHandles="1" noChangeArrowheads="1" noChangeShapeType="1" noTextEdit="1"/>
              </p:cNvSpPr>
              <p:nvPr/>
            </p:nvSpPr>
            <p:spPr>
              <a:xfrm>
                <a:off x="626283" y="3965329"/>
                <a:ext cx="5315173" cy="480196"/>
              </a:xfrm>
              <a:prstGeom prst="rect">
                <a:avLst/>
              </a:prstGeom>
              <a:blipFill>
                <a:blip r:embed="rId6"/>
                <a:stretch>
                  <a:fillRect t="-59494" b="-107595"/>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3" name="Rechteck 12">
                <a:extLst>
                  <a:ext uri="{FF2B5EF4-FFF2-40B4-BE49-F238E27FC236}">
                    <a16:creationId xmlns:a16="http://schemas.microsoft.com/office/drawing/2014/main" id="{DD0C33EE-9E1E-4E0D-9B47-784C29671CA0}"/>
                  </a:ext>
                </a:extLst>
              </p:cNvPr>
              <p:cNvSpPr/>
              <p:nvPr/>
            </p:nvSpPr>
            <p:spPr>
              <a:xfrm>
                <a:off x="2073829" y="3661922"/>
                <a:ext cx="547971" cy="4112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de-DE" sz="2000" i="1">
                              <a:latin typeface="Cambria Math" panose="02040503050406030204" pitchFamily="18" charset="0"/>
                              <a:cs typeface="Arial"/>
                            </a:rPr>
                          </m:ctrlPr>
                        </m:sSubSupPr>
                        <m:e>
                          <m:r>
                            <a:rPr lang="de-DE" sz="2000" i="0">
                              <a:latin typeface="Cambria Math" panose="02040503050406030204" pitchFamily="18" charset="0"/>
                              <a:cs typeface="Arial"/>
                            </a:rPr>
                            <m:t>2</m:t>
                          </m:r>
                        </m:e>
                        <m:sub>
                          <m:r>
                            <a:rPr lang="de-DE" sz="2000" i="0">
                              <a:latin typeface="Cambria Math" panose="02040503050406030204" pitchFamily="18" charset="0"/>
                              <a:cs typeface="Arial"/>
                            </a:rPr>
                            <m:t>1</m:t>
                          </m:r>
                        </m:sub>
                        <m:sup>
                          <m:r>
                            <a:rPr lang="de-DE" sz="2000" i="0">
                              <a:latin typeface="Cambria Math" panose="02040503050406030204" pitchFamily="18" charset="0"/>
                              <a:cs typeface="Arial"/>
                            </a:rPr>
                            <m:t>+</m:t>
                          </m:r>
                        </m:sup>
                      </m:sSubSup>
                    </m:oMath>
                  </m:oMathPara>
                </a14:m>
                <a:endParaRPr lang="de-DE" sz="2000" dirty="0">
                  <a:latin typeface="+mn-lt"/>
                </a:endParaRPr>
              </a:p>
            </p:txBody>
          </p:sp>
        </mc:Choice>
        <mc:Fallback xmlns="">
          <p:sp>
            <p:nvSpPr>
              <p:cNvPr id="13" name="Rechteck 12">
                <a:extLst>
                  <a:ext uri="{FF2B5EF4-FFF2-40B4-BE49-F238E27FC236}">
                    <a16:creationId xmlns:a16="http://schemas.microsoft.com/office/drawing/2014/main" id="{DD0C33EE-9E1E-4E0D-9B47-784C29671CA0}"/>
                  </a:ext>
                </a:extLst>
              </p:cNvPr>
              <p:cNvSpPr>
                <a:spLocks noRot="1" noChangeAspect="1" noMove="1" noResize="1" noEditPoints="1" noAdjustHandles="1" noChangeArrowheads="1" noChangeShapeType="1" noTextEdit="1"/>
              </p:cNvSpPr>
              <p:nvPr/>
            </p:nvSpPr>
            <p:spPr>
              <a:xfrm>
                <a:off x="2073829" y="3661922"/>
                <a:ext cx="547971" cy="411203"/>
              </a:xfrm>
              <a:prstGeom prst="rect">
                <a:avLst/>
              </a:prstGeom>
              <a:blipFill>
                <a:blip r:embed="rId7"/>
                <a:stretch>
                  <a:fillRect b="-1493"/>
                </a:stretch>
              </a:blipFill>
            </p:spPr>
            <p:txBody>
              <a:bodyPr/>
              <a:lstStyle/>
              <a:p>
                <a:r>
                  <a:rPr lang="de-DE">
                    <a:noFill/>
                  </a:rPr>
                  <a:t> </a:t>
                </a:r>
              </a:p>
            </p:txBody>
          </p:sp>
        </mc:Fallback>
      </mc:AlternateContent>
      <p:pic>
        <p:nvPicPr>
          <p:cNvPr id="10" name="Inhaltsplatzhalter 9">
            <a:extLst>
              <a:ext uri="{FF2B5EF4-FFF2-40B4-BE49-F238E27FC236}">
                <a16:creationId xmlns:a16="http://schemas.microsoft.com/office/drawing/2014/main" id="{3332CC55-DF1C-4375-9932-9EB80C097229}"/>
              </a:ext>
            </a:extLst>
          </p:cNvPr>
          <p:cNvPicPr>
            <a:picLocks noChangeAspect="1"/>
          </p:cNvPicPr>
          <p:nvPr/>
        </p:nvPicPr>
        <p:blipFill rotWithShape="1">
          <a:blip r:embed="rId5">
            <a:extLst>
              <a:ext uri="{28A0092B-C50C-407E-A947-70E740481C1C}">
                <a14:useLocalDpi xmlns:a14="http://schemas.microsoft.com/office/drawing/2010/main" val="0"/>
              </a:ext>
            </a:extLst>
          </a:blip>
          <a:srcRect l="54664"/>
          <a:stretch/>
        </p:blipFill>
        <p:spPr bwMode="auto">
          <a:xfrm>
            <a:off x="6385903" y="1526014"/>
            <a:ext cx="2493584" cy="3987530"/>
          </a:xfrm>
          <a:prstGeom prst="rect">
            <a:avLst/>
          </a:prstGeom>
          <a:noFill/>
          <a:ln w="9525">
            <a:noFill/>
            <a:miter lim="800000"/>
            <a:headEnd/>
            <a:tailEnd/>
          </a:ln>
          <a:effectLst/>
        </p:spPr>
      </p:pic>
    </p:spTree>
    <p:extLst>
      <p:ext uri="{BB962C8B-B14F-4D97-AF65-F5344CB8AC3E}">
        <p14:creationId xmlns:p14="http://schemas.microsoft.com/office/powerpoint/2010/main" val="2434970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2" grpId="0"/>
      <p:bldP spid="13" grpId="0"/>
    </p:bldLst>
  </p:timing>
</p:sld>
</file>

<file path=ppt/theme/theme1.xml><?xml version="1.0" encoding="utf-8"?>
<a:theme xmlns:a="http://schemas.openxmlformats.org/drawingml/2006/main" name="Präsentationsvorlage_BWL9">
  <a:themeElements>
    <a:clrScheme name="v1_TUD_Präsentation_ro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1_TUD_Präsentation_rot">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1_TUD_Präsentation_ro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1_TUD_Präsentation_ro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1_TUD_Präsentation_ro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1_TUD_Präsentation_ro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1_TUD_Präsentation_ro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1_TUD_Präsentation_ro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1_TUD_Präsentation_ro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1_TUD_Präsentation_ro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1_TUD_Präsentation_ro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1_TUD_Präsentation_ro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1_TUD_Präsentation_ro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1_TUD_Präsentation_ro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1003</Words>
  <Application>Microsoft Office PowerPoint</Application>
  <PresentationFormat>Bildschirmpräsentation (4:3)</PresentationFormat>
  <Paragraphs>342</Paragraphs>
  <Slides>31</Slides>
  <Notes>27</Notes>
  <HiddenSlides>0</HiddenSlides>
  <MMClips>0</MMClips>
  <ScaleCrop>false</ScaleCrop>
  <HeadingPairs>
    <vt:vector size="6" baseType="variant">
      <vt:variant>
        <vt:lpstr>Verwendete Schriftarten</vt:lpstr>
      </vt:variant>
      <vt:variant>
        <vt:i4>10</vt:i4>
      </vt:variant>
      <vt:variant>
        <vt:lpstr>Design</vt:lpstr>
      </vt:variant>
      <vt:variant>
        <vt:i4>1</vt:i4>
      </vt:variant>
      <vt:variant>
        <vt:lpstr>Folientitel</vt:lpstr>
      </vt:variant>
      <vt:variant>
        <vt:i4>31</vt:i4>
      </vt:variant>
    </vt:vector>
  </HeadingPairs>
  <TitlesOfParts>
    <vt:vector size="42" baseType="lpstr">
      <vt:lpstr>Arial</vt:lpstr>
      <vt:lpstr>Bitstream Charter</vt:lpstr>
      <vt:lpstr>Calibri</vt:lpstr>
      <vt:lpstr>Cambria Math</vt:lpstr>
      <vt:lpstr>FontPage</vt:lpstr>
      <vt:lpstr>FrontPage</vt:lpstr>
      <vt:lpstr>Stafford</vt:lpstr>
      <vt:lpstr>Tahoma</vt:lpstr>
      <vt:lpstr>Times New Roman</vt:lpstr>
      <vt:lpstr>Wingdings</vt:lpstr>
      <vt:lpstr>Präsentationsvorlage_BWL9</vt:lpstr>
      <vt:lpstr>Progress Towards Electron-Gamma-Coincidence Experiments</vt:lpstr>
      <vt:lpstr>Outline</vt:lpstr>
      <vt:lpstr>Principle of (e,e’γ)</vt:lpstr>
      <vt:lpstr>(e,e’γ) Physics</vt:lpstr>
      <vt:lpstr>Outline</vt:lpstr>
      <vt:lpstr>Theoretical Considerations</vt:lpstr>
      <vt:lpstr>Outline</vt:lpstr>
      <vt:lpstr>Decay of Resonances</vt:lpstr>
      <vt:lpstr>Decay of Resonances</vt:lpstr>
      <vt:lpstr>Outline</vt:lpstr>
      <vt:lpstr>Rotation of the Angular Distribution</vt:lpstr>
      <vt:lpstr>Outline</vt:lpstr>
      <vt:lpstr>Needs</vt:lpstr>
      <vt:lpstr>S-DALINAC</vt:lpstr>
      <vt:lpstr>Scraper</vt:lpstr>
      <vt:lpstr>QClam Spectrometer</vt:lpstr>
      <vt:lpstr>QClam Status</vt:lpstr>
      <vt:lpstr>LaBr Setup</vt:lpstr>
      <vt:lpstr>LaBr Detector Housings</vt:lpstr>
      <vt:lpstr>Influence of QClam Quadrupole</vt:lpstr>
      <vt:lpstr>LaBr Data Acquisition</vt:lpstr>
      <vt:lpstr>Test at Lintott</vt:lpstr>
      <vt:lpstr>Outline</vt:lpstr>
      <vt:lpstr>Schedule</vt:lpstr>
      <vt:lpstr>Outline</vt:lpstr>
      <vt:lpstr>Summary</vt:lpstr>
      <vt:lpstr>PowerPoint-Präsentation</vt:lpstr>
      <vt:lpstr>PowerPoint-Präsentation</vt:lpstr>
      <vt:lpstr>PowerPoint-Präsentation</vt:lpstr>
      <vt:lpstr>Rotation of the Angular Distribution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Moritz Lohse</dc:creator>
  <cp:lastModifiedBy>Michaela Hilcker</cp:lastModifiedBy>
  <cp:revision>73</cp:revision>
  <dcterms:modified xsi:type="dcterms:W3CDTF">2018-07-05T22:56:25Z</dcterms:modified>
</cp:coreProperties>
</file>