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438" r:id="rId3"/>
    <p:sldId id="350" r:id="rId4"/>
    <p:sldId id="393" r:id="rId5"/>
    <p:sldId id="441" r:id="rId6"/>
    <p:sldId id="425" r:id="rId7"/>
    <p:sldId id="394" r:id="rId8"/>
    <p:sldId id="398" r:id="rId9"/>
    <p:sldId id="337" r:id="rId10"/>
    <p:sldId id="396" r:id="rId11"/>
    <p:sldId id="397" r:id="rId12"/>
    <p:sldId id="351" r:id="rId13"/>
    <p:sldId id="283" r:id="rId14"/>
    <p:sldId id="280" r:id="rId15"/>
    <p:sldId id="282" r:id="rId16"/>
    <p:sldId id="321" r:id="rId17"/>
    <p:sldId id="297" r:id="rId18"/>
    <p:sldId id="299" r:id="rId19"/>
    <p:sldId id="382" r:id="rId20"/>
    <p:sldId id="259" r:id="rId21"/>
    <p:sldId id="417" r:id="rId22"/>
    <p:sldId id="418" r:id="rId23"/>
    <p:sldId id="419" r:id="rId24"/>
    <p:sldId id="383" r:id="rId25"/>
    <p:sldId id="276" r:id="rId26"/>
    <p:sldId id="332" r:id="rId27"/>
    <p:sldId id="277" r:id="rId28"/>
    <p:sldId id="435" r:id="rId29"/>
    <p:sldId id="436" r:id="rId30"/>
    <p:sldId id="420" r:id="rId31"/>
    <p:sldId id="272" r:id="rId32"/>
    <p:sldId id="339" r:id="rId33"/>
    <p:sldId id="384" r:id="rId34"/>
    <p:sldId id="433" r:id="rId35"/>
    <p:sldId id="357" r:id="rId36"/>
    <p:sldId id="361" r:id="rId37"/>
    <p:sldId id="434" r:id="rId38"/>
    <p:sldId id="359" r:id="rId39"/>
    <p:sldId id="358" r:id="rId40"/>
    <p:sldId id="360" r:id="rId41"/>
    <p:sldId id="408" r:id="rId42"/>
    <p:sldId id="410" r:id="rId43"/>
    <p:sldId id="362" r:id="rId44"/>
    <p:sldId id="363" r:id="rId45"/>
    <p:sldId id="364" r:id="rId46"/>
    <p:sldId id="395" r:id="rId47"/>
    <p:sldId id="387" r:id="rId48"/>
    <p:sldId id="431" r:id="rId49"/>
    <p:sldId id="365" r:id="rId50"/>
    <p:sldId id="366" r:id="rId51"/>
    <p:sldId id="367" r:id="rId52"/>
    <p:sldId id="439" r:id="rId53"/>
    <p:sldId id="427" r:id="rId54"/>
    <p:sldId id="391" r:id="rId55"/>
    <p:sldId id="389" r:id="rId56"/>
    <p:sldId id="375" r:id="rId57"/>
    <p:sldId id="377" r:id="rId58"/>
    <p:sldId id="356" r:id="rId59"/>
    <p:sldId id="416" r:id="rId60"/>
    <p:sldId id="412" r:id="rId61"/>
    <p:sldId id="414" r:id="rId62"/>
    <p:sldId id="413" r:id="rId63"/>
    <p:sldId id="405" r:id="rId64"/>
    <p:sldId id="341" r:id="rId65"/>
    <p:sldId id="346" r:id="rId66"/>
    <p:sldId id="404" r:id="rId67"/>
    <p:sldId id="422" r:id="rId68"/>
    <p:sldId id="423" r:id="rId69"/>
    <p:sldId id="428" r:id="rId70"/>
    <p:sldId id="429" r:id="rId71"/>
    <p:sldId id="430" r:id="rId72"/>
    <p:sldId id="442"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6600"/>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3" autoAdjust="0"/>
    <p:restoredTop sz="80917" autoAdjust="0"/>
  </p:normalViewPr>
  <p:slideViewPr>
    <p:cSldViewPr>
      <p:cViewPr>
        <p:scale>
          <a:sx n="75" d="100"/>
          <a:sy n="75" d="100"/>
        </p:scale>
        <p:origin x="-516" y="4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heilman\papers-in-svn\question_generation\qg-ranking-graph-naacl10.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9537814216522095"/>
          <c:y val="5.0724637681159424E-2"/>
          <c:w val="0.74967678653571135"/>
          <c:h val="0.74404093059470156"/>
        </c:manualLayout>
      </c:layout>
      <c:scatterChart>
        <c:scatterStyle val="lineMarker"/>
        <c:ser>
          <c:idx val="1"/>
          <c:order val="0"/>
          <c:tx>
            <c:v>All Features</c:v>
          </c:tx>
          <c:spPr>
            <a:ln w="63500">
              <a:solidFill>
                <a:schemeClr val="tx1"/>
              </a:solidFill>
              <a:prstDash val="solid"/>
            </a:ln>
          </c:spPr>
          <c:marker>
            <c:symbol val="none"/>
          </c:marker>
          <c:xVal>
            <c:numRef>
              <c:f>Sheet1!$D$2:$D$350</c:f>
              <c:numCache>
                <c:formatCode>General</c:formatCode>
                <c:ptCount val="349"/>
                <c:pt idx="0">
                  <c:v>428</c:v>
                </c:pt>
                <c:pt idx="1">
                  <c:v>428</c:v>
                </c:pt>
                <c:pt idx="2">
                  <c:v>428</c:v>
                </c:pt>
                <c:pt idx="3">
                  <c:v>428</c:v>
                </c:pt>
                <c:pt idx="4">
                  <c:v>428</c:v>
                </c:pt>
                <c:pt idx="5">
                  <c:v>428</c:v>
                </c:pt>
                <c:pt idx="6">
                  <c:v>428</c:v>
                </c:pt>
                <c:pt idx="7">
                  <c:v>428</c:v>
                </c:pt>
                <c:pt idx="8">
                  <c:v>428</c:v>
                </c:pt>
                <c:pt idx="9">
                  <c:v>428</c:v>
                </c:pt>
                <c:pt idx="10">
                  <c:v>427</c:v>
                </c:pt>
                <c:pt idx="11">
                  <c:v>427</c:v>
                </c:pt>
                <c:pt idx="12">
                  <c:v>427</c:v>
                </c:pt>
                <c:pt idx="13">
                  <c:v>427</c:v>
                </c:pt>
                <c:pt idx="14">
                  <c:v>427</c:v>
                </c:pt>
                <c:pt idx="15">
                  <c:v>427</c:v>
                </c:pt>
                <c:pt idx="16">
                  <c:v>427</c:v>
                </c:pt>
                <c:pt idx="17">
                  <c:v>427</c:v>
                </c:pt>
                <c:pt idx="18">
                  <c:v>426</c:v>
                </c:pt>
                <c:pt idx="19">
                  <c:v>426</c:v>
                </c:pt>
                <c:pt idx="20">
                  <c:v>426</c:v>
                </c:pt>
                <c:pt idx="21">
                  <c:v>424</c:v>
                </c:pt>
                <c:pt idx="22">
                  <c:v>423</c:v>
                </c:pt>
                <c:pt idx="23">
                  <c:v>423</c:v>
                </c:pt>
                <c:pt idx="24">
                  <c:v>423</c:v>
                </c:pt>
                <c:pt idx="25">
                  <c:v>423</c:v>
                </c:pt>
                <c:pt idx="26">
                  <c:v>423</c:v>
                </c:pt>
                <c:pt idx="27">
                  <c:v>423</c:v>
                </c:pt>
                <c:pt idx="28">
                  <c:v>423</c:v>
                </c:pt>
                <c:pt idx="29">
                  <c:v>423</c:v>
                </c:pt>
                <c:pt idx="30">
                  <c:v>423</c:v>
                </c:pt>
                <c:pt idx="31">
                  <c:v>422</c:v>
                </c:pt>
                <c:pt idx="32">
                  <c:v>421</c:v>
                </c:pt>
                <c:pt idx="33">
                  <c:v>421</c:v>
                </c:pt>
                <c:pt idx="34">
                  <c:v>421</c:v>
                </c:pt>
                <c:pt idx="35">
                  <c:v>421</c:v>
                </c:pt>
                <c:pt idx="36">
                  <c:v>421</c:v>
                </c:pt>
                <c:pt idx="37">
                  <c:v>421</c:v>
                </c:pt>
                <c:pt idx="38">
                  <c:v>420</c:v>
                </c:pt>
                <c:pt idx="39">
                  <c:v>420</c:v>
                </c:pt>
                <c:pt idx="40">
                  <c:v>420</c:v>
                </c:pt>
                <c:pt idx="41">
                  <c:v>420</c:v>
                </c:pt>
                <c:pt idx="42">
                  <c:v>420</c:v>
                </c:pt>
                <c:pt idx="43">
                  <c:v>420</c:v>
                </c:pt>
                <c:pt idx="44">
                  <c:v>419</c:v>
                </c:pt>
                <c:pt idx="45">
                  <c:v>419</c:v>
                </c:pt>
                <c:pt idx="46">
                  <c:v>418</c:v>
                </c:pt>
                <c:pt idx="47">
                  <c:v>417</c:v>
                </c:pt>
                <c:pt idx="48">
                  <c:v>417</c:v>
                </c:pt>
                <c:pt idx="49">
                  <c:v>417</c:v>
                </c:pt>
                <c:pt idx="50">
                  <c:v>417</c:v>
                </c:pt>
                <c:pt idx="51">
                  <c:v>416</c:v>
                </c:pt>
                <c:pt idx="52">
                  <c:v>416</c:v>
                </c:pt>
                <c:pt idx="53">
                  <c:v>416</c:v>
                </c:pt>
                <c:pt idx="54">
                  <c:v>416</c:v>
                </c:pt>
                <c:pt idx="55">
                  <c:v>416</c:v>
                </c:pt>
                <c:pt idx="56">
                  <c:v>416</c:v>
                </c:pt>
                <c:pt idx="57">
                  <c:v>415</c:v>
                </c:pt>
                <c:pt idx="58">
                  <c:v>415</c:v>
                </c:pt>
                <c:pt idx="59">
                  <c:v>414</c:v>
                </c:pt>
                <c:pt idx="60">
                  <c:v>413</c:v>
                </c:pt>
                <c:pt idx="61">
                  <c:v>412</c:v>
                </c:pt>
                <c:pt idx="62">
                  <c:v>412</c:v>
                </c:pt>
                <c:pt idx="63">
                  <c:v>412</c:v>
                </c:pt>
                <c:pt idx="64">
                  <c:v>412</c:v>
                </c:pt>
                <c:pt idx="65">
                  <c:v>410</c:v>
                </c:pt>
                <c:pt idx="66">
                  <c:v>410</c:v>
                </c:pt>
                <c:pt idx="67">
                  <c:v>410</c:v>
                </c:pt>
                <c:pt idx="68">
                  <c:v>409</c:v>
                </c:pt>
                <c:pt idx="69">
                  <c:v>409</c:v>
                </c:pt>
                <c:pt idx="70">
                  <c:v>409</c:v>
                </c:pt>
                <c:pt idx="71">
                  <c:v>408</c:v>
                </c:pt>
                <c:pt idx="72">
                  <c:v>408</c:v>
                </c:pt>
                <c:pt idx="73">
                  <c:v>406</c:v>
                </c:pt>
                <c:pt idx="74">
                  <c:v>404</c:v>
                </c:pt>
                <c:pt idx="75">
                  <c:v>404</c:v>
                </c:pt>
                <c:pt idx="76">
                  <c:v>400</c:v>
                </c:pt>
                <c:pt idx="77">
                  <c:v>397</c:v>
                </c:pt>
                <c:pt idx="78">
                  <c:v>396</c:v>
                </c:pt>
                <c:pt idx="79">
                  <c:v>395</c:v>
                </c:pt>
                <c:pt idx="80">
                  <c:v>393</c:v>
                </c:pt>
                <c:pt idx="81">
                  <c:v>393</c:v>
                </c:pt>
                <c:pt idx="82">
                  <c:v>392</c:v>
                </c:pt>
                <c:pt idx="83">
                  <c:v>389</c:v>
                </c:pt>
                <c:pt idx="84">
                  <c:v>389</c:v>
                </c:pt>
                <c:pt idx="85">
                  <c:v>384</c:v>
                </c:pt>
                <c:pt idx="86">
                  <c:v>383</c:v>
                </c:pt>
                <c:pt idx="87">
                  <c:v>382</c:v>
                </c:pt>
                <c:pt idx="88">
                  <c:v>380</c:v>
                </c:pt>
                <c:pt idx="89">
                  <c:v>379</c:v>
                </c:pt>
                <c:pt idx="90">
                  <c:v>378</c:v>
                </c:pt>
                <c:pt idx="91">
                  <c:v>376</c:v>
                </c:pt>
                <c:pt idx="92">
                  <c:v>376</c:v>
                </c:pt>
                <c:pt idx="93">
                  <c:v>376</c:v>
                </c:pt>
                <c:pt idx="94">
                  <c:v>376</c:v>
                </c:pt>
                <c:pt idx="95">
                  <c:v>375</c:v>
                </c:pt>
                <c:pt idx="96">
                  <c:v>372</c:v>
                </c:pt>
                <c:pt idx="97">
                  <c:v>372</c:v>
                </c:pt>
                <c:pt idx="98">
                  <c:v>369</c:v>
                </c:pt>
                <c:pt idx="99">
                  <c:v>368</c:v>
                </c:pt>
                <c:pt idx="100">
                  <c:v>366</c:v>
                </c:pt>
                <c:pt idx="101">
                  <c:v>364</c:v>
                </c:pt>
                <c:pt idx="102">
                  <c:v>364</c:v>
                </c:pt>
                <c:pt idx="103">
                  <c:v>359</c:v>
                </c:pt>
                <c:pt idx="104">
                  <c:v>358</c:v>
                </c:pt>
                <c:pt idx="105">
                  <c:v>356</c:v>
                </c:pt>
                <c:pt idx="106">
                  <c:v>354</c:v>
                </c:pt>
                <c:pt idx="107">
                  <c:v>352</c:v>
                </c:pt>
                <c:pt idx="108">
                  <c:v>352</c:v>
                </c:pt>
                <c:pt idx="109">
                  <c:v>349</c:v>
                </c:pt>
                <c:pt idx="110">
                  <c:v>349</c:v>
                </c:pt>
                <c:pt idx="111">
                  <c:v>348</c:v>
                </c:pt>
                <c:pt idx="112">
                  <c:v>347</c:v>
                </c:pt>
                <c:pt idx="113">
                  <c:v>346</c:v>
                </c:pt>
                <c:pt idx="114">
                  <c:v>343</c:v>
                </c:pt>
                <c:pt idx="115">
                  <c:v>342</c:v>
                </c:pt>
                <c:pt idx="116">
                  <c:v>338</c:v>
                </c:pt>
                <c:pt idx="117">
                  <c:v>333</c:v>
                </c:pt>
                <c:pt idx="118">
                  <c:v>332</c:v>
                </c:pt>
                <c:pt idx="119">
                  <c:v>329</c:v>
                </c:pt>
                <c:pt idx="120">
                  <c:v>328</c:v>
                </c:pt>
                <c:pt idx="121">
                  <c:v>326</c:v>
                </c:pt>
                <c:pt idx="122">
                  <c:v>323</c:v>
                </c:pt>
                <c:pt idx="123">
                  <c:v>318</c:v>
                </c:pt>
                <c:pt idx="124">
                  <c:v>318</c:v>
                </c:pt>
                <c:pt idx="125">
                  <c:v>317</c:v>
                </c:pt>
                <c:pt idx="126">
                  <c:v>314</c:v>
                </c:pt>
                <c:pt idx="127">
                  <c:v>311</c:v>
                </c:pt>
                <c:pt idx="128">
                  <c:v>310</c:v>
                </c:pt>
                <c:pt idx="129">
                  <c:v>308</c:v>
                </c:pt>
                <c:pt idx="130">
                  <c:v>306</c:v>
                </c:pt>
                <c:pt idx="131">
                  <c:v>305</c:v>
                </c:pt>
                <c:pt idx="132">
                  <c:v>304</c:v>
                </c:pt>
                <c:pt idx="133">
                  <c:v>301</c:v>
                </c:pt>
                <c:pt idx="134">
                  <c:v>299</c:v>
                </c:pt>
                <c:pt idx="135">
                  <c:v>295</c:v>
                </c:pt>
                <c:pt idx="136">
                  <c:v>292</c:v>
                </c:pt>
                <c:pt idx="137">
                  <c:v>291</c:v>
                </c:pt>
                <c:pt idx="138">
                  <c:v>287</c:v>
                </c:pt>
                <c:pt idx="139">
                  <c:v>287</c:v>
                </c:pt>
                <c:pt idx="140">
                  <c:v>283</c:v>
                </c:pt>
                <c:pt idx="141">
                  <c:v>283</c:v>
                </c:pt>
                <c:pt idx="142">
                  <c:v>279</c:v>
                </c:pt>
                <c:pt idx="143">
                  <c:v>277</c:v>
                </c:pt>
                <c:pt idx="144">
                  <c:v>273</c:v>
                </c:pt>
                <c:pt idx="145">
                  <c:v>270</c:v>
                </c:pt>
                <c:pt idx="146">
                  <c:v>267</c:v>
                </c:pt>
                <c:pt idx="147">
                  <c:v>265</c:v>
                </c:pt>
                <c:pt idx="148">
                  <c:v>260</c:v>
                </c:pt>
                <c:pt idx="149">
                  <c:v>257</c:v>
                </c:pt>
                <c:pt idx="150">
                  <c:v>254</c:v>
                </c:pt>
                <c:pt idx="151">
                  <c:v>251</c:v>
                </c:pt>
                <c:pt idx="152">
                  <c:v>249</c:v>
                </c:pt>
                <c:pt idx="153">
                  <c:v>247</c:v>
                </c:pt>
                <c:pt idx="154">
                  <c:v>243</c:v>
                </c:pt>
                <c:pt idx="155">
                  <c:v>241</c:v>
                </c:pt>
                <c:pt idx="156">
                  <c:v>238</c:v>
                </c:pt>
                <c:pt idx="157">
                  <c:v>238</c:v>
                </c:pt>
                <c:pt idx="158">
                  <c:v>236</c:v>
                </c:pt>
                <c:pt idx="159">
                  <c:v>234</c:v>
                </c:pt>
                <c:pt idx="160">
                  <c:v>232</c:v>
                </c:pt>
                <c:pt idx="161">
                  <c:v>229</c:v>
                </c:pt>
                <c:pt idx="162">
                  <c:v>227</c:v>
                </c:pt>
                <c:pt idx="163">
                  <c:v>226</c:v>
                </c:pt>
                <c:pt idx="164">
                  <c:v>224</c:v>
                </c:pt>
                <c:pt idx="165">
                  <c:v>222</c:v>
                </c:pt>
                <c:pt idx="166">
                  <c:v>221</c:v>
                </c:pt>
                <c:pt idx="167">
                  <c:v>219</c:v>
                </c:pt>
                <c:pt idx="168">
                  <c:v>219</c:v>
                </c:pt>
                <c:pt idx="169">
                  <c:v>218</c:v>
                </c:pt>
                <c:pt idx="170">
                  <c:v>216</c:v>
                </c:pt>
                <c:pt idx="171">
                  <c:v>216</c:v>
                </c:pt>
                <c:pt idx="172">
                  <c:v>215</c:v>
                </c:pt>
                <c:pt idx="173">
                  <c:v>213</c:v>
                </c:pt>
                <c:pt idx="174">
                  <c:v>210</c:v>
                </c:pt>
                <c:pt idx="175">
                  <c:v>210</c:v>
                </c:pt>
                <c:pt idx="176">
                  <c:v>209</c:v>
                </c:pt>
                <c:pt idx="177">
                  <c:v>205</c:v>
                </c:pt>
                <c:pt idx="178">
                  <c:v>203</c:v>
                </c:pt>
                <c:pt idx="179">
                  <c:v>200</c:v>
                </c:pt>
                <c:pt idx="180">
                  <c:v>199</c:v>
                </c:pt>
                <c:pt idx="181">
                  <c:v>199</c:v>
                </c:pt>
                <c:pt idx="182">
                  <c:v>198</c:v>
                </c:pt>
                <c:pt idx="183">
                  <c:v>197</c:v>
                </c:pt>
                <c:pt idx="184">
                  <c:v>193</c:v>
                </c:pt>
                <c:pt idx="185">
                  <c:v>192</c:v>
                </c:pt>
                <c:pt idx="186">
                  <c:v>190</c:v>
                </c:pt>
                <c:pt idx="187">
                  <c:v>184</c:v>
                </c:pt>
                <c:pt idx="188">
                  <c:v>180</c:v>
                </c:pt>
                <c:pt idx="189">
                  <c:v>178</c:v>
                </c:pt>
                <c:pt idx="190">
                  <c:v>174</c:v>
                </c:pt>
                <c:pt idx="191">
                  <c:v>171</c:v>
                </c:pt>
                <c:pt idx="192">
                  <c:v>169</c:v>
                </c:pt>
                <c:pt idx="193">
                  <c:v>168</c:v>
                </c:pt>
                <c:pt idx="194">
                  <c:v>165</c:v>
                </c:pt>
                <c:pt idx="195">
                  <c:v>164</c:v>
                </c:pt>
                <c:pt idx="196">
                  <c:v>160</c:v>
                </c:pt>
                <c:pt idx="197">
                  <c:v>153</c:v>
                </c:pt>
                <c:pt idx="198">
                  <c:v>150</c:v>
                </c:pt>
                <c:pt idx="199">
                  <c:v>148</c:v>
                </c:pt>
                <c:pt idx="200">
                  <c:v>144</c:v>
                </c:pt>
                <c:pt idx="201">
                  <c:v>143</c:v>
                </c:pt>
                <c:pt idx="202">
                  <c:v>143</c:v>
                </c:pt>
                <c:pt idx="203">
                  <c:v>143</c:v>
                </c:pt>
                <c:pt idx="204">
                  <c:v>142</c:v>
                </c:pt>
                <c:pt idx="205">
                  <c:v>140</c:v>
                </c:pt>
                <c:pt idx="206">
                  <c:v>139</c:v>
                </c:pt>
                <c:pt idx="207">
                  <c:v>135</c:v>
                </c:pt>
                <c:pt idx="208">
                  <c:v>135</c:v>
                </c:pt>
                <c:pt idx="209">
                  <c:v>132</c:v>
                </c:pt>
                <c:pt idx="210">
                  <c:v>130</c:v>
                </c:pt>
                <c:pt idx="211">
                  <c:v>128</c:v>
                </c:pt>
                <c:pt idx="212">
                  <c:v>124</c:v>
                </c:pt>
                <c:pt idx="213">
                  <c:v>122</c:v>
                </c:pt>
                <c:pt idx="214">
                  <c:v>120</c:v>
                </c:pt>
                <c:pt idx="215">
                  <c:v>118</c:v>
                </c:pt>
                <c:pt idx="216">
                  <c:v>118</c:v>
                </c:pt>
                <c:pt idx="217">
                  <c:v>116</c:v>
                </c:pt>
                <c:pt idx="218">
                  <c:v>115</c:v>
                </c:pt>
                <c:pt idx="219">
                  <c:v>113</c:v>
                </c:pt>
                <c:pt idx="220">
                  <c:v>111</c:v>
                </c:pt>
                <c:pt idx="221">
                  <c:v>111</c:v>
                </c:pt>
                <c:pt idx="222">
                  <c:v>110</c:v>
                </c:pt>
                <c:pt idx="223">
                  <c:v>108</c:v>
                </c:pt>
                <c:pt idx="224">
                  <c:v>107</c:v>
                </c:pt>
                <c:pt idx="225">
                  <c:v>102</c:v>
                </c:pt>
                <c:pt idx="226">
                  <c:v>102</c:v>
                </c:pt>
                <c:pt idx="227">
                  <c:v>101</c:v>
                </c:pt>
                <c:pt idx="228">
                  <c:v>101</c:v>
                </c:pt>
                <c:pt idx="229">
                  <c:v>100</c:v>
                </c:pt>
                <c:pt idx="230">
                  <c:v>98</c:v>
                </c:pt>
                <c:pt idx="231">
                  <c:v>95</c:v>
                </c:pt>
                <c:pt idx="232">
                  <c:v>93</c:v>
                </c:pt>
                <c:pt idx="233">
                  <c:v>91</c:v>
                </c:pt>
                <c:pt idx="234">
                  <c:v>90</c:v>
                </c:pt>
                <c:pt idx="235">
                  <c:v>89</c:v>
                </c:pt>
                <c:pt idx="236">
                  <c:v>88</c:v>
                </c:pt>
                <c:pt idx="237">
                  <c:v>86</c:v>
                </c:pt>
                <c:pt idx="238">
                  <c:v>86</c:v>
                </c:pt>
                <c:pt idx="239">
                  <c:v>82</c:v>
                </c:pt>
                <c:pt idx="240">
                  <c:v>81</c:v>
                </c:pt>
                <c:pt idx="241">
                  <c:v>78</c:v>
                </c:pt>
                <c:pt idx="242">
                  <c:v>77</c:v>
                </c:pt>
                <c:pt idx="243">
                  <c:v>77</c:v>
                </c:pt>
                <c:pt idx="244">
                  <c:v>77</c:v>
                </c:pt>
                <c:pt idx="245">
                  <c:v>75</c:v>
                </c:pt>
                <c:pt idx="246">
                  <c:v>75</c:v>
                </c:pt>
                <c:pt idx="247">
                  <c:v>75</c:v>
                </c:pt>
                <c:pt idx="248">
                  <c:v>74</c:v>
                </c:pt>
                <c:pt idx="249">
                  <c:v>73</c:v>
                </c:pt>
                <c:pt idx="250">
                  <c:v>69</c:v>
                </c:pt>
                <c:pt idx="251">
                  <c:v>68</c:v>
                </c:pt>
                <c:pt idx="252">
                  <c:v>68</c:v>
                </c:pt>
                <c:pt idx="253">
                  <c:v>66</c:v>
                </c:pt>
                <c:pt idx="254">
                  <c:v>64</c:v>
                </c:pt>
                <c:pt idx="255">
                  <c:v>63</c:v>
                </c:pt>
                <c:pt idx="256">
                  <c:v>63</c:v>
                </c:pt>
                <c:pt idx="257">
                  <c:v>62</c:v>
                </c:pt>
                <c:pt idx="258">
                  <c:v>60</c:v>
                </c:pt>
                <c:pt idx="259">
                  <c:v>58</c:v>
                </c:pt>
                <c:pt idx="260">
                  <c:v>55</c:v>
                </c:pt>
                <c:pt idx="261">
                  <c:v>55</c:v>
                </c:pt>
                <c:pt idx="262">
                  <c:v>55</c:v>
                </c:pt>
                <c:pt idx="263">
                  <c:v>54</c:v>
                </c:pt>
                <c:pt idx="264">
                  <c:v>53</c:v>
                </c:pt>
                <c:pt idx="265">
                  <c:v>52</c:v>
                </c:pt>
                <c:pt idx="266">
                  <c:v>51</c:v>
                </c:pt>
                <c:pt idx="267">
                  <c:v>49</c:v>
                </c:pt>
                <c:pt idx="268">
                  <c:v>49</c:v>
                </c:pt>
                <c:pt idx="269">
                  <c:v>48</c:v>
                </c:pt>
                <c:pt idx="270">
                  <c:v>45</c:v>
                </c:pt>
                <c:pt idx="271">
                  <c:v>45</c:v>
                </c:pt>
                <c:pt idx="272">
                  <c:v>45</c:v>
                </c:pt>
                <c:pt idx="273">
                  <c:v>44</c:v>
                </c:pt>
                <c:pt idx="274">
                  <c:v>44</c:v>
                </c:pt>
                <c:pt idx="275">
                  <c:v>41</c:v>
                </c:pt>
                <c:pt idx="276">
                  <c:v>41</c:v>
                </c:pt>
                <c:pt idx="277">
                  <c:v>40</c:v>
                </c:pt>
                <c:pt idx="278">
                  <c:v>39</c:v>
                </c:pt>
                <c:pt idx="279">
                  <c:v>38</c:v>
                </c:pt>
                <c:pt idx="280">
                  <c:v>37</c:v>
                </c:pt>
                <c:pt idx="281">
                  <c:v>37</c:v>
                </c:pt>
                <c:pt idx="282">
                  <c:v>37</c:v>
                </c:pt>
                <c:pt idx="283">
                  <c:v>37</c:v>
                </c:pt>
                <c:pt idx="284">
                  <c:v>34</c:v>
                </c:pt>
                <c:pt idx="285">
                  <c:v>33</c:v>
                </c:pt>
                <c:pt idx="286">
                  <c:v>33</c:v>
                </c:pt>
                <c:pt idx="287">
                  <c:v>32</c:v>
                </c:pt>
                <c:pt idx="288">
                  <c:v>31</c:v>
                </c:pt>
                <c:pt idx="289">
                  <c:v>29</c:v>
                </c:pt>
                <c:pt idx="290">
                  <c:v>29</c:v>
                </c:pt>
                <c:pt idx="291">
                  <c:v>28</c:v>
                </c:pt>
                <c:pt idx="292">
                  <c:v>27</c:v>
                </c:pt>
                <c:pt idx="293">
                  <c:v>27</c:v>
                </c:pt>
                <c:pt idx="294">
                  <c:v>27</c:v>
                </c:pt>
                <c:pt idx="295">
                  <c:v>26</c:v>
                </c:pt>
                <c:pt idx="296">
                  <c:v>26</c:v>
                </c:pt>
                <c:pt idx="297">
                  <c:v>24</c:v>
                </c:pt>
                <c:pt idx="298">
                  <c:v>22</c:v>
                </c:pt>
                <c:pt idx="299">
                  <c:v>20</c:v>
                </c:pt>
                <c:pt idx="300">
                  <c:v>20</c:v>
                </c:pt>
                <c:pt idx="301">
                  <c:v>17</c:v>
                </c:pt>
                <c:pt idx="302">
                  <c:v>17</c:v>
                </c:pt>
                <c:pt idx="303">
                  <c:v>17</c:v>
                </c:pt>
                <c:pt idx="304">
                  <c:v>17</c:v>
                </c:pt>
                <c:pt idx="305">
                  <c:v>17</c:v>
                </c:pt>
                <c:pt idx="306">
                  <c:v>16</c:v>
                </c:pt>
                <c:pt idx="307">
                  <c:v>16</c:v>
                </c:pt>
                <c:pt idx="308">
                  <c:v>14</c:v>
                </c:pt>
                <c:pt idx="309">
                  <c:v>14</c:v>
                </c:pt>
                <c:pt idx="310">
                  <c:v>12</c:v>
                </c:pt>
                <c:pt idx="311">
                  <c:v>12</c:v>
                </c:pt>
                <c:pt idx="312">
                  <c:v>12</c:v>
                </c:pt>
                <c:pt idx="313">
                  <c:v>12</c:v>
                </c:pt>
                <c:pt idx="314">
                  <c:v>12</c:v>
                </c:pt>
                <c:pt idx="315">
                  <c:v>12</c:v>
                </c:pt>
                <c:pt idx="316">
                  <c:v>11</c:v>
                </c:pt>
                <c:pt idx="317">
                  <c:v>11</c:v>
                </c:pt>
                <c:pt idx="318">
                  <c:v>11</c:v>
                </c:pt>
                <c:pt idx="319">
                  <c:v>11</c:v>
                </c:pt>
                <c:pt idx="320">
                  <c:v>11</c:v>
                </c:pt>
                <c:pt idx="321">
                  <c:v>11</c:v>
                </c:pt>
                <c:pt idx="322">
                  <c:v>11</c:v>
                </c:pt>
                <c:pt idx="323">
                  <c:v>11</c:v>
                </c:pt>
                <c:pt idx="324">
                  <c:v>11</c:v>
                </c:pt>
                <c:pt idx="325">
                  <c:v>10</c:v>
                </c:pt>
                <c:pt idx="326">
                  <c:v>9</c:v>
                </c:pt>
                <c:pt idx="327">
                  <c:v>8</c:v>
                </c:pt>
                <c:pt idx="328">
                  <c:v>7</c:v>
                </c:pt>
                <c:pt idx="329">
                  <c:v>7</c:v>
                </c:pt>
                <c:pt idx="330">
                  <c:v>7</c:v>
                </c:pt>
                <c:pt idx="331">
                  <c:v>6</c:v>
                </c:pt>
                <c:pt idx="332">
                  <c:v>6</c:v>
                </c:pt>
                <c:pt idx="333">
                  <c:v>6</c:v>
                </c:pt>
                <c:pt idx="334">
                  <c:v>5</c:v>
                </c:pt>
                <c:pt idx="335">
                  <c:v>5</c:v>
                </c:pt>
                <c:pt idx="336">
                  <c:v>4</c:v>
                </c:pt>
                <c:pt idx="337">
                  <c:v>3</c:v>
                </c:pt>
                <c:pt idx="338">
                  <c:v>3</c:v>
                </c:pt>
                <c:pt idx="339">
                  <c:v>3</c:v>
                </c:pt>
                <c:pt idx="340">
                  <c:v>3</c:v>
                </c:pt>
                <c:pt idx="341">
                  <c:v>3</c:v>
                </c:pt>
                <c:pt idx="342">
                  <c:v>3</c:v>
                </c:pt>
                <c:pt idx="343">
                  <c:v>3</c:v>
                </c:pt>
                <c:pt idx="344">
                  <c:v>3</c:v>
                </c:pt>
                <c:pt idx="345">
                  <c:v>3</c:v>
                </c:pt>
                <c:pt idx="346">
                  <c:v>3</c:v>
                </c:pt>
                <c:pt idx="347">
                  <c:v>2</c:v>
                </c:pt>
                <c:pt idx="348">
                  <c:v>1</c:v>
                </c:pt>
              </c:numCache>
            </c:numRef>
          </c:xVal>
          <c:yVal>
            <c:numRef>
              <c:f>Sheet1!$E$2:$E$350</c:f>
              <c:numCache>
                <c:formatCode>General</c:formatCode>
                <c:ptCount val="349"/>
                <c:pt idx="0">
                  <c:v>0.27336448598131252</c:v>
                </c:pt>
                <c:pt idx="1">
                  <c:v>0.27336448598131252</c:v>
                </c:pt>
                <c:pt idx="2">
                  <c:v>0.27336448598131252</c:v>
                </c:pt>
                <c:pt idx="3">
                  <c:v>0.27336448598131252</c:v>
                </c:pt>
                <c:pt idx="4">
                  <c:v>0.27336448598131252</c:v>
                </c:pt>
                <c:pt idx="5">
                  <c:v>0.27336448598131252</c:v>
                </c:pt>
                <c:pt idx="6">
                  <c:v>0.27336448598131252</c:v>
                </c:pt>
                <c:pt idx="7">
                  <c:v>0.27336448598131252</c:v>
                </c:pt>
                <c:pt idx="8">
                  <c:v>0.27336448598131252</c:v>
                </c:pt>
                <c:pt idx="9">
                  <c:v>0.27336448598131252</c:v>
                </c:pt>
                <c:pt idx="10">
                  <c:v>0.27400468384075538</c:v>
                </c:pt>
                <c:pt idx="11">
                  <c:v>0.27400468384075538</c:v>
                </c:pt>
                <c:pt idx="12">
                  <c:v>0.27400468384075538</c:v>
                </c:pt>
                <c:pt idx="13">
                  <c:v>0.27400468384075538</c:v>
                </c:pt>
                <c:pt idx="14">
                  <c:v>0.27400468384075538</c:v>
                </c:pt>
                <c:pt idx="15">
                  <c:v>0.27400468384075538</c:v>
                </c:pt>
                <c:pt idx="16">
                  <c:v>0.27400468384075538</c:v>
                </c:pt>
                <c:pt idx="17">
                  <c:v>0.27400468384075538</c:v>
                </c:pt>
                <c:pt idx="18">
                  <c:v>0.27464788732394746</c:v>
                </c:pt>
                <c:pt idx="19">
                  <c:v>0.27464788732394746</c:v>
                </c:pt>
                <c:pt idx="20">
                  <c:v>0.27464788732394746</c:v>
                </c:pt>
                <c:pt idx="21">
                  <c:v>0.27594339622641501</c:v>
                </c:pt>
                <c:pt idx="22">
                  <c:v>0.27659574468085102</c:v>
                </c:pt>
                <c:pt idx="23">
                  <c:v>0.27659574468085102</c:v>
                </c:pt>
                <c:pt idx="24">
                  <c:v>0.27659574468085102</c:v>
                </c:pt>
                <c:pt idx="25">
                  <c:v>0.27659574468085102</c:v>
                </c:pt>
                <c:pt idx="26">
                  <c:v>0.27659574468085102</c:v>
                </c:pt>
                <c:pt idx="27">
                  <c:v>0.27659574468085102</c:v>
                </c:pt>
                <c:pt idx="28">
                  <c:v>0.27659574468085102</c:v>
                </c:pt>
                <c:pt idx="29">
                  <c:v>0.27659574468085102</c:v>
                </c:pt>
                <c:pt idx="30">
                  <c:v>0.27659574468085102</c:v>
                </c:pt>
                <c:pt idx="31">
                  <c:v>0.2748815165876809</c:v>
                </c:pt>
                <c:pt idx="32">
                  <c:v>0.27553444180522502</c:v>
                </c:pt>
                <c:pt idx="33">
                  <c:v>0.27553444180522502</c:v>
                </c:pt>
                <c:pt idx="34">
                  <c:v>0.27553444180522502</c:v>
                </c:pt>
                <c:pt idx="35">
                  <c:v>0.27553444180522502</c:v>
                </c:pt>
                <c:pt idx="36">
                  <c:v>0.27553444180522502</c:v>
                </c:pt>
                <c:pt idx="37">
                  <c:v>0.27553444180522502</c:v>
                </c:pt>
                <c:pt idx="38">
                  <c:v>0.27619047619047632</c:v>
                </c:pt>
                <c:pt idx="39">
                  <c:v>0.27619047619047632</c:v>
                </c:pt>
                <c:pt idx="40">
                  <c:v>0.27619047619047632</c:v>
                </c:pt>
                <c:pt idx="41">
                  <c:v>0.27619047619047632</c:v>
                </c:pt>
                <c:pt idx="42">
                  <c:v>0.27619047619047632</c:v>
                </c:pt>
                <c:pt idx="43">
                  <c:v>0.27619047619047632</c:v>
                </c:pt>
                <c:pt idx="44">
                  <c:v>0.27684964200477302</c:v>
                </c:pt>
                <c:pt idx="45">
                  <c:v>0.27684964200477302</c:v>
                </c:pt>
                <c:pt idx="46">
                  <c:v>0.27751196172249415</c:v>
                </c:pt>
                <c:pt idx="47">
                  <c:v>0.27817745803357274</c:v>
                </c:pt>
                <c:pt idx="48">
                  <c:v>0.27817745803357274</c:v>
                </c:pt>
                <c:pt idx="49">
                  <c:v>0.27817745803357274</c:v>
                </c:pt>
                <c:pt idx="50">
                  <c:v>0.27817745803357274</c:v>
                </c:pt>
                <c:pt idx="51">
                  <c:v>0.27884615384615302</c:v>
                </c:pt>
                <c:pt idx="52">
                  <c:v>0.27884615384615302</c:v>
                </c:pt>
                <c:pt idx="53">
                  <c:v>0.27884615384615302</c:v>
                </c:pt>
                <c:pt idx="54">
                  <c:v>0.27884615384615302</c:v>
                </c:pt>
                <c:pt idx="55">
                  <c:v>0.27884615384615302</c:v>
                </c:pt>
                <c:pt idx="56">
                  <c:v>0.27884615384615302</c:v>
                </c:pt>
                <c:pt idx="57">
                  <c:v>0.27951807228916165</c:v>
                </c:pt>
                <c:pt idx="58">
                  <c:v>0.27951807228916165</c:v>
                </c:pt>
                <c:pt idx="59">
                  <c:v>0.28019323671497476</c:v>
                </c:pt>
                <c:pt idx="60">
                  <c:v>0.28087167070218244</c:v>
                </c:pt>
                <c:pt idx="61">
                  <c:v>0.28155339805825202</c:v>
                </c:pt>
                <c:pt idx="62">
                  <c:v>0.28155339805825202</c:v>
                </c:pt>
                <c:pt idx="63">
                  <c:v>0.28155339805825202</c:v>
                </c:pt>
                <c:pt idx="64">
                  <c:v>0.28155339805825202</c:v>
                </c:pt>
                <c:pt idx="65">
                  <c:v>0.28048780487805314</c:v>
                </c:pt>
                <c:pt idx="66">
                  <c:v>0.28048780487805314</c:v>
                </c:pt>
                <c:pt idx="67">
                  <c:v>0.28048780487805314</c:v>
                </c:pt>
                <c:pt idx="68">
                  <c:v>0.28117359413202908</c:v>
                </c:pt>
                <c:pt idx="69">
                  <c:v>0.28117359413202908</c:v>
                </c:pt>
                <c:pt idx="70">
                  <c:v>0.28117359413202908</c:v>
                </c:pt>
                <c:pt idx="71">
                  <c:v>0.28186274509803932</c:v>
                </c:pt>
                <c:pt idx="72">
                  <c:v>0.28186274509803932</c:v>
                </c:pt>
                <c:pt idx="73">
                  <c:v>0.28325123152709275</c:v>
                </c:pt>
                <c:pt idx="74">
                  <c:v>0.28465346534653402</c:v>
                </c:pt>
                <c:pt idx="75">
                  <c:v>0.28465346534653402</c:v>
                </c:pt>
                <c:pt idx="76">
                  <c:v>0.28500000000000031</c:v>
                </c:pt>
                <c:pt idx="77">
                  <c:v>0.28463476070528898</c:v>
                </c:pt>
                <c:pt idx="78">
                  <c:v>0.28535353535353508</c:v>
                </c:pt>
                <c:pt idx="79">
                  <c:v>0.28607594936709246</c:v>
                </c:pt>
                <c:pt idx="80">
                  <c:v>0.28753180661577599</c:v>
                </c:pt>
                <c:pt idx="81">
                  <c:v>0.28753180661577599</c:v>
                </c:pt>
                <c:pt idx="82">
                  <c:v>0.28826530612244938</c:v>
                </c:pt>
                <c:pt idx="83">
                  <c:v>0.28791773778920915</c:v>
                </c:pt>
                <c:pt idx="84">
                  <c:v>0.28791773778920915</c:v>
                </c:pt>
                <c:pt idx="85">
                  <c:v>0.29166666666667046</c:v>
                </c:pt>
                <c:pt idx="86">
                  <c:v>0.29242819843342038</c:v>
                </c:pt>
                <c:pt idx="87">
                  <c:v>0.29319371727748944</c:v>
                </c:pt>
                <c:pt idx="88">
                  <c:v>0.29473684210526302</c:v>
                </c:pt>
                <c:pt idx="89">
                  <c:v>0.29551451187335565</c:v>
                </c:pt>
                <c:pt idx="90">
                  <c:v>0.296296296296296</c:v>
                </c:pt>
                <c:pt idx="91">
                  <c:v>0.29521276595745627</c:v>
                </c:pt>
                <c:pt idx="92">
                  <c:v>0.29521276595745627</c:v>
                </c:pt>
                <c:pt idx="93">
                  <c:v>0.29521276595745627</c:v>
                </c:pt>
                <c:pt idx="94">
                  <c:v>0.29521276595745627</c:v>
                </c:pt>
                <c:pt idx="95">
                  <c:v>0.29600000000000032</c:v>
                </c:pt>
                <c:pt idx="96">
                  <c:v>0.29569892473118176</c:v>
                </c:pt>
                <c:pt idx="97">
                  <c:v>0.29569892473118176</c:v>
                </c:pt>
                <c:pt idx="98">
                  <c:v>0.29810298102981819</c:v>
                </c:pt>
                <c:pt idx="99">
                  <c:v>0.29891304347825998</c:v>
                </c:pt>
                <c:pt idx="100">
                  <c:v>0.30054644808743097</c:v>
                </c:pt>
                <c:pt idx="101">
                  <c:v>0.29945054945055088</c:v>
                </c:pt>
                <c:pt idx="102">
                  <c:v>0.29945054945055088</c:v>
                </c:pt>
                <c:pt idx="103">
                  <c:v>0.30362116991643789</c:v>
                </c:pt>
                <c:pt idx="104">
                  <c:v>0.30446927374302046</c:v>
                </c:pt>
                <c:pt idx="105">
                  <c:v>0.30617977528090579</c:v>
                </c:pt>
                <c:pt idx="106">
                  <c:v>0.30790960451977778</c:v>
                </c:pt>
                <c:pt idx="107">
                  <c:v>0.30965909090909038</c:v>
                </c:pt>
                <c:pt idx="108">
                  <c:v>0.30965909090909038</c:v>
                </c:pt>
                <c:pt idx="109">
                  <c:v>0.3094555873925578</c:v>
                </c:pt>
                <c:pt idx="110">
                  <c:v>0.3094555873925578</c:v>
                </c:pt>
                <c:pt idx="111">
                  <c:v>0.31034482758621046</c:v>
                </c:pt>
                <c:pt idx="112">
                  <c:v>0.31123919308357301</c:v>
                </c:pt>
                <c:pt idx="113">
                  <c:v>0.31213872832369932</c:v>
                </c:pt>
                <c:pt idx="114">
                  <c:v>0.31486880466472988</c:v>
                </c:pt>
                <c:pt idx="115">
                  <c:v>0.3128654970760269</c:v>
                </c:pt>
                <c:pt idx="116">
                  <c:v>0.31656804733728489</c:v>
                </c:pt>
                <c:pt idx="117">
                  <c:v>0.32132132132132546</c:v>
                </c:pt>
                <c:pt idx="118">
                  <c:v>0.32228915662650576</c:v>
                </c:pt>
                <c:pt idx="119">
                  <c:v>0.32522796352584193</c:v>
                </c:pt>
                <c:pt idx="120">
                  <c:v>0.32621951219512102</c:v>
                </c:pt>
                <c:pt idx="121">
                  <c:v>0.32822085889570901</c:v>
                </c:pt>
                <c:pt idx="122">
                  <c:v>0.3312693498452049</c:v>
                </c:pt>
                <c:pt idx="123">
                  <c:v>0.32704402515723646</c:v>
                </c:pt>
                <c:pt idx="124">
                  <c:v>0.32704402515723646</c:v>
                </c:pt>
                <c:pt idx="125">
                  <c:v>0.3249211356466909</c:v>
                </c:pt>
                <c:pt idx="126">
                  <c:v>0.32484076433121761</c:v>
                </c:pt>
                <c:pt idx="127">
                  <c:v>0.32475884244372899</c:v>
                </c:pt>
                <c:pt idx="128">
                  <c:v>0.32258064516129514</c:v>
                </c:pt>
                <c:pt idx="129">
                  <c:v>0.32467532467532401</c:v>
                </c:pt>
                <c:pt idx="130">
                  <c:v>0.32679738562091498</c:v>
                </c:pt>
                <c:pt idx="131">
                  <c:v>0.32786885245902114</c:v>
                </c:pt>
                <c:pt idx="132">
                  <c:v>0.32894736842105232</c:v>
                </c:pt>
                <c:pt idx="133">
                  <c:v>0.32890365448504932</c:v>
                </c:pt>
                <c:pt idx="134">
                  <c:v>0.33110367892977166</c:v>
                </c:pt>
                <c:pt idx="135">
                  <c:v>0.3322033898305119</c:v>
                </c:pt>
                <c:pt idx="136">
                  <c:v>0.33219178082191708</c:v>
                </c:pt>
                <c:pt idx="137">
                  <c:v>0.33333333333333298</c:v>
                </c:pt>
                <c:pt idx="138">
                  <c:v>0.33449477351917073</c:v>
                </c:pt>
                <c:pt idx="139">
                  <c:v>0.33449477351917073</c:v>
                </c:pt>
                <c:pt idx="140">
                  <c:v>0.33568904593639498</c:v>
                </c:pt>
                <c:pt idx="141">
                  <c:v>0.33568904593639498</c:v>
                </c:pt>
                <c:pt idx="142">
                  <c:v>0.34050179211470077</c:v>
                </c:pt>
                <c:pt idx="143">
                  <c:v>0.34296028880867091</c:v>
                </c:pt>
                <c:pt idx="144">
                  <c:v>0.34798534798535391</c:v>
                </c:pt>
                <c:pt idx="145">
                  <c:v>0.35185185185185597</c:v>
                </c:pt>
                <c:pt idx="146">
                  <c:v>0.35205992509363332</c:v>
                </c:pt>
                <c:pt idx="147">
                  <c:v>0.35471698113208211</c:v>
                </c:pt>
                <c:pt idx="148">
                  <c:v>0.35384615384615298</c:v>
                </c:pt>
                <c:pt idx="149">
                  <c:v>0.35797665369650161</c:v>
                </c:pt>
                <c:pt idx="150">
                  <c:v>0.36220472440945189</c:v>
                </c:pt>
                <c:pt idx="151">
                  <c:v>0.35856573705179201</c:v>
                </c:pt>
                <c:pt idx="152">
                  <c:v>0.36144578313253389</c:v>
                </c:pt>
                <c:pt idx="153">
                  <c:v>0.36032388663968379</c:v>
                </c:pt>
                <c:pt idx="154">
                  <c:v>0.36213991769547332</c:v>
                </c:pt>
                <c:pt idx="155">
                  <c:v>0.365145228215767</c:v>
                </c:pt>
                <c:pt idx="156">
                  <c:v>0.36974789915966927</c:v>
                </c:pt>
                <c:pt idx="157">
                  <c:v>0.36974789915966927</c:v>
                </c:pt>
                <c:pt idx="158">
                  <c:v>0.37288135593221045</c:v>
                </c:pt>
                <c:pt idx="159">
                  <c:v>0.37606837606837989</c:v>
                </c:pt>
                <c:pt idx="160">
                  <c:v>0.37931034482759046</c:v>
                </c:pt>
                <c:pt idx="161">
                  <c:v>0.38427947598253737</c:v>
                </c:pt>
                <c:pt idx="162">
                  <c:v>0.38325991189427944</c:v>
                </c:pt>
                <c:pt idx="163">
                  <c:v>0.38495575221238898</c:v>
                </c:pt>
                <c:pt idx="164">
                  <c:v>0.38839285714286648</c:v>
                </c:pt>
                <c:pt idx="165">
                  <c:v>0.39189189189189744</c:v>
                </c:pt>
                <c:pt idx="166">
                  <c:v>0.38914027149321589</c:v>
                </c:pt>
                <c:pt idx="167">
                  <c:v>0.39269406392694745</c:v>
                </c:pt>
                <c:pt idx="168">
                  <c:v>0.39269406392694745</c:v>
                </c:pt>
                <c:pt idx="169">
                  <c:v>0.39449541284403788</c:v>
                </c:pt>
                <c:pt idx="170">
                  <c:v>0.39351851851851832</c:v>
                </c:pt>
                <c:pt idx="171">
                  <c:v>0.39351851851851832</c:v>
                </c:pt>
                <c:pt idx="172">
                  <c:v>0.39069767441860398</c:v>
                </c:pt>
                <c:pt idx="173">
                  <c:v>0.39436619718310573</c:v>
                </c:pt>
                <c:pt idx="174">
                  <c:v>0.39523809523809844</c:v>
                </c:pt>
                <c:pt idx="175">
                  <c:v>0.39523809523809844</c:v>
                </c:pt>
                <c:pt idx="176">
                  <c:v>0.39234449760766527</c:v>
                </c:pt>
                <c:pt idx="177">
                  <c:v>0.39512195121951815</c:v>
                </c:pt>
                <c:pt idx="178">
                  <c:v>0.39901477832512955</c:v>
                </c:pt>
                <c:pt idx="179">
                  <c:v>0.4</c:v>
                </c:pt>
                <c:pt idx="180">
                  <c:v>0.40201005025125602</c:v>
                </c:pt>
                <c:pt idx="181">
                  <c:v>0.40201005025125602</c:v>
                </c:pt>
                <c:pt idx="182">
                  <c:v>0.40404040404040398</c:v>
                </c:pt>
                <c:pt idx="183">
                  <c:v>0.40101522842639054</c:v>
                </c:pt>
                <c:pt idx="184">
                  <c:v>0.40414507772020702</c:v>
                </c:pt>
                <c:pt idx="185">
                  <c:v>0.40104166666666602</c:v>
                </c:pt>
                <c:pt idx="186">
                  <c:v>0.39473684210526438</c:v>
                </c:pt>
                <c:pt idx="187">
                  <c:v>0.40217391304347838</c:v>
                </c:pt>
                <c:pt idx="188">
                  <c:v>0.41111111111111093</c:v>
                </c:pt>
                <c:pt idx="189">
                  <c:v>0.41573033707865098</c:v>
                </c:pt>
                <c:pt idx="190">
                  <c:v>0.40804597701149398</c:v>
                </c:pt>
                <c:pt idx="191">
                  <c:v>0.41520467836257746</c:v>
                </c:pt>
                <c:pt idx="192">
                  <c:v>0.414201183431952</c:v>
                </c:pt>
                <c:pt idx="193">
                  <c:v>0.41666666666667046</c:v>
                </c:pt>
                <c:pt idx="194">
                  <c:v>0.412121212121212</c:v>
                </c:pt>
                <c:pt idx="195">
                  <c:v>0.41463414634146301</c:v>
                </c:pt>
                <c:pt idx="196">
                  <c:v>0.41250000000000031</c:v>
                </c:pt>
                <c:pt idx="197">
                  <c:v>0.41830065359477614</c:v>
                </c:pt>
                <c:pt idx="198">
                  <c:v>0.42000000000000032</c:v>
                </c:pt>
                <c:pt idx="199">
                  <c:v>0.41891891891892274</c:v>
                </c:pt>
                <c:pt idx="200">
                  <c:v>0.42361111111111099</c:v>
                </c:pt>
                <c:pt idx="201">
                  <c:v>0.41958041958042402</c:v>
                </c:pt>
                <c:pt idx="202">
                  <c:v>0.41958041958042402</c:v>
                </c:pt>
                <c:pt idx="203">
                  <c:v>0.41958041958042402</c:v>
                </c:pt>
                <c:pt idx="204">
                  <c:v>0.41549295774647832</c:v>
                </c:pt>
                <c:pt idx="205">
                  <c:v>0.42142857142857715</c:v>
                </c:pt>
                <c:pt idx="206">
                  <c:v>0.4244604316546835</c:v>
                </c:pt>
                <c:pt idx="207">
                  <c:v>0.42962962962963402</c:v>
                </c:pt>
                <c:pt idx="208">
                  <c:v>0.42962962962963402</c:v>
                </c:pt>
                <c:pt idx="209">
                  <c:v>0.43181818181818715</c:v>
                </c:pt>
                <c:pt idx="210">
                  <c:v>0.43076923076923002</c:v>
                </c:pt>
                <c:pt idx="211">
                  <c:v>0.43750000000000344</c:v>
                </c:pt>
                <c:pt idx="212">
                  <c:v>0.45161290322581227</c:v>
                </c:pt>
                <c:pt idx="213">
                  <c:v>0.45081967213114732</c:v>
                </c:pt>
                <c:pt idx="214">
                  <c:v>0.45833333333333293</c:v>
                </c:pt>
                <c:pt idx="215">
                  <c:v>0.46610169491525438</c:v>
                </c:pt>
                <c:pt idx="216">
                  <c:v>0.46610169491525438</c:v>
                </c:pt>
                <c:pt idx="217">
                  <c:v>0.47413793103448232</c:v>
                </c:pt>
                <c:pt idx="218">
                  <c:v>0.47826086956522146</c:v>
                </c:pt>
                <c:pt idx="219">
                  <c:v>0.47787610619469773</c:v>
                </c:pt>
                <c:pt idx="220">
                  <c:v>0.47747747747748315</c:v>
                </c:pt>
                <c:pt idx="221">
                  <c:v>0.47747747747748315</c:v>
                </c:pt>
                <c:pt idx="222">
                  <c:v>0.47272727272727288</c:v>
                </c:pt>
                <c:pt idx="223">
                  <c:v>0.4814814814814849</c:v>
                </c:pt>
                <c:pt idx="224">
                  <c:v>0.47663551401869075</c:v>
                </c:pt>
                <c:pt idx="225">
                  <c:v>0.48039215686274844</c:v>
                </c:pt>
                <c:pt idx="226">
                  <c:v>0.48039215686274844</c:v>
                </c:pt>
                <c:pt idx="227">
                  <c:v>0.48514851485148502</c:v>
                </c:pt>
                <c:pt idx="228">
                  <c:v>0.48514851485148502</c:v>
                </c:pt>
                <c:pt idx="229">
                  <c:v>0.49000000000000032</c:v>
                </c:pt>
                <c:pt idx="230">
                  <c:v>0.47959183673469302</c:v>
                </c:pt>
                <c:pt idx="231">
                  <c:v>0.48421052631578898</c:v>
                </c:pt>
                <c:pt idx="232">
                  <c:v>0.49462365591398144</c:v>
                </c:pt>
                <c:pt idx="233">
                  <c:v>0.50549450549450503</c:v>
                </c:pt>
                <c:pt idx="234">
                  <c:v>0.51111111111111096</c:v>
                </c:pt>
                <c:pt idx="235">
                  <c:v>0.50561797752809678</c:v>
                </c:pt>
                <c:pt idx="236">
                  <c:v>0.51136363636363602</c:v>
                </c:pt>
                <c:pt idx="237">
                  <c:v>0.52325581395349896</c:v>
                </c:pt>
                <c:pt idx="238">
                  <c:v>0.52325581395349896</c:v>
                </c:pt>
                <c:pt idx="239">
                  <c:v>0.52439024390243849</c:v>
                </c:pt>
                <c:pt idx="240">
                  <c:v>0.51851851851851805</c:v>
                </c:pt>
                <c:pt idx="241">
                  <c:v>0.53846153846153799</c:v>
                </c:pt>
                <c:pt idx="242">
                  <c:v>0.53246753246753198</c:v>
                </c:pt>
                <c:pt idx="243">
                  <c:v>0.53246753246753198</c:v>
                </c:pt>
                <c:pt idx="244">
                  <c:v>0.53246753246753198</c:v>
                </c:pt>
                <c:pt idx="245">
                  <c:v>0.53333333333333299</c:v>
                </c:pt>
                <c:pt idx="246">
                  <c:v>0.53333333333333299</c:v>
                </c:pt>
                <c:pt idx="247">
                  <c:v>0.53333333333333299</c:v>
                </c:pt>
                <c:pt idx="248">
                  <c:v>0.54054054054054002</c:v>
                </c:pt>
                <c:pt idx="249">
                  <c:v>0.54794520547946024</c:v>
                </c:pt>
                <c:pt idx="250">
                  <c:v>0.53623188405797051</c:v>
                </c:pt>
                <c:pt idx="251">
                  <c:v>0.54411764705882304</c:v>
                </c:pt>
                <c:pt idx="252">
                  <c:v>0.54411764705882304</c:v>
                </c:pt>
                <c:pt idx="253">
                  <c:v>0.56060606060606</c:v>
                </c:pt>
                <c:pt idx="254">
                  <c:v>0.54687500000000699</c:v>
                </c:pt>
                <c:pt idx="255">
                  <c:v>0.53968253968253899</c:v>
                </c:pt>
                <c:pt idx="256">
                  <c:v>0.53968253968253899</c:v>
                </c:pt>
                <c:pt idx="257">
                  <c:v>0.532258064516129</c:v>
                </c:pt>
                <c:pt idx="258">
                  <c:v>0.5166666666666655</c:v>
                </c:pt>
                <c:pt idx="259">
                  <c:v>0.51724137931034397</c:v>
                </c:pt>
                <c:pt idx="260">
                  <c:v>0.54545454545454497</c:v>
                </c:pt>
                <c:pt idx="261">
                  <c:v>0.54545454545454497</c:v>
                </c:pt>
                <c:pt idx="262">
                  <c:v>0.54545454545454497</c:v>
                </c:pt>
                <c:pt idx="263">
                  <c:v>0.53703703703703698</c:v>
                </c:pt>
                <c:pt idx="264">
                  <c:v>0.52830188679245149</c:v>
                </c:pt>
                <c:pt idx="265">
                  <c:v>0.51923076923075939</c:v>
                </c:pt>
                <c:pt idx="266">
                  <c:v>0.50980392156862697</c:v>
                </c:pt>
                <c:pt idx="267">
                  <c:v>0.51020408163264441</c:v>
                </c:pt>
                <c:pt idx="268">
                  <c:v>0.51020408163264441</c:v>
                </c:pt>
                <c:pt idx="269">
                  <c:v>0.5</c:v>
                </c:pt>
                <c:pt idx="270">
                  <c:v>0.46666666666666989</c:v>
                </c:pt>
                <c:pt idx="271">
                  <c:v>0.46666666666666989</c:v>
                </c:pt>
                <c:pt idx="272">
                  <c:v>0.46666666666666989</c:v>
                </c:pt>
                <c:pt idx="273">
                  <c:v>0.45454545454545375</c:v>
                </c:pt>
                <c:pt idx="274">
                  <c:v>0.45454545454545375</c:v>
                </c:pt>
                <c:pt idx="275">
                  <c:v>0.46341463414634132</c:v>
                </c:pt>
                <c:pt idx="276">
                  <c:v>0.46341463414634132</c:v>
                </c:pt>
                <c:pt idx="277">
                  <c:v>0.47500000000000031</c:v>
                </c:pt>
                <c:pt idx="278">
                  <c:v>0.48717948717949394</c:v>
                </c:pt>
                <c:pt idx="279">
                  <c:v>0.47368421052631499</c:v>
                </c:pt>
                <c:pt idx="280">
                  <c:v>0.45945945945945932</c:v>
                </c:pt>
                <c:pt idx="281">
                  <c:v>0.45945945945945932</c:v>
                </c:pt>
                <c:pt idx="282">
                  <c:v>0.45945945945945932</c:v>
                </c:pt>
                <c:pt idx="283">
                  <c:v>0.45945945945945932</c:v>
                </c:pt>
                <c:pt idx="284">
                  <c:v>0.47058823529412214</c:v>
                </c:pt>
                <c:pt idx="285">
                  <c:v>0.48484848484848914</c:v>
                </c:pt>
                <c:pt idx="286">
                  <c:v>0.48484848484848914</c:v>
                </c:pt>
                <c:pt idx="287">
                  <c:v>0.5</c:v>
                </c:pt>
                <c:pt idx="288">
                  <c:v>0.48387096774194249</c:v>
                </c:pt>
                <c:pt idx="289">
                  <c:v>0.48275862068965986</c:v>
                </c:pt>
                <c:pt idx="290">
                  <c:v>0.48275862068965986</c:v>
                </c:pt>
                <c:pt idx="291">
                  <c:v>0.5</c:v>
                </c:pt>
                <c:pt idx="292">
                  <c:v>0.51851851851851805</c:v>
                </c:pt>
                <c:pt idx="293">
                  <c:v>0.51851851851851805</c:v>
                </c:pt>
                <c:pt idx="294">
                  <c:v>0.51851851851851805</c:v>
                </c:pt>
                <c:pt idx="295">
                  <c:v>0.5</c:v>
                </c:pt>
                <c:pt idx="296">
                  <c:v>0.5</c:v>
                </c:pt>
                <c:pt idx="297">
                  <c:v>0.5</c:v>
                </c:pt>
                <c:pt idx="298">
                  <c:v>0.54545454545454497</c:v>
                </c:pt>
                <c:pt idx="299">
                  <c:v>0.60000000000000064</c:v>
                </c:pt>
                <c:pt idx="300">
                  <c:v>0.60000000000000064</c:v>
                </c:pt>
                <c:pt idx="301">
                  <c:v>0.52941176470588158</c:v>
                </c:pt>
                <c:pt idx="302">
                  <c:v>0.52941176470588158</c:v>
                </c:pt>
                <c:pt idx="303">
                  <c:v>0.52941176470588158</c:v>
                </c:pt>
                <c:pt idx="304">
                  <c:v>0.52941176470588158</c:v>
                </c:pt>
                <c:pt idx="305">
                  <c:v>0.52941176470588158</c:v>
                </c:pt>
                <c:pt idx="306">
                  <c:v>0.5625</c:v>
                </c:pt>
                <c:pt idx="307">
                  <c:v>0.5625</c:v>
                </c:pt>
                <c:pt idx="308">
                  <c:v>0.57142857142858128</c:v>
                </c:pt>
                <c:pt idx="309">
                  <c:v>0.57142857142858128</c:v>
                </c:pt>
                <c:pt idx="310">
                  <c:v>0.5833333333333327</c:v>
                </c:pt>
                <c:pt idx="311">
                  <c:v>0.5833333333333327</c:v>
                </c:pt>
                <c:pt idx="312">
                  <c:v>0.5833333333333327</c:v>
                </c:pt>
                <c:pt idx="313">
                  <c:v>0.5833333333333327</c:v>
                </c:pt>
                <c:pt idx="314">
                  <c:v>0.5833333333333327</c:v>
                </c:pt>
                <c:pt idx="315">
                  <c:v>0.5833333333333327</c:v>
                </c:pt>
                <c:pt idx="316">
                  <c:v>0.63636363636364379</c:v>
                </c:pt>
                <c:pt idx="317">
                  <c:v>0.63636363636364379</c:v>
                </c:pt>
                <c:pt idx="318">
                  <c:v>0.63636363636364379</c:v>
                </c:pt>
                <c:pt idx="319">
                  <c:v>0.63636363636364379</c:v>
                </c:pt>
                <c:pt idx="320">
                  <c:v>0.63636363636364379</c:v>
                </c:pt>
                <c:pt idx="321">
                  <c:v>0.63636363636364379</c:v>
                </c:pt>
                <c:pt idx="322">
                  <c:v>0.63636363636364379</c:v>
                </c:pt>
                <c:pt idx="323">
                  <c:v>0.63636363636364379</c:v>
                </c:pt>
                <c:pt idx="324">
                  <c:v>0.63636363636364379</c:v>
                </c:pt>
                <c:pt idx="325">
                  <c:v>0.70000000000000062</c:v>
                </c:pt>
                <c:pt idx="326">
                  <c:v>0.66666666666666663</c:v>
                </c:pt>
                <c:pt idx="327">
                  <c:v>0.75000000000000699</c:v>
                </c:pt>
                <c:pt idx="328">
                  <c:v>0.85714285714285765</c:v>
                </c:pt>
                <c:pt idx="329">
                  <c:v>0.85714285714285765</c:v>
                </c:pt>
                <c:pt idx="330">
                  <c:v>0.85714285714285765</c:v>
                </c:pt>
                <c:pt idx="331">
                  <c:v>0.83333333333333304</c:v>
                </c:pt>
                <c:pt idx="332">
                  <c:v>0.83333333333333304</c:v>
                </c:pt>
                <c:pt idx="333">
                  <c:v>0.83333333333333304</c:v>
                </c:pt>
                <c:pt idx="334">
                  <c:v>0.8</c:v>
                </c:pt>
                <c:pt idx="335">
                  <c:v>0.8</c:v>
                </c:pt>
                <c:pt idx="336">
                  <c:v>0.75000000000000699</c:v>
                </c:pt>
                <c:pt idx="337">
                  <c:v>0.66666666666666663</c:v>
                </c:pt>
                <c:pt idx="338">
                  <c:v>0.66666666666666663</c:v>
                </c:pt>
                <c:pt idx="339">
                  <c:v>0.66666666666666663</c:v>
                </c:pt>
                <c:pt idx="340">
                  <c:v>0.66666666666666663</c:v>
                </c:pt>
                <c:pt idx="341">
                  <c:v>0.66666666666666663</c:v>
                </c:pt>
                <c:pt idx="342">
                  <c:v>0.66666666666666663</c:v>
                </c:pt>
                <c:pt idx="343">
                  <c:v>0.66666666666666663</c:v>
                </c:pt>
                <c:pt idx="344">
                  <c:v>0.66666666666666663</c:v>
                </c:pt>
                <c:pt idx="345">
                  <c:v>0.66666666666666663</c:v>
                </c:pt>
                <c:pt idx="346">
                  <c:v>0.66666666666666663</c:v>
                </c:pt>
                <c:pt idx="347">
                  <c:v>0.5</c:v>
                </c:pt>
                <c:pt idx="348">
                  <c:v>0</c:v>
                </c:pt>
              </c:numCache>
            </c:numRef>
          </c:yVal>
        </c:ser>
        <c:ser>
          <c:idx val="3"/>
          <c:order val="1"/>
          <c:tx>
            <c:v>Expected Random</c:v>
          </c:tx>
          <c:spPr>
            <a:ln w="88900">
              <a:solidFill>
                <a:srgbClr val="FF0000"/>
              </a:solidFill>
              <a:prstDash val="sysDot"/>
            </a:ln>
          </c:spPr>
          <c:marker>
            <c:symbol val="none"/>
          </c:marker>
          <c:xVal>
            <c:numRef>
              <c:f>Sheet1!$M$2:$M$5</c:f>
              <c:numCache>
                <c:formatCode>General</c:formatCode>
                <c:ptCount val="4"/>
                <c:pt idx="0">
                  <c:v>428</c:v>
                </c:pt>
                <c:pt idx="1">
                  <c:v>100</c:v>
                </c:pt>
                <c:pt idx="2">
                  <c:v>10</c:v>
                </c:pt>
                <c:pt idx="3">
                  <c:v>1</c:v>
                </c:pt>
              </c:numCache>
            </c:numRef>
          </c:xVal>
          <c:yVal>
            <c:numRef>
              <c:f>Sheet1!$N$2:$N$5</c:f>
              <c:numCache>
                <c:formatCode>General</c:formatCode>
                <c:ptCount val="4"/>
                <c:pt idx="0">
                  <c:v>0.27336448598131252</c:v>
                </c:pt>
                <c:pt idx="1">
                  <c:v>0.27336448598131252</c:v>
                </c:pt>
                <c:pt idx="2">
                  <c:v>0.27336448598131252</c:v>
                </c:pt>
                <c:pt idx="3">
                  <c:v>0.27336448598131252</c:v>
                </c:pt>
              </c:numCache>
            </c:numRef>
          </c:yVal>
        </c:ser>
        <c:axId val="57688064"/>
        <c:axId val="57898496"/>
      </c:scatterChart>
      <c:valAx>
        <c:axId val="57688064"/>
        <c:scaling>
          <c:orientation val="minMax"/>
          <c:max val="428"/>
          <c:min val="0"/>
        </c:scaling>
        <c:axPos val="b"/>
        <c:title>
          <c:tx>
            <c:rich>
              <a:bodyPr/>
              <a:lstStyle/>
              <a:p>
                <a:pPr>
                  <a:defRPr sz="2800">
                    <a:latin typeface="+mn-lt"/>
                  </a:defRPr>
                </a:pPr>
                <a:r>
                  <a:rPr lang="en-US" sz="2800">
                    <a:latin typeface="+mn-lt"/>
                  </a:rPr>
                  <a:t>Number of Top-Ranked Questions</a:t>
                </a:r>
              </a:p>
            </c:rich>
          </c:tx>
        </c:title>
        <c:numFmt formatCode="General" sourceLinked="1"/>
        <c:tickLblPos val="nextTo"/>
        <c:txPr>
          <a:bodyPr rot="0" vert="horz"/>
          <a:lstStyle/>
          <a:p>
            <a:pPr>
              <a:defRPr sz="2400" b="0" i="0" u="none" strike="noStrike" baseline="0">
                <a:solidFill>
                  <a:srgbClr val="000000"/>
                </a:solidFill>
                <a:latin typeface="+mn-lt"/>
                <a:ea typeface="Times New Roman"/>
                <a:cs typeface="Times New Roman"/>
              </a:defRPr>
            </a:pPr>
            <a:endParaRPr lang="en-US"/>
          </a:p>
        </c:txPr>
        <c:crossAx val="57898496"/>
        <c:crosses val="autoZero"/>
        <c:crossBetween val="midCat"/>
        <c:majorUnit val="100"/>
      </c:valAx>
      <c:valAx>
        <c:axId val="57898496"/>
        <c:scaling>
          <c:orientation val="minMax"/>
          <c:max val="0.70000000000000062"/>
          <c:min val="0.2"/>
        </c:scaling>
        <c:axPos val="l"/>
        <c:majorGridlines/>
        <c:title>
          <c:tx>
            <c:rich>
              <a:bodyPr rot="-5400000" vert="horz"/>
              <a:lstStyle/>
              <a:p>
                <a:pPr>
                  <a:defRPr sz="2800"/>
                </a:pPr>
                <a:r>
                  <a:rPr lang="en-US" sz="2800"/>
                  <a:t>Pct. Rated Acceptable</a:t>
                </a:r>
              </a:p>
            </c:rich>
          </c:tx>
          <c:layout>
            <c:manualLayout>
              <c:xMode val="edge"/>
              <c:yMode val="edge"/>
              <c:x val="0"/>
              <c:y val="0.13593099971979641"/>
            </c:manualLayout>
          </c:layout>
        </c:title>
        <c:numFmt formatCode="0%" sourceLinked="0"/>
        <c:tickLblPos val="nextTo"/>
        <c:txPr>
          <a:bodyPr/>
          <a:lstStyle/>
          <a:p>
            <a:pPr>
              <a:defRPr sz="2400"/>
            </a:pPr>
            <a:endParaRPr lang="en-US"/>
          </a:p>
        </c:txPr>
        <c:crossAx val="57688064"/>
        <c:crosses val="autoZero"/>
        <c:crossBetween val="midCat"/>
        <c:majorUnit val="0.1"/>
      </c:valAx>
    </c:plotArea>
    <c:legend>
      <c:legendPos val="r"/>
      <c:layout>
        <c:manualLayout>
          <c:xMode val="edge"/>
          <c:yMode val="edge"/>
          <c:x val="0.50808479297230658"/>
          <c:y val="0.11026931416181672"/>
          <c:w val="0.46384701912261217"/>
          <c:h val="0.18398934382996715"/>
        </c:manualLayout>
      </c:layout>
      <c:spPr>
        <a:solidFill>
          <a:schemeClr val="bg1"/>
        </a:solidFill>
        <a:ln>
          <a:solidFill>
            <a:schemeClr val="tx1"/>
          </a:solidFill>
        </a:ln>
      </c:spPr>
      <c:txPr>
        <a:bodyPr/>
        <a:lstStyle/>
        <a:p>
          <a:pPr>
            <a:defRPr sz="2400"/>
          </a:pPr>
          <a:endParaRPr lang="en-US"/>
        </a:p>
      </c:txPr>
    </c:legend>
    <c:plotVisOnly val="1"/>
    <c:dispBlanksAs val="gap"/>
  </c:chart>
  <c:spPr>
    <a:solidFill>
      <a:schemeClr val="bg1"/>
    </a:solidFill>
    <a:ln>
      <a:noFill/>
    </a:ln>
  </c:spPr>
  <c:externalData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221D901-FEBD-42B1-A540-30DD61FDE2F1}" type="datetimeFigureOut">
              <a:rPr lang="en-US"/>
              <a:pPr>
                <a:defRPr/>
              </a:pPr>
              <a:t>9/19/2010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40E207F-E56A-41D3-9C7E-2ACB9AF6FE7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3ADF03-63F0-4FFA-B170-DA452C91561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First published 1836</a:t>
            </a:r>
          </a:p>
        </p:txBody>
      </p:sp>
      <p:sp>
        <p:nvSpPr>
          <p:cNvPr id="4" name="Slide Number Placeholder 3"/>
          <p:cNvSpPr>
            <a:spLocks noGrp="1"/>
          </p:cNvSpPr>
          <p:nvPr>
            <p:ph type="sldNum" sz="quarter" idx="5"/>
          </p:nvPr>
        </p:nvSpPr>
        <p:spPr/>
        <p:txBody>
          <a:bodyPr/>
          <a:lstStyle/>
          <a:p>
            <a:pPr>
              <a:defRPr/>
            </a:pPr>
            <a:fld id="{85A56B6B-1C74-4706-A72F-83894DE2E958}"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14E6F0-B806-4682-9117-91372923CA54}"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2B4610-E0BF-4BB3-9EA6-6FB1D0F044B8}"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Ideally we would like to have one query or less per selected text…</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06E428-E137-4E23-96D1-686877D7DCF1}"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Picked baselines that are widely used: </a:t>
            </a:r>
          </a:p>
          <a:p>
            <a:r>
              <a:rPr lang="en-US" smtClean="0"/>
              <a:t>-FK in word processing applications</a:t>
            </a:r>
          </a:p>
          <a:p>
            <a:r>
              <a:rPr lang="en-US" smtClean="0"/>
              <a:t>-Lexical in K-12 schools</a:t>
            </a:r>
          </a:p>
          <a:p>
            <a:r>
              <a:rPr lang="en-US" smtClean="0"/>
              <a:t>-Language Modeling in the REAP system</a:t>
            </a:r>
          </a:p>
          <a:p>
            <a:endParaRPr lang="en-US" smtClean="0"/>
          </a:p>
          <a:p>
            <a:r>
              <a:rPr lang="en-US" smtClean="0"/>
              <a:t>Heilman et al 2007 focused a lot on readability for ESL.  Constructions were extracted from an ESL grammar textbook.</a:t>
            </a:r>
          </a:p>
          <a:p>
            <a:endParaRPr lang="en-US" smtClean="0"/>
          </a:p>
          <a:p>
            <a:r>
              <a:rPr lang="en-US" smtClean="0"/>
              <a:t>Schwarm and Ostendorf 2005: didn’t have easy access.  </a:t>
            </a:r>
          </a:p>
          <a:p>
            <a:r>
              <a:rPr lang="en-US" smtClean="0"/>
              <a:t>Experimented with some of their grammatical features in preliminary tests.  </a:t>
            </a:r>
          </a:p>
          <a:p>
            <a:r>
              <a:rPr lang="en-US" smtClean="0"/>
              <a:t>It would certainly be interesting to perform that comparison.</a:t>
            </a:r>
          </a:p>
        </p:txBody>
      </p:sp>
      <p:sp>
        <p:nvSpPr>
          <p:cNvPr id="4" name="Slide Number Placeholder 3"/>
          <p:cNvSpPr>
            <a:spLocks noGrp="1"/>
          </p:cNvSpPr>
          <p:nvPr>
            <p:ph type="sldNum" sz="quarter" idx="5"/>
          </p:nvPr>
        </p:nvSpPr>
        <p:spPr/>
        <p:txBody>
          <a:bodyPr/>
          <a:lstStyle/>
          <a:p>
            <a:pPr>
              <a:defRPr/>
            </a:pPr>
            <a:fld id="{48953617-8E4B-42F8-96C8-1161AB835AC9}" type="slidenum">
              <a:rPr lang="en-US" smtClean="0"/>
              <a:pPr>
                <a:defRPr/>
              </a:pPr>
              <a:t>66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254EE0-D7A0-4ED1-B2B2-47BFE6553501}" type="datetime1">
              <a:rPr lang="en-US"/>
              <a:pPr>
                <a:defRPr/>
              </a:pPr>
              <a:t>9/19/2010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CC8220-5D43-471E-9B38-C85FDE76D1D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4D7EBF-FC71-4368-8480-724602694AE5}" type="datetime1">
              <a:rPr lang="en-US"/>
              <a:pPr>
                <a:defRPr/>
              </a:pPr>
              <a:t>9/19/2010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E2510F-34AB-463E-8B1E-3A587B2AF52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BF1D46-C5FF-4B9D-9A2E-FB1491037C3E}" type="datetime1">
              <a:rPr lang="en-US"/>
              <a:pPr>
                <a:defRPr/>
              </a:pPr>
              <a:t>9/19/2010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54F637-D19E-425A-9A57-7E1E80A0204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E7211D8B-D55F-4B59-A44E-0B15FB66292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D6E946-C34D-4A7B-B628-C798B5517AD1}" type="datetime1">
              <a:rPr lang="en-US"/>
              <a:pPr>
                <a:defRPr/>
              </a:pPr>
              <a:t>9/19/2010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82907A-7859-4ACC-B0F0-78F40F875C7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133CFC-BF9E-49C6-A327-0DB467B57106}" type="datetime1">
              <a:rPr lang="en-US"/>
              <a:pPr>
                <a:defRPr/>
              </a:pPr>
              <a:t>9/19/2010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DEF813-CC11-4670-977D-6B16BA0B770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08FB6DE-AB61-4617-853C-A7BE60A07A2F}" type="datetime1">
              <a:rPr lang="en-US"/>
              <a:pPr>
                <a:defRPr/>
              </a:pPr>
              <a:t>9/19/2010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55FE9F-0B43-4C93-B00E-BC87C96B317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4B81AA4-9612-4BD3-95E5-C1EF16059B2E}" type="datetime1">
              <a:rPr lang="en-US"/>
              <a:pPr>
                <a:defRPr/>
              </a:pPr>
              <a:t>9/19/2010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47A733-838D-42F8-8DC2-0A701DEC12D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6D5CAE-5AE4-4CD7-B033-73FCFEC062B7}" type="datetime1">
              <a:rPr lang="en-US"/>
              <a:pPr>
                <a:defRPr/>
              </a:pPr>
              <a:t>9/19/2010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CD0356-5046-4FE1-8AE7-6590CF77A65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276A00-9D3E-4B85-B167-F4FAD7111C9B}" type="datetime1">
              <a:rPr lang="en-US"/>
              <a:pPr>
                <a:defRPr/>
              </a:pPr>
              <a:t>9/19/2010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46C911-FFC0-4FA9-856D-9E372793DFE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6B3213-35EA-45F6-88B7-C55952655796}" type="datetime1">
              <a:rPr lang="en-US"/>
              <a:pPr>
                <a:defRPr/>
              </a:pPr>
              <a:t>9/19/2010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B90257-1764-464E-8DCB-4A1BBE56E82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7F136D-00DC-4932-8E07-471227E56D7D}" type="datetime1">
              <a:rPr lang="en-US"/>
              <a:pPr>
                <a:defRPr/>
              </a:pPr>
              <a:t>9/19/2010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4D411A-66BF-4557-B8AD-09E6440ECCE8}"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D666FB-9B64-4431-A456-F72F24A2CA67}" type="datetime1">
              <a:rPr lang="en-US"/>
              <a:pPr>
                <a:defRPr/>
              </a:pPr>
              <a:t>9/19/2010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0E3BC4-69C1-48F0-8AD4-0788AF412C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3.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3.png"/><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24.png"/><Relationship Id="rId9"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style>
          <a:lnRef idx="1">
            <a:schemeClr val="accent1"/>
          </a:lnRef>
          <a:fillRef idx="2">
            <a:schemeClr val="accent1"/>
          </a:fillRef>
          <a:effectRef idx="1">
            <a:schemeClr val="accent1"/>
          </a:effectRef>
          <a:fontRef idx="minor">
            <a:schemeClr val="dk1"/>
          </a:fontRef>
        </p:style>
        <p:txBody>
          <a:bodyPr rtlCol="0">
            <a:normAutofit fontScale="90000"/>
          </a:bodyPr>
          <a:lstStyle/>
          <a:p>
            <a:pPr eaLnBrk="1" fontAlgn="auto" hangingPunct="1">
              <a:spcAft>
                <a:spcPts val="0"/>
              </a:spcAft>
              <a:defRPr/>
            </a:pPr>
            <a:r>
              <a:rPr lang="en-US" b="1" dirty="0" smtClean="0"/>
              <a:t>Using Natural Language Processing to Develop Instructional Content</a:t>
            </a:r>
            <a:endParaRPr lang="en-US" b="1" dirty="0"/>
          </a:p>
        </p:txBody>
      </p:sp>
      <p:sp>
        <p:nvSpPr>
          <p:cNvPr id="5123" name="Subtitle 2"/>
          <p:cNvSpPr>
            <a:spLocks noGrp="1"/>
          </p:cNvSpPr>
          <p:nvPr>
            <p:ph type="subTitle" idx="1"/>
          </p:nvPr>
        </p:nvSpPr>
        <p:spPr>
          <a:xfrm>
            <a:off x="533400" y="2286000"/>
            <a:ext cx="8153400" cy="1676400"/>
          </a:xfrm>
        </p:spPr>
        <p:txBody>
          <a:bodyPr/>
          <a:lstStyle/>
          <a:p>
            <a:pPr eaLnBrk="1" hangingPunct="1"/>
            <a:r>
              <a:rPr lang="en-US" sz="2800" smtClean="0">
                <a:solidFill>
                  <a:schemeClr val="tx1"/>
                </a:solidFill>
              </a:rPr>
              <a:t>Michael Heilman</a:t>
            </a:r>
          </a:p>
          <a:p>
            <a:pPr eaLnBrk="1" hangingPunct="1"/>
            <a:r>
              <a:rPr lang="en-US" sz="2800" smtClean="0">
                <a:solidFill>
                  <a:schemeClr val="tx1"/>
                </a:solidFill>
              </a:rPr>
              <a:t>Language Technologies Institute</a:t>
            </a:r>
          </a:p>
          <a:p>
            <a:pPr eaLnBrk="1" hangingPunct="1"/>
            <a:r>
              <a:rPr lang="en-US" sz="2800" smtClean="0">
                <a:solidFill>
                  <a:schemeClr val="tx1"/>
                </a:solidFill>
              </a:rPr>
              <a:t>Carnegie Mellon University</a:t>
            </a:r>
          </a:p>
        </p:txBody>
      </p:sp>
      <p:sp>
        <p:nvSpPr>
          <p:cNvPr id="4" name="Slide Number Placeholder 3"/>
          <p:cNvSpPr>
            <a:spLocks noGrp="1"/>
          </p:cNvSpPr>
          <p:nvPr>
            <p:ph type="sldNum" sz="quarter" idx="12"/>
          </p:nvPr>
        </p:nvSpPr>
        <p:spPr>
          <a:xfrm>
            <a:off x="7245350" y="6453188"/>
            <a:ext cx="1441450" cy="268287"/>
          </a:xfrm>
        </p:spPr>
        <p:txBody>
          <a:bodyPr/>
          <a:lstStyle/>
          <a:p>
            <a:pPr>
              <a:defRPr/>
            </a:pPr>
            <a:fld id="{1CAC294C-C7A0-44AB-9413-82D78352ECCA}" type="slidenum">
              <a:rPr lang="en-US"/>
              <a:pPr>
                <a:defRPr/>
              </a:pPr>
              <a:t>1</a:t>
            </a:fld>
            <a:endParaRPr lang="en-US"/>
          </a:p>
        </p:txBody>
      </p:sp>
      <p:pic>
        <p:nvPicPr>
          <p:cNvPr id="5125" name="Picture 4" descr="IES_logo2.gif"/>
          <p:cNvPicPr>
            <a:picLocks noChangeAspect="1"/>
          </p:cNvPicPr>
          <p:nvPr/>
        </p:nvPicPr>
        <p:blipFill>
          <a:blip r:embed="rId3" cstate="print"/>
          <a:srcRect/>
          <a:stretch>
            <a:fillRect/>
          </a:stretch>
        </p:blipFill>
        <p:spPr bwMode="auto">
          <a:xfrm>
            <a:off x="7162800" y="5867400"/>
            <a:ext cx="1462088" cy="357188"/>
          </a:xfrm>
          <a:prstGeom prst="rect">
            <a:avLst/>
          </a:prstGeom>
          <a:noFill/>
          <a:ln w="9525">
            <a:noFill/>
            <a:miter lim="800000"/>
            <a:headEnd/>
            <a:tailEnd/>
          </a:ln>
        </p:spPr>
      </p:pic>
      <p:pic>
        <p:nvPicPr>
          <p:cNvPr id="5126" name="Picture 5" descr="cmu_seal.jpg"/>
          <p:cNvPicPr>
            <a:picLocks noChangeAspect="1"/>
          </p:cNvPicPr>
          <p:nvPr/>
        </p:nvPicPr>
        <p:blipFill>
          <a:blip r:embed="rId4" cstate="print"/>
          <a:srcRect/>
          <a:stretch>
            <a:fillRect/>
          </a:stretch>
        </p:blipFill>
        <p:spPr bwMode="auto">
          <a:xfrm>
            <a:off x="2971800" y="5638800"/>
            <a:ext cx="1371600" cy="947738"/>
          </a:xfrm>
          <a:prstGeom prst="rect">
            <a:avLst/>
          </a:prstGeom>
          <a:noFill/>
          <a:ln w="9525">
            <a:noFill/>
            <a:miter lim="800000"/>
            <a:headEnd/>
            <a:tailEnd/>
          </a:ln>
        </p:spPr>
      </p:pic>
      <p:pic>
        <p:nvPicPr>
          <p:cNvPr id="5127" name="Picture 6" descr="lti_logo.jpg"/>
          <p:cNvPicPr>
            <a:picLocks noChangeAspect="1"/>
          </p:cNvPicPr>
          <p:nvPr/>
        </p:nvPicPr>
        <p:blipFill>
          <a:blip r:embed="rId5" cstate="print"/>
          <a:srcRect/>
          <a:stretch>
            <a:fillRect/>
          </a:stretch>
        </p:blipFill>
        <p:spPr bwMode="auto">
          <a:xfrm>
            <a:off x="1905000" y="5867400"/>
            <a:ext cx="865188" cy="425450"/>
          </a:xfrm>
          <a:prstGeom prst="rect">
            <a:avLst/>
          </a:prstGeom>
          <a:noFill/>
          <a:ln w="9525">
            <a:noFill/>
            <a:miter lim="800000"/>
            <a:headEnd/>
            <a:tailEnd/>
          </a:ln>
        </p:spPr>
      </p:pic>
      <p:pic>
        <p:nvPicPr>
          <p:cNvPr id="5128" name="Picture 7" descr="nsf_logo2.png"/>
          <p:cNvPicPr>
            <a:picLocks noChangeAspect="1"/>
          </p:cNvPicPr>
          <p:nvPr/>
        </p:nvPicPr>
        <p:blipFill>
          <a:blip r:embed="rId6" cstate="print"/>
          <a:srcRect/>
          <a:stretch>
            <a:fillRect/>
          </a:stretch>
        </p:blipFill>
        <p:spPr bwMode="auto">
          <a:xfrm>
            <a:off x="4343400" y="5715000"/>
            <a:ext cx="838200" cy="812800"/>
          </a:xfrm>
          <a:prstGeom prst="rect">
            <a:avLst/>
          </a:prstGeom>
          <a:noFill/>
          <a:ln w="9525">
            <a:noFill/>
            <a:miter lim="800000"/>
            <a:headEnd/>
            <a:tailEnd/>
          </a:ln>
        </p:spPr>
      </p:pic>
      <p:pic>
        <p:nvPicPr>
          <p:cNvPr id="5129" name="Picture 9" descr="seibel_logo.jpg"/>
          <p:cNvPicPr>
            <a:picLocks noChangeAspect="1"/>
          </p:cNvPicPr>
          <p:nvPr/>
        </p:nvPicPr>
        <p:blipFill>
          <a:blip r:embed="rId7" cstate="print"/>
          <a:srcRect/>
          <a:stretch>
            <a:fillRect/>
          </a:stretch>
        </p:blipFill>
        <p:spPr bwMode="auto">
          <a:xfrm>
            <a:off x="5486400" y="6019800"/>
            <a:ext cx="1438275" cy="203200"/>
          </a:xfrm>
          <a:prstGeom prst="rect">
            <a:avLst/>
          </a:prstGeom>
          <a:noFill/>
          <a:ln w="9525">
            <a:noFill/>
            <a:miter lim="800000"/>
            <a:headEnd/>
            <a:tailEnd/>
          </a:ln>
        </p:spPr>
      </p:pic>
      <p:pic>
        <p:nvPicPr>
          <p:cNvPr id="5131" name="Picture 11" descr="C:\Users\mheilman\Documents\papers\ARK\ARK-logo.gif"/>
          <p:cNvPicPr>
            <a:picLocks noChangeAspect="1" noChangeArrowheads="1"/>
          </p:cNvPicPr>
          <p:nvPr/>
        </p:nvPicPr>
        <p:blipFill>
          <a:blip r:embed="rId8" cstate="print"/>
          <a:srcRect/>
          <a:stretch>
            <a:fillRect/>
          </a:stretch>
        </p:blipFill>
        <p:spPr bwMode="auto">
          <a:xfrm>
            <a:off x="685800" y="5715000"/>
            <a:ext cx="869950" cy="685800"/>
          </a:xfrm>
          <a:prstGeom prst="rect">
            <a:avLst/>
          </a:prstGeom>
          <a:noFill/>
          <a:ln w="9525">
            <a:noFill/>
            <a:miter lim="800000"/>
            <a:headEnd/>
            <a:tailEnd/>
          </a:ln>
        </p:spPr>
      </p:pic>
      <p:sp>
        <p:nvSpPr>
          <p:cNvPr id="11" name="Rectangle 10"/>
          <p:cNvSpPr/>
          <p:nvPr/>
        </p:nvSpPr>
        <p:spPr>
          <a:xfrm>
            <a:off x="609600" y="4267200"/>
            <a:ext cx="4267200"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400" b="1" dirty="0" smtClean="0"/>
              <a:t>REAP Collaborators</a:t>
            </a:r>
            <a:r>
              <a:rPr lang="en-US" sz="2400" b="1" dirty="0"/>
              <a:t>: </a:t>
            </a:r>
          </a:p>
          <a:p>
            <a:pPr algn="ctr">
              <a:defRPr/>
            </a:pPr>
            <a:r>
              <a:rPr lang="en-US" sz="2400" dirty="0" smtClean="0"/>
              <a:t>Maxine </a:t>
            </a:r>
            <a:r>
              <a:rPr lang="en-US" sz="2400" dirty="0" err="1" smtClean="0"/>
              <a:t>Eskenazi</a:t>
            </a:r>
            <a:r>
              <a:rPr lang="en-US" sz="2400" dirty="0" smtClean="0"/>
              <a:t>, Jamie </a:t>
            </a:r>
            <a:r>
              <a:rPr lang="en-US" sz="2400" dirty="0" err="1" smtClean="0"/>
              <a:t>Callan</a:t>
            </a:r>
            <a:r>
              <a:rPr lang="en-US" sz="2400" dirty="0" smtClean="0"/>
              <a:t>, Le </a:t>
            </a:r>
            <a:r>
              <a:rPr lang="en-US" sz="2400" dirty="0"/>
              <a:t>Zhao, Juan </a:t>
            </a:r>
            <a:r>
              <a:rPr lang="en-US" sz="2400" dirty="0" err="1"/>
              <a:t>Pino</a:t>
            </a:r>
            <a:r>
              <a:rPr lang="en-US" sz="2400" dirty="0" smtClean="0"/>
              <a:t>, et </a:t>
            </a:r>
            <a:r>
              <a:rPr lang="en-US" sz="2400" dirty="0"/>
              <a:t>al.</a:t>
            </a:r>
          </a:p>
        </p:txBody>
      </p:sp>
      <p:sp>
        <p:nvSpPr>
          <p:cNvPr id="12" name="Rectangle 11"/>
          <p:cNvSpPr/>
          <p:nvPr/>
        </p:nvSpPr>
        <p:spPr>
          <a:xfrm>
            <a:off x="5638800" y="4267200"/>
            <a:ext cx="2971800" cy="120015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2400" b="1" dirty="0"/>
              <a:t>Question Generation Collaborator</a:t>
            </a:r>
            <a:r>
              <a:rPr lang="en-US" sz="2400" dirty="0"/>
              <a:t>: </a:t>
            </a:r>
          </a:p>
          <a:p>
            <a:pPr algn="ctr">
              <a:defRPr/>
            </a:pPr>
            <a:r>
              <a:rPr lang="en-US" sz="2400" dirty="0"/>
              <a:t>Noah A. Smith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1453266-C9E1-49D5-8601-CCAC585BD542}" type="slidenum">
              <a:rPr lang="en-US" smtClean="0"/>
              <a:pPr>
                <a:defRPr/>
              </a:pPr>
              <a:t>10</a:t>
            </a:fld>
            <a:endParaRPr lang="en-US"/>
          </a:p>
        </p:txBody>
      </p:sp>
      <p:graphicFrame>
        <p:nvGraphicFramePr>
          <p:cNvPr id="5" name="Table 4"/>
          <p:cNvGraphicFramePr>
            <a:graphicFrameLocks noGrp="1"/>
          </p:cNvGraphicFramePr>
          <p:nvPr/>
        </p:nvGraphicFramePr>
        <p:xfrm>
          <a:off x="1143000" y="1752600"/>
          <a:ext cx="6934200" cy="2103120"/>
        </p:xfrm>
        <a:graphic>
          <a:graphicData uri="http://schemas.openxmlformats.org/drawingml/2006/table">
            <a:tbl>
              <a:tblPr firstRow="1" bandRow="1">
                <a:tableStyleId>{7E9639D4-E3E2-4D34-9284-5A2195B3D0D7}</a:tableStyleId>
              </a:tblPr>
              <a:tblGrid>
                <a:gridCol w="3467100"/>
                <a:gridCol w="3467100"/>
              </a:tblGrid>
              <a:tr h="370840">
                <a:tc>
                  <a:txBody>
                    <a:bodyPr/>
                    <a:lstStyle/>
                    <a:p>
                      <a:r>
                        <a:rPr lang="en-US" sz="2400" dirty="0" smtClean="0"/>
                        <a:t>Textbooks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New Resources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solidFill>
                            <a:srgbClr val="C00000"/>
                          </a:solidFill>
                        </a:rPr>
                        <a:t>Fixed, limited amount of content.</a:t>
                      </a: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006600"/>
                          </a:solidFill>
                        </a:rPr>
                        <a:t>Virtually</a:t>
                      </a:r>
                      <a:r>
                        <a:rPr lang="en-US" sz="2400" baseline="0" dirty="0" smtClean="0">
                          <a:solidFill>
                            <a:srgbClr val="006600"/>
                          </a:solidFill>
                        </a:rPr>
                        <a:t> unlimited content on various topics.</a:t>
                      </a:r>
                      <a:endParaRPr lang="en-US" sz="2400" dirty="0">
                        <a:solidFill>
                          <a:srgbClr val="00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baseline="0" dirty="0" smtClean="0">
                          <a:solidFill>
                            <a:srgbClr val="006600"/>
                          </a:solidFill>
                        </a:rPr>
                        <a:t>Filtered for reading level, vocabulary, etc.</a:t>
                      </a:r>
                      <a:endParaRPr lang="en-US" sz="2400" dirty="0">
                        <a:solidFill>
                          <a:srgbClr val="00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C00000"/>
                          </a:solidFill>
                        </a:rPr>
                        <a:t>Unfiltered.</a:t>
                      </a: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389286-C80D-4D8A-ACA3-BD45F4A4FA66}" type="slidenum">
              <a:rPr lang="en-US" smtClean="0"/>
              <a:pPr>
                <a:defRPr/>
              </a:pPr>
              <a:t>11</a:t>
            </a:fld>
            <a:endParaRPr lang="en-US"/>
          </a:p>
        </p:txBody>
      </p:sp>
      <p:graphicFrame>
        <p:nvGraphicFramePr>
          <p:cNvPr id="5" name="Table 4"/>
          <p:cNvGraphicFramePr>
            <a:graphicFrameLocks noGrp="1"/>
          </p:cNvGraphicFramePr>
          <p:nvPr/>
        </p:nvGraphicFramePr>
        <p:xfrm>
          <a:off x="1143000" y="1752600"/>
          <a:ext cx="6934200" cy="2926080"/>
        </p:xfrm>
        <a:graphic>
          <a:graphicData uri="http://schemas.openxmlformats.org/drawingml/2006/table">
            <a:tbl>
              <a:tblPr firstRow="1" bandRow="1">
                <a:tableStyleId>{7E9639D4-E3E2-4D34-9284-5A2195B3D0D7}</a:tableStyleId>
              </a:tblPr>
              <a:tblGrid>
                <a:gridCol w="3467100"/>
                <a:gridCol w="3467100"/>
              </a:tblGrid>
              <a:tr h="370840">
                <a:tc>
                  <a:txBody>
                    <a:bodyPr/>
                    <a:lstStyle/>
                    <a:p>
                      <a:r>
                        <a:rPr lang="en-US" sz="2400" dirty="0" smtClean="0"/>
                        <a:t>Textbooks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New Resources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solidFill>
                            <a:srgbClr val="C00000"/>
                          </a:solidFill>
                        </a:rPr>
                        <a:t>Fixed, limited amount of content.</a:t>
                      </a: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006600"/>
                          </a:solidFill>
                        </a:rPr>
                        <a:t>Virtually</a:t>
                      </a:r>
                      <a:r>
                        <a:rPr lang="en-US" sz="2400" baseline="0" dirty="0" smtClean="0">
                          <a:solidFill>
                            <a:srgbClr val="006600"/>
                          </a:solidFill>
                        </a:rPr>
                        <a:t> unlimited content on various topics.</a:t>
                      </a:r>
                      <a:endParaRPr lang="en-US" sz="2400" dirty="0">
                        <a:solidFill>
                          <a:srgbClr val="00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baseline="0" dirty="0" smtClean="0">
                          <a:solidFill>
                            <a:srgbClr val="006600"/>
                          </a:solidFill>
                        </a:rPr>
                        <a:t>Filtered for reading level, vocabulary, etc.</a:t>
                      </a:r>
                      <a:endParaRPr lang="en-US" sz="2400" dirty="0">
                        <a:solidFill>
                          <a:srgbClr val="00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C00000"/>
                          </a:solidFill>
                        </a:rPr>
                        <a:t>Unfiltered.</a:t>
                      </a: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solidFill>
                            <a:srgbClr val="006600"/>
                          </a:solidFill>
                        </a:rPr>
                        <a:t>Include practice</a:t>
                      </a:r>
                      <a:r>
                        <a:rPr lang="en-US" sz="2400" baseline="0" dirty="0" smtClean="0">
                          <a:solidFill>
                            <a:srgbClr val="006600"/>
                          </a:solidFill>
                        </a:rPr>
                        <a:t> exercises and assessments.</a:t>
                      </a:r>
                      <a:endParaRPr lang="en-US" sz="2400" dirty="0">
                        <a:solidFill>
                          <a:srgbClr val="00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C00000"/>
                          </a:solidFill>
                        </a:rPr>
                        <a:t>No exercises.</a:t>
                      </a: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7467600" y="3124200"/>
            <a:ext cx="129539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REAP Search Tool</a:t>
            </a:r>
            <a:endParaRPr lang="en-US" dirty="0"/>
          </a:p>
        </p:txBody>
      </p:sp>
      <p:sp>
        <p:nvSpPr>
          <p:cNvPr id="8" name="TextBox 7"/>
          <p:cNvSpPr txBox="1"/>
          <p:nvPr/>
        </p:nvSpPr>
        <p:spPr>
          <a:xfrm>
            <a:off x="7467600" y="3962400"/>
            <a:ext cx="13716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Automatic Question Generation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Outline</a:t>
            </a:r>
          </a:p>
        </p:txBody>
      </p:sp>
      <p:sp>
        <p:nvSpPr>
          <p:cNvPr id="22531" name="Content Placeholder 2"/>
          <p:cNvSpPr>
            <a:spLocks noGrp="1"/>
          </p:cNvSpPr>
          <p:nvPr>
            <p:ph idx="1"/>
          </p:nvPr>
        </p:nvSpPr>
        <p:spPr>
          <a:xfrm>
            <a:off x="457200" y="1295400"/>
            <a:ext cx="8229600" cy="4525963"/>
          </a:xfrm>
        </p:spPr>
        <p:txBody>
          <a:bodyPr/>
          <a:lstStyle/>
          <a:p>
            <a:r>
              <a:rPr lang="en-US" dirty="0" smtClean="0"/>
              <a:t>Introduction</a:t>
            </a:r>
          </a:p>
          <a:p>
            <a:r>
              <a:rPr lang="en-US" dirty="0" smtClean="0"/>
              <a:t>Textbooks vs. New Resources</a:t>
            </a:r>
          </a:p>
          <a:p>
            <a:r>
              <a:rPr lang="en-US" dirty="0" smtClean="0">
                <a:solidFill>
                  <a:srgbClr val="0000FF"/>
                </a:solidFill>
              </a:rPr>
              <a:t>Text Search for Language Instructors</a:t>
            </a:r>
          </a:p>
          <a:p>
            <a:pPr lvl="1"/>
            <a:r>
              <a:rPr lang="en-US" dirty="0" smtClean="0">
                <a:solidFill>
                  <a:srgbClr val="0000FF"/>
                </a:solidFill>
              </a:rPr>
              <a:t>Motivation</a:t>
            </a:r>
          </a:p>
          <a:p>
            <a:pPr lvl="1"/>
            <a:r>
              <a:rPr lang="en-US" dirty="0" smtClean="0"/>
              <a:t>NLP components</a:t>
            </a:r>
          </a:p>
          <a:p>
            <a:pPr lvl="1"/>
            <a:r>
              <a:rPr lang="en-US" dirty="0" smtClean="0"/>
              <a:t>Pilot study</a:t>
            </a:r>
          </a:p>
          <a:p>
            <a:r>
              <a:rPr lang="en-US" dirty="0" smtClean="0"/>
              <a:t>Question Generation</a:t>
            </a:r>
          </a:p>
          <a:p>
            <a:r>
              <a:rPr lang="en-US" dirty="0" smtClean="0"/>
              <a:t>Concluding Remarks</a:t>
            </a:r>
          </a:p>
        </p:txBody>
      </p:sp>
      <p:sp>
        <p:nvSpPr>
          <p:cNvPr id="4" name="Slide Number Placeholder 3"/>
          <p:cNvSpPr>
            <a:spLocks noGrp="1"/>
          </p:cNvSpPr>
          <p:nvPr>
            <p:ph type="sldNum" sz="quarter" idx="12"/>
          </p:nvPr>
        </p:nvSpPr>
        <p:spPr/>
        <p:txBody>
          <a:bodyPr/>
          <a:lstStyle/>
          <a:p>
            <a:pPr>
              <a:defRPr/>
            </a:pPr>
            <a:fld id="{B27C5B95-A8C8-420A-9AC0-3736CD8C1F05}" type="slidenum">
              <a:rPr lang="en-US" smtClean="0"/>
              <a:pPr>
                <a:defRPr/>
              </a:pPr>
              <a:t>12</a:t>
            </a:fld>
            <a:endParaRPr lang="en-US"/>
          </a:p>
        </p:txBody>
      </p:sp>
      <p:sp>
        <p:nvSpPr>
          <p:cNvPr id="6" name="Rectangle 5"/>
          <p:cNvSpPr/>
          <p:nvPr/>
        </p:nvSpPr>
        <p:spPr>
          <a:xfrm>
            <a:off x="4572000" y="3352800"/>
            <a:ext cx="4267200"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400" b="1" dirty="0"/>
              <a:t>REAP Collaborators: </a:t>
            </a:r>
          </a:p>
          <a:p>
            <a:pPr algn="ctr">
              <a:defRPr/>
            </a:pPr>
            <a:r>
              <a:rPr lang="en-US" sz="2400" dirty="0" smtClean="0"/>
              <a:t>Maxine </a:t>
            </a:r>
            <a:r>
              <a:rPr lang="en-US" sz="2400" dirty="0" err="1" smtClean="0"/>
              <a:t>Eskenazi</a:t>
            </a:r>
            <a:r>
              <a:rPr lang="en-US" sz="2400" dirty="0" smtClean="0"/>
              <a:t>, Jamie </a:t>
            </a:r>
            <a:r>
              <a:rPr lang="en-US" sz="2400" dirty="0" err="1" smtClean="0"/>
              <a:t>Callan</a:t>
            </a:r>
            <a:r>
              <a:rPr lang="en-US" sz="2400" dirty="0" smtClean="0"/>
              <a:t>, Le </a:t>
            </a:r>
            <a:r>
              <a:rPr lang="en-US" sz="2400" dirty="0"/>
              <a:t>Zhao, Juan </a:t>
            </a:r>
            <a:r>
              <a:rPr lang="en-US" sz="2400" dirty="0" err="1"/>
              <a:t>Pino</a:t>
            </a:r>
            <a:r>
              <a:rPr lang="en-US" sz="2400" dirty="0" smtClean="0"/>
              <a:t>, et </a:t>
            </a:r>
            <a:r>
              <a:rPr lang="en-US" sz="2400" dirty="0"/>
              <a:t>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The Goal</a:t>
            </a:r>
          </a:p>
        </p:txBody>
      </p:sp>
      <p:sp>
        <p:nvSpPr>
          <p:cNvPr id="23555" name="Content Placeholder 2"/>
          <p:cNvSpPr>
            <a:spLocks noGrp="1"/>
          </p:cNvSpPr>
          <p:nvPr>
            <p:ph idx="1"/>
          </p:nvPr>
        </p:nvSpPr>
        <p:spPr/>
        <p:txBody>
          <a:bodyPr/>
          <a:lstStyle/>
          <a:p>
            <a:pPr eaLnBrk="1" hangingPunct="1"/>
            <a:r>
              <a:rPr lang="en-US" dirty="0" smtClean="0"/>
              <a:t>To help English as a Second Language (ESL) teachers find reading materials</a:t>
            </a:r>
          </a:p>
          <a:p>
            <a:pPr lvl="1" eaLnBrk="1" hangingPunct="1"/>
            <a:r>
              <a:rPr lang="en-US" dirty="0" smtClean="0"/>
              <a:t>For a particular curriculum </a:t>
            </a:r>
          </a:p>
          <a:p>
            <a:pPr lvl="1" eaLnBrk="1" hangingPunct="1"/>
            <a:r>
              <a:rPr lang="en-US" dirty="0" smtClean="0"/>
              <a:t>For particular students</a:t>
            </a:r>
          </a:p>
          <a:p>
            <a:pPr lvl="1" eaLnBrk="1" hangingPunct="1"/>
            <a:endParaRPr lang="en-US" dirty="0" smtClean="0"/>
          </a:p>
          <a:p>
            <a:pPr lvl="1" eaLnBrk="1" hangingPunct="1"/>
            <a:endParaRPr lang="en-US" dirty="0" smtClean="0"/>
          </a:p>
        </p:txBody>
      </p:sp>
      <p:sp>
        <p:nvSpPr>
          <p:cNvPr id="4" name="Slide Number Placeholder 3"/>
          <p:cNvSpPr>
            <a:spLocks noGrp="1"/>
          </p:cNvSpPr>
          <p:nvPr>
            <p:ph type="sldNum" sz="quarter" idx="12"/>
          </p:nvPr>
        </p:nvSpPr>
        <p:spPr/>
        <p:txBody>
          <a:bodyPr/>
          <a:lstStyle/>
          <a:p>
            <a:pPr>
              <a:defRPr/>
            </a:pPr>
            <a:fld id="{E3C5AE5E-13D5-49A9-8BB4-268C52BFB1E5}"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Back to the Motivating Example</a:t>
            </a:r>
          </a:p>
        </p:txBody>
      </p:sp>
      <p:sp>
        <p:nvSpPr>
          <p:cNvPr id="24579" name="Rectangle 3"/>
          <p:cNvSpPr>
            <a:spLocks noGrp="1" noChangeArrowheads="1"/>
          </p:cNvSpPr>
          <p:nvPr>
            <p:ph type="body" idx="1"/>
          </p:nvPr>
        </p:nvSpPr>
        <p:spPr/>
        <p:txBody>
          <a:bodyPr/>
          <a:lstStyle/>
          <a:p>
            <a:pPr eaLnBrk="1" hangingPunct="1"/>
            <a:r>
              <a:rPr lang="en-US" sz="2800" b="1" i="1" dirty="0" smtClean="0"/>
              <a:t>Situation</a:t>
            </a:r>
            <a:r>
              <a:rPr lang="en-US" sz="2800" dirty="0" smtClean="0"/>
              <a:t>: Greg, an ESL teacher, wants to find texts that…</a:t>
            </a:r>
          </a:p>
          <a:p>
            <a:pPr lvl="1" eaLnBrk="1" hangingPunct="1"/>
            <a:r>
              <a:rPr lang="en-US" sz="2400" dirty="0" smtClean="0"/>
              <a:t>Are in grade 4-7 reading level range,</a:t>
            </a:r>
          </a:p>
          <a:p>
            <a:pPr lvl="1" eaLnBrk="1" hangingPunct="1"/>
            <a:r>
              <a:rPr lang="en-US" sz="2400" dirty="0" smtClean="0"/>
              <a:t>Use specific target vocabulary words from class, </a:t>
            </a:r>
          </a:p>
          <a:p>
            <a:pPr lvl="1" eaLnBrk="1" hangingPunct="1"/>
            <a:r>
              <a:rPr lang="en-US" sz="2400" dirty="0" smtClean="0"/>
              <a:t>Discuss a specific topic, international travel.</a:t>
            </a:r>
          </a:p>
          <a:p>
            <a:pPr eaLnBrk="1" hangingPunct="1"/>
            <a:endParaRPr lang="en-US" sz="2800" dirty="0" smtClean="0"/>
          </a:p>
          <a:p>
            <a:pPr eaLnBrk="1" hangingPunct="1"/>
            <a:r>
              <a:rPr lang="en-US" sz="2800" b="1" i="1" dirty="0" smtClean="0"/>
              <a:t>First Approach:</a:t>
            </a:r>
            <a:r>
              <a:rPr lang="en-US" sz="2800" dirty="0" smtClean="0"/>
              <a:t> Searching for “international travel” on a commercial search engine…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685800" y="0"/>
            <a:ext cx="7772400" cy="1143000"/>
          </a:xfrm>
        </p:spPr>
        <p:txBody>
          <a:bodyPr/>
          <a:lstStyle/>
          <a:p>
            <a:pPr eaLnBrk="1" hangingPunct="1"/>
            <a:r>
              <a:rPr lang="en-US" sz="4000" dirty="0" smtClean="0"/>
              <a:t>Typical Web              Result</a:t>
            </a:r>
            <a:endParaRPr lang="en-US" sz="4000" i="1" dirty="0" smtClean="0"/>
          </a:p>
        </p:txBody>
      </p:sp>
      <p:pic>
        <p:nvPicPr>
          <p:cNvPr id="25603" name="Picture 4"/>
          <p:cNvPicPr>
            <a:picLocks noChangeAspect="1" noChangeArrowheads="1"/>
          </p:cNvPicPr>
          <p:nvPr/>
        </p:nvPicPr>
        <p:blipFill>
          <a:blip r:embed="rId2" cstate="print"/>
          <a:srcRect/>
          <a:stretch>
            <a:fillRect/>
          </a:stretch>
        </p:blipFill>
        <p:spPr bwMode="auto">
          <a:xfrm>
            <a:off x="304800" y="1143000"/>
            <a:ext cx="6348413" cy="5340350"/>
          </a:xfrm>
          <a:prstGeom prst="rect">
            <a:avLst/>
          </a:prstGeom>
          <a:noFill/>
          <a:ln w="9525">
            <a:noFill/>
            <a:miter lim="800000"/>
            <a:headEnd/>
            <a:tailEnd/>
          </a:ln>
        </p:spPr>
      </p:pic>
      <p:sp>
        <p:nvSpPr>
          <p:cNvPr id="6" name="Rectangle 5"/>
          <p:cNvSpPr/>
          <p:nvPr/>
        </p:nvSpPr>
        <p:spPr>
          <a:xfrm>
            <a:off x="4419600" y="228600"/>
            <a:ext cx="1578189" cy="707886"/>
          </a:xfrm>
          <a:prstGeom prst="rect">
            <a:avLst/>
          </a:prstGeom>
        </p:spPr>
        <p:txBody>
          <a:bodyPr wrap="none">
            <a:spAutoFit/>
            <a:scene3d>
              <a:camera prst="orthographicFront"/>
              <a:lightRig rig="threePt" dir="t"/>
            </a:scene3d>
            <a:sp3d extrusionH="57150">
              <a:bevelT w="38100" h="38100"/>
            </a:sp3d>
          </a:bodyPr>
          <a:lstStyle/>
          <a:p>
            <a:pPr>
              <a:defRPr/>
            </a:pPr>
            <a:r>
              <a:rPr lang="en-US" sz="4000" dirty="0">
                <a:solidFill>
                  <a:srgbClr val="0070C0"/>
                </a:solidFill>
                <a:latin typeface="+mn-lt"/>
              </a:rPr>
              <a:t>S</a:t>
            </a:r>
            <a:r>
              <a:rPr lang="en-US" sz="4000" dirty="0">
                <a:solidFill>
                  <a:srgbClr val="FF0000"/>
                </a:solidFill>
                <a:latin typeface="+mn-lt"/>
              </a:rPr>
              <a:t>e</a:t>
            </a:r>
            <a:r>
              <a:rPr lang="en-US" sz="4000" dirty="0">
                <a:solidFill>
                  <a:srgbClr val="FFC000"/>
                </a:solidFill>
                <a:latin typeface="+mn-lt"/>
              </a:rPr>
              <a:t>a</a:t>
            </a:r>
            <a:r>
              <a:rPr lang="en-US" sz="4000" dirty="0">
                <a:solidFill>
                  <a:srgbClr val="0070C0"/>
                </a:solidFill>
                <a:latin typeface="+mn-lt"/>
              </a:rPr>
              <a:t>r</a:t>
            </a:r>
            <a:r>
              <a:rPr lang="en-US" sz="4000" dirty="0">
                <a:solidFill>
                  <a:srgbClr val="00B050"/>
                </a:solidFill>
                <a:latin typeface="+mn-lt"/>
              </a:rPr>
              <a:t>c</a:t>
            </a:r>
            <a:r>
              <a:rPr lang="en-US" sz="4000" dirty="0">
                <a:solidFill>
                  <a:srgbClr val="FF0000"/>
                </a:solidFill>
                <a:latin typeface="+mn-lt"/>
              </a:rPr>
              <a:t>h</a:t>
            </a:r>
            <a:endParaRPr lang="en-US" sz="2800" dirty="0">
              <a:latin typeface="+mn-lt"/>
            </a:endParaRPr>
          </a:p>
        </p:txBody>
      </p:sp>
      <p:sp>
        <p:nvSpPr>
          <p:cNvPr id="7" name="Rectangle 6"/>
          <p:cNvSpPr/>
          <p:nvPr/>
        </p:nvSpPr>
        <p:spPr>
          <a:xfrm>
            <a:off x="6629400" y="2133600"/>
            <a:ext cx="2362200" cy="15700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400" dirty="0"/>
              <a:t>Commercial search engines are not built for educators.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04800"/>
            <a:ext cx="8229600" cy="1143000"/>
          </a:xfrm>
        </p:spPr>
        <p:txBody>
          <a:bodyPr/>
          <a:lstStyle/>
          <a:p>
            <a:r>
              <a:rPr lang="en-US" sz="4000" dirty="0" smtClean="0"/>
              <a:t>Desired Search Criteria</a:t>
            </a:r>
          </a:p>
        </p:txBody>
      </p:sp>
      <p:sp>
        <p:nvSpPr>
          <p:cNvPr id="3" name="Content Placeholder 2"/>
          <p:cNvSpPr>
            <a:spLocks noGrp="1"/>
          </p:cNvSpPr>
          <p:nvPr>
            <p:ph idx="1"/>
          </p:nvPr>
        </p:nvSpPr>
        <p:spPr>
          <a:xfrm>
            <a:off x="457200" y="1600200"/>
            <a:ext cx="8229600" cy="4572000"/>
          </a:xfrm>
        </p:spPr>
        <p:txBody>
          <a:bodyPr/>
          <a:lstStyle/>
          <a:p>
            <a:r>
              <a:rPr lang="en-US" dirty="0" smtClean="0"/>
              <a:t>Text length</a:t>
            </a:r>
          </a:p>
          <a:p>
            <a:r>
              <a:rPr lang="en-US" dirty="0" smtClean="0"/>
              <a:t>Writing quality	</a:t>
            </a:r>
          </a:p>
          <a:p>
            <a:r>
              <a:rPr lang="en-US" dirty="0" smtClean="0"/>
              <a:t>Target vocabulary</a:t>
            </a:r>
          </a:p>
          <a:p>
            <a:r>
              <a:rPr lang="en-US" dirty="0" smtClean="0"/>
              <a:t>Search by high-level topic</a:t>
            </a:r>
          </a:p>
          <a:p>
            <a:r>
              <a:rPr lang="en-US" dirty="0" smtClean="0"/>
              <a:t>Reading level</a:t>
            </a:r>
          </a:p>
          <a:p>
            <a:endParaRPr lang="en-US" dirty="0" smtClean="0"/>
          </a:p>
        </p:txBody>
      </p:sp>
      <p:sp>
        <p:nvSpPr>
          <p:cNvPr id="4" name="Slide Number Placeholder 3"/>
          <p:cNvSpPr>
            <a:spLocks noGrp="1"/>
          </p:cNvSpPr>
          <p:nvPr>
            <p:ph type="sldNum" sz="quarter" idx="12"/>
          </p:nvPr>
        </p:nvSpPr>
        <p:spPr/>
        <p:txBody>
          <a:bodyPr/>
          <a:lstStyle/>
          <a:p>
            <a:pPr>
              <a:defRPr/>
            </a:pPr>
            <a:fld id="{FA7EB116-67FD-42D8-AE7F-CAC9896AEF1B}"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4" descr="international_travel.png"/>
          <p:cNvPicPr>
            <a:picLocks noGrp="1" noChangeAspect="1"/>
          </p:cNvPicPr>
          <p:nvPr>
            <p:ph idx="1"/>
          </p:nvPr>
        </p:nvPicPr>
        <p:blipFill>
          <a:blip r:embed="rId3" cstate="print"/>
          <a:srcRect/>
          <a:stretch>
            <a:fillRect/>
          </a:stretch>
        </p:blipFill>
        <p:spPr>
          <a:xfrm>
            <a:off x="1219200" y="685800"/>
            <a:ext cx="6565900" cy="5108575"/>
          </a:xfrm>
        </p:spPr>
      </p:pic>
      <p:sp>
        <p:nvSpPr>
          <p:cNvPr id="4" name="Slide Number Placeholder 3"/>
          <p:cNvSpPr>
            <a:spLocks noGrp="1"/>
          </p:cNvSpPr>
          <p:nvPr>
            <p:ph type="sldNum" sz="quarter" idx="12"/>
          </p:nvPr>
        </p:nvSpPr>
        <p:spPr/>
        <p:txBody>
          <a:bodyPr/>
          <a:lstStyle/>
          <a:p>
            <a:pPr>
              <a:defRPr/>
            </a:pPr>
            <a:fld id="{6EE87656-528B-4B60-B4DE-42242C43F5E9}" type="slidenum">
              <a:rPr lang="en-US"/>
              <a:pPr>
                <a:defRPr/>
              </a:pPr>
              <a:t>17</a:t>
            </a:fld>
            <a:endParaRPr lang="en-US"/>
          </a:p>
        </p:txBody>
      </p:sp>
      <p:grpSp>
        <p:nvGrpSpPr>
          <p:cNvPr id="2" name="Group 17"/>
          <p:cNvGrpSpPr>
            <a:grpSpLocks/>
          </p:cNvGrpSpPr>
          <p:nvPr/>
        </p:nvGrpSpPr>
        <p:grpSpPr bwMode="auto">
          <a:xfrm>
            <a:off x="228600" y="609600"/>
            <a:ext cx="2514600" cy="1447800"/>
            <a:chOff x="228600" y="609600"/>
            <a:chExt cx="2514600" cy="1447800"/>
          </a:xfrm>
        </p:grpSpPr>
        <p:sp>
          <p:nvSpPr>
            <p:cNvPr id="7" name="TextBox 6"/>
            <p:cNvSpPr txBox="1"/>
            <p:nvPr/>
          </p:nvSpPr>
          <p:spPr>
            <a:xfrm>
              <a:off x="228600" y="609600"/>
              <a:ext cx="2514600" cy="708025"/>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000" dirty="0"/>
                <a:t>Familiar query box for specifying keywords.</a:t>
              </a:r>
            </a:p>
          </p:txBody>
        </p:sp>
        <p:cxnSp>
          <p:nvCxnSpPr>
            <p:cNvPr id="9" name="Straight Arrow Connector 8"/>
            <p:cNvCxnSpPr/>
            <p:nvPr/>
          </p:nvCxnSpPr>
          <p:spPr>
            <a:xfrm rot="16200000" flipH="1">
              <a:off x="2019300" y="1409700"/>
              <a:ext cx="762000" cy="533400"/>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grpSp>
        <p:nvGrpSpPr>
          <p:cNvPr id="5" name="Group 19"/>
          <p:cNvGrpSpPr>
            <a:grpSpLocks/>
          </p:cNvGrpSpPr>
          <p:nvPr/>
        </p:nvGrpSpPr>
        <p:grpSpPr bwMode="auto">
          <a:xfrm>
            <a:off x="228600" y="2667000"/>
            <a:ext cx="3200400" cy="1371601"/>
            <a:chOff x="304800" y="4800543"/>
            <a:chExt cx="3200400" cy="1371456"/>
          </a:xfrm>
        </p:grpSpPr>
        <p:sp>
          <p:nvSpPr>
            <p:cNvPr id="6" name="TextBox 5"/>
            <p:cNvSpPr txBox="1"/>
            <p:nvPr/>
          </p:nvSpPr>
          <p:spPr>
            <a:xfrm>
              <a:off x="304800" y="4800543"/>
              <a:ext cx="3200400" cy="707950"/>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000" dirty="0"/>
                <a:t>Extra options for specifying pedagogical constraints.</a:t>
              </a:r>
            </a:p>
          </p:txBody>
        </p:sp>
        <p:cxnSp>
          <p:nvCxnSpPr>
            <p:cNvPr id="11" name="Straight Arrow Connector 10"/>
            <p:cNvCxnSpPr>
              <a:stCxn id="6" idx="2"/>
            </p:cNvCxnSpPr>
            <p:nvPr/>
          </p:nvCxnSpPr>
          <p:spPr>
            <a:xfrm rot="16200000" flipH="1">
              <a:off x="2144748" y="5268745"/>
              <a:ext cx="663507" cy="1143002"/>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sp>
        <p:nvSpPr>
          <p:cNvPr id="12" name="TextBox 11"/>
          <p:cNvSpPr txBox="1"/>
          <p:nvPr/>
        </p:nvSpPr>
        <p:spPr>
          <a:xfrm>
            <a:off x="6096000" y="4953000"/>
            <a:ext cx="2819400" cy="70788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n-US" sz="2000" dirty="0"/>
              <a:t>User clicks </a:t>
            </a:r>
            <a:r>
              <a:rPr lang="en-US" sz="2000" b="1" dirty="0" smtClean="0"/>
              <a:t>Search</a:t>
            </a:r>
            <a:r>
              <a:rPr lang="en-US" sz="2000" dirty="0" smtClean="0"/>
              <a:t> and sees a </a:t>
            </a:r>
            <a:r>
              <a:rPr lang="en-US" sz="2000" dirty="0"/>
              <a:t>list of results…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DC082C4-E453-4A31-94DA-8212F1A899EC}" type="slidenum">
              <a:rPr lang="en-US"/>
              <a:pPr>
                <a:defRPr/>
              </a:pPr>
              <a:t>18</a:t>
            </a:fld>
            <a:endParaRPr lang="en-US"/>
          </a:p>
        </p:txBody>
      </p:sp>
      <p:pic>
        <p:nvPicPr>
          <p:cNvPr id="29699" name="Picture 2" descr="E:\Documents and Settings\mheilman.MJHEILMAN\Desktop\travel_example2.png"/>
          <p:cNvPicPr>
            <a:picLocks noChangeAspect="1" noChangeArrowheads="1"/>
          </p:cNvPicPr>
          <p:nvPr/>
        </p:nvPicPr>
        <p:blipFill>
          <a:blip r:embed="rId2" cstate="print"/>
          <a:srcRect/>
          <a:stretch>
            <a:fillRect/>
          </a:stretch>
        </p:blipFill>
        <p:spPr bwMode="auto">
          <a:xfrm>
            <a:off x="2057400" y="1295400"/>
            <a:ext cx="4932363" cy="4772401"/>
          </a:xfrm>
          <a:prstGeom prst="rect">
            <a:avLst/>
          </a:prstGeom>
          <a:noFill/>
          <a:ln w="9525">
            <a:noFill/>
            <a:miter lim="800000"/>
            <a:headEnd/>
            <a:tailEnd/>
          </a:ln>
        </p:spPr>
      </p:pic>
      <p:sp>
        <p:nvSpPr>
          <p:cNvPr id="5" name="Rectangle 5"/>
          <p:cNvSpPr>
            <a:spLocks noGrp="1" noChangeArrowheads="1"/>
          </p:cNvSpPr>
          <p:nvPr>
            <p:ph type="title"/>
          </p:nvPr>
        </p:nvSpPr>
        <p:spPr>
          <a:xfrm>
            <a:off x="685800" y="0"/>
            <a:ext cx="7772400" cy="1143000"/>
          </a:xfrm>
        </p:spPr>
        <p:txBody>
          <a:bodyPr/>
          <a:lstStyle/>
          <a:p>
            <a:pPr eaLnBrk="1" hangingPunct="1"/>
            <a:r>
              <a:rPr lang="en-US" sz="4000" dirty="0" smtClean="0"/>
              <a:t>REAP Search Result</a:t>
            </a:r>
            <a:endParaRPr lang="en-US" sz="4000" i="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Outline</a:t>
            </a:r>
          </a:p>
        </p:txBody>
      </p:sp>
      <p:sp>
        <p:nvSpPr>
          <p:cNvPr id="32771" name="Content Placeholder 2"/>
          <p:cNvSpPr>
            <a:spLocks noGrp="1"/>
          </p:cNvSpPr>
          <p:nvPr>
            <p:ph idx="1"/>
          </p:nvPr>
        </p:nvSpPr>
        <p:spPr>
          <a:xfrm>
            <a:off x="457200" y="1295400"/>
            <a:ext cx="8229600" cy="4525963"/>
          </a:xfrm>
        </p:spPr>
        <p:txBody>
          <a:bodyPr/>
          <a:lstStyle/>
          <a:p>
            <a:r>
              <a:rPr lang="en-US" dirty="0" smtClean="0"/>
              <a:t>Introduction</a:t>
            </a:r>
          </a:p>
          <a:p>
            <a:r>
              <a:rPr lang="en-US" dirty="0" smtClean="0"/>
              <a:t>Textbooks vs. New Resources</a:t>
            </a:r>
          </a:p>
          <a:p>
            <a:r>
              <a:rPr lang="en-US" dirty="0" smtClean="0">
                <a:solidFill>
                  <a:srgbClr val="0000FF"/>
                </a:solidFill>
              </a:rPr>
              <a:t>Text Search for Language Instructors</a:t>
            </a:r>
          </a:p>
          <a:p>
            <a:pPr lvl="1"/>
            <a:r>
              <a:rPr lang="en-US" dirty="0" smtClean="0"/>
              <a:t>Motivation</a:t>
            </a:r>
          </a:p>
          <a:p>
            <a:pPr lvl="1"/>
            <a:r>
              <a:rPr lang="en-US" dirty="0" smtClean="0">
                <a:solidFill>
                  <a:srgbClr val="0000FF"/>
                </a:solidFill>
              </a:rPr>
              <a:t>NLP components</a:t>
            </a:r>
          </a:p>
          <a:p>
            <a:pPr lvl="1"/>
            <a:r>
              <a:rPr lang="en-US" dirty="0" smtClean="0"/>
              <a:t>Pilot study</a:t>
            </a:r>
          </a:p>
          <a:p>
            <a:r>
              <a:rPr lang="en-US" dirty="0" smtClean="0"/>
              <a:t>Question Generation</a:t>
            </a:r>
          </a:p>
          <a:p>
            <a:r>
              <a:rPr lang="en-US" dirty="0" smtClean="0"/>
              <a:t>Concluding Remarks</a:t>
            </a:r>
          </a:p>
        </p:txBody>
      </p:sp>
      <p:sp>
        <p:nvSpPr>
          <p:cNvPr id="4" name="Slide Number Placeholder 3"/>
          <p:cNvSpPr>
            <a:spLocks noGrp="1"/>
          </p:cNvSpPr>
          <p:nvPr>
            <p:ph type="sldNum" sz="quarter" idx="12"/>
          </p:nvPr>
        </p:nvSpPr>
        <p:spPr/>
        <p:txBody>
          <a:bodyPr/>
          <a:lstStyle/>
          <a:p>
            <a:pPr>
              <a:defRPr/>
            </a:pPr>
            <a:fld id="{B59FB724-24CD-4A30-B22A-230E04A3EB2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Motivating Example</a:t>
            </a:r>
          </a:p>
        </p:txBody>
      </p:sp>
      <p:sp>
        <p:nvSpPr>
          <p:cNvPr id="24579" name="Rectangle 3"/>
          <p:cNvSpPr>
            <a:spLocks noGrp="1" noChangeArrowheads="1"/>
          </p:cNvSpPr>
          <p:nvPr>
            <p:ph type="body" idx="1"/>
          </p:nvPr>
        </p:nvSpPr>
        <p:spPr/>
        <p:txBody>
          <a:bodyPr/>
          <a:lstStyle/>
          <a:p>
            <a:pPr marL="1549400" indent="-1549400" eaLnBrk="1" hangingPunct="1">
              <a:buNone/>
            </a:pPr>
            <a:r>
              <a:rPr lang="en-US" sz="2800" b="1" i="1" dirty="0" smtClean="0"/>
              <a:t>Situation</a:t>
            </a:r>
            <a:r>
              <a:rPr lang="en-US" sz="2800" dirty="0" smtClean="0"/>
              <a:t>: Greg, an English as a Second Language (ESL) teacher, wants to find a text that…</a:t>
            </a:r>
          </a:p>
          <a:p>
            <a:pPr lvl="1" eaLnBrk="1" hangingPunct="1"/>
            <a:r>
              <a:rPr lang="en-US" sz="2400" dirty="0" smtClean="0"/>
              <a:t>is in grade 4-7 reading level range,</a:t>
            </a:r>
          </a:p>
          <a:p>
            <a:pPr lvl="1" eaLnBrk="1" hangingPunct="1"/>
            <a:r>
              <a:rPr lang="en-US" sz="2400" dirty="0" smtClean="0"/>
              <a:t>uses specific target vocabulary words from his class, </a:t>
            </a:r>
          </a:p>
          <a:p>
            <a:pPr lvl="1" eaLnBrk="1" hangingPunct="1"/>
            <a:r>
              <a:rPr lang="en-US" sz="2400" dirty="0" smtClean="0"/>
              <a:t>discusses a specific topic, international travel.</a:t>
            </a:r>
          </a:p>
          <a:p>
            <a:pPr eaLnBrk="1" hangingPunct="1"/>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467600" y="3810000"/>
            <a:ext cx="1371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Search Interface</a:t>
            </a:r>
            <a:endParaRPr lang="en-US" dirty="0"/>
          </a:p>
        </p:txBody>
      </p:sp>
      <p:sp>
        <p:nvSpPr>
          <p:cNvPr id="4" name="Slide Number Placeholder 3"/>
          <p:cNvSpPr>
            <a:spLocks noGrp="1"/>
          </p:cNvSpPr>
          <p:nvPr>
            <p:ph type="sldNum" sz="quarter" idx="12"/>
          </p:nvPr>
        </p:nvSpPr>
        <p:spPr/>
        <p:txBody>
          <a:bodyPr/>
          <a:lstStyle/>
          <a:p>
            <a:pPr>
              <a:defRPr/>
            </a:pPr>
            <a:fld id="{B37EBA15-4F5D-4E3E-AA27-6468741DB938}" type="slidenum">
              <a:rPr lang="en-US"/>
              <a:pPr>
                <a:defRPr/>
              </a:pPr>
              <a:t>20</a:t>
            </a:fld>
            <a:endParaRPr lang="en-US"/>
          </a:p>
        </p:txBody>
      </p:sp>
      <p:grpSp>
        <p:nvGrpSpPr>
          <p:cNvPr id="2" name="Group 20"/>
          <p:cNvGrpSpPr>
            <a:grpSpLocks/>
          </p:cNvGrpSpPr>
          <p:nvPr/>
        </p:nvGrpSpPr>
        <p:grpSpPr bwMode="auto">
          <a:xfrm>
            <a:off x="2209800" y="1371600"/>
            <a:ext cx="4114800" cy="1372395"/>
            <a:chOff x="2667000" y="1371600"/>
            <a:chExt cx="4114800" cy="1372396"/>
          </a:xfrm>
        </p:grpSpPr>
        <p:sp>
          <p:nvSpPr>
            <p:cNvPr id="7" name="TextBox 6"/>
            <p:cNvSpPr txBox="1"/>
            <p:nvPr/>
          </p:nvSpPr>
          <p:spPr>
            <a:xfrm>
              <a:off x="2667000" y="1371600"/>
              <a:ext cx="4114800" cy="830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2400" dirty="0" smtClean="0"/>
                <a:t>NLP </a:t>
              </a:r>
            </a:p>
            <a:p>
              <a:pPr algn="ctr">
                <a:defRPr/>
              </a:pPr>
              <a:r>
                <a:rPr lang="en-US" sz="2400" dirty="0" smtClean="0"/>
                <a:t>(e.g., to predict reading levels)</a:t>
              </a:r>
              <a:endParaRPr lang="en-US" sz="2400" dirty="0"/>
            </a:p>
          </p:txBody>
        </p:sp>
        <p:cxnSp>
          <p:nvCxnSpPr>
            <p:cNvPr id="10" name="Straight Arrow Connector 9"/>
            <p:cNvCxnSpPr>
              <a:stCxn id="7" idx="2"/>
            </p:cNvCxnSpPr>
            <p:nvPr/>
          </p:nvCxnSpPr>
          <p:spPr>
            <a:xfrm rot="5400000">
              <a:off x="4454098" y="2472900"/>
              <a:ext cx="54060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3797" name="Title 17"/>
          <p:cNvSpPr>
            <a:spLocks noGrp="1"/>
          </p:cNvSpPr>
          <p:nvPr>
            <p:ph type="title"/>
          </p:nvPr>
        </p:nvSpPr>
        <p:spPr/>
        <p:txBody>
          <a:bodyPr/>
          <a:lstStyle/>
          <a:p>
            <a:r>
              <a:rPr lang="en-US" dirty="0" smtClean="0"/>
              <a:t>Digital Library Creation</a:t>
            </a:r>
          </a:p>
        </p:txBody>
      </p:sp>
      <p:sp>
        <p:nvSpPr>
          <p:cNvPr id="13" name="Rectangle 12"/>
          <p:cNvSpPr/>
          <p:nvPr/>
        </p:nvSpPr>
        <p:spPr>
          <a:xfrm>
            <a:off x="457200" y="5867400"/>
            <a:ext cx="8153400" cy="6461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Heilman, Zhao, </a:t>
            </a:r>
            <a:r>
              <a:rPr lang="en-US" dirty="0" err="1"/>
              <a:t>Pino</a:t>
            </a:r>
            <a:r>
              <a:rPr lang="en-US" dirty="0"/>
              <a:t>, and </a:t>
            </a:r>
            <a:r>
              <a:rPr lang="en-US" dirty="0" err="1"/>
              <a:t>Eskenazi</a:t>
            </a:r>
            <a:r>
              <a:rPr lang="en-US" dirty="0"/>
              <a:t>. 2008. Retrieval of reading materials for vocabulary and reading practice. 3rd Workshop on NLP for Building Educational Applications.</a:t>
            </a:r>
          </a:p>
        </p:txBody>
      </p:sp>
      <p:sp>
        <p:nvSpPr>
          <p:cNvPr id="16" name="TextBox 15"/>
          <p:cNvSpPr txBox="1"/>
          <p:nvPr/>
        </p:nvSpPr>
        <p:spPr>
          <a:xfrm>
            <a:off x="1447800" y="2895600"/>
            <a:ext cx="1447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Query-based</a:t>
            </a:r>
          </a:p>
          <a:p>
            <a:pPr algn="ctr"/>
            <a:r>
              <a:rPr lang="en-US" dirty="0" smtClean="0"/>
              <a:t>Web Crawler</a:t>
            </a:r>
            <a:endParaRPr lang="en-US" dirty="0"/>
          </a:p>
        </p:txBody>
      </p:sp>
      <p:sp>
        <p:nvSpPr>
          <p:cNvPr id="22" name="Oval 21"/>
          <p:cNvSpPr/>
          <p:nvPr/>
        </p:nvSpPr>
        <p:spPr>
          <a:xfrm>
            <a:off x="3352800" y="2819400"/>
            <a:ext cx="1828800" cy="144780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04800" y="2286000"/>
            <a:ext cx="2895600" cy="167640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5410200" y="2667000"/>
            <a:ext cx="3429000" cy="2590800"/>
          </a:xfrm>
          <a:prstGeom prst="ellipse">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Arrow Connector 22"/>
          <p:cNvCxnSpPr>
            <a:stCxn id="15" idx="3"/>
            <a:endCxn id="16" idx="1"/>
          </p:cNvCxnSpPr>
          <p:nvPr/>
        </p:nvCxnSpPr>
        <p:spPr>
          <a:xfrm>
            <a:off x="999631" y="2927866"/>
            <a:ext cx="448169" cy="290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3"/>
            <a:endCxn id="17" idx="1"/>
          </p:cNvCxnSpPr>
          <p:nvPr/>
        </p:nvCxnSpPr>
        <p:spPr>
          <a:xfrm>
            <a:off x="2895600" y="3218766"/>
            <a:ext cx="6096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3"/>
            <a:endCxn id="18" idx="1"/>
          </p:cNvCxnSpPr>
          <p:nvPr/>
        </p:nvCxnSpPr>
        <p:spPr>
          <a:xfrm>
            <a:off x="4876800" y="3523566"/>
            <a:ext cx="533400" cy="3670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 idx="3"/>
            <a:endCxn id="19" idx="1"/>
          </p:cNvCxnSpPr>
          <p:nvPr/>
        </p:nvCxnSpPr>
        <p:spPr>
          <a:xfrm>
            <a:off x="7086600" y="3890665"/>
            <a:ext cx="381000" cy="2425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05200" y="3200400"/>
            <a:ext cx="1371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Filtering &amp; Annotation </a:t>
            </a:r>
            <a:endParaRPr lang="en-US" dirty="0"/>
          </a:p>
        </p:txBody>
      </p:sp>
      <p:sp>
        <p:nvSpPr>
          <p:cNvPr id="18" name="TextBox 17"/>
          <p:cNvSpPr txBox="1"/>
          <p:nvPr/>
        </p:nvSpPr>
        <p:spPr>
          <a:xfrm>
            <a:off x="5410200" y="3429000"/>
            <a:ext cx="1676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Digital Library (built with Lemur toolkit)</a:t>
            </a:r>
            <a:endParaRPr lang="en-US" dirty="0"/>
          </a:p>
        </p:txBody>
      </p:sp>
      <p:sp>
        <p:nvSpPr>
          <p:cNvPr id="15" name="TextBox 14"/>
          <p:cNvSpPr txBox="1"/>
          <p:nvPr/>
        </p:nvSpPr>
        <p:spPr>
          <a:xfrm>
            <a:off x="381000" y="2743200"/>
            <a:ext cx="6186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t>Web</a:t>
            </a:r>
            <a:endParaRPr lang="en-US" dirty="0"/>
          </a:p>
        </p:txBody>
      </p:sp>
      <p:sp>
        <p:nvSpPr>
          <p:cNvPr id="67" name="TextBox 66"/>
          <p:cNvSpPr txBox="1"/>
          <p:nvPr/>
        </p:nvSpPr>
        <p:spPr>
          <a:xfrm>
            <a:off x="914400" y="4572000"/>
            <a:ext cx="19812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Note: These steps occur offline.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4" grpId="0" animBg="1"/>
      <p:bldP spid="24" grpId="1"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Predicting Reading Levels</a:t>
            </a:r>
          </a:p>
        </p:txBody>
      </p:sp>
      <p:sp>
        <p:nvSpPr>
          <p:cNvPr id="4" name="Slide Number Placeholder 3"/>
          <p:cNvSpPr>
            <a:spLocks noGrp="1"/>
          </p:cNvSpPr>
          <p:nvPr>
            <p:ph type="sldNum" sz="quarter" idx="12"/>
          </p:nvPr>
        </p:nvSpPr>
        <p:spPr/>
        <p:txBody>
          <a:bodyPr/>
          <a:lstStyle/>
          <a:p>
            <a:pPr>
              <a:defRPr/>
            </a:pPr>
            <a:fld id="{8F36D9F4-B567-48E4-AF75-6A513C6FF176}" type="slidenum">
              <a:rPr lang="en-US" smtClean="0"/>
              <a:pPr>
                <a:defRPr/>
              </a:pPr>
              <a:t>21</a:t>
            </a:fld>
            <a:endParaRPr lang="en-US"/>
          </a:p>
        </p:txBody>
      </p:sp>
      <p:sp>
        <p:nvSpPr>
          <p:cNvPr id="6" name="Rectangle 5"/>
          <p:cNvSpPr/>
          <p:nvPr/>
        </p:nvSpPr>
        <p:spPr>
          <a:xfrm>
            <a:off x="304800" y="3429000"/>
            <a:ext cx="4631461" cy="523220"/>
          </a:xfrm>
          <a:prstGeom prst="rect">
            <a:avLst/>
          </a:prstGeom>
        </p:spPr>
        <p:txBody>
          <a:bodyPr wrap="none">
            <a:spAutoFit/>
          </a:bodyPr>
          <a:lstStyle/>
          <a:p>
            <a:pPr>
              <a:defRPr/>
            </a:pPr>
            <a:r>
              <a:rPr lang="en-US" sz="2800" dirty="0" smtClean="0">
                <a:latin typeface="+mn-lt"/>
              </a:rPr>
              <a:t>…Joseph     </a:t>
            </a:r>
            <a:r>
              <a:rPr lang="en-US" sz="2800" dirty="0">
                <a:latin typeface="+mn-lt"/>
              </a:rPr>
              <a:t>liked    </a:t>
            </a:r>
            <a:r>
              <a:rPr lang="en-US" sz="2800" dirty="0" smtClean="0">
                <a:latin typeface="+mn-lt"/>
              </a:rPr>
              <a:t>dinosaurs….</a:t>
            </a:r>
            <a:endParaRPr lang="en-US" sz="2800" dirty="0">
              <a:latin typeface="+mn-lt"/>
            </a:endParaRPr>
          </a:p>
        </p:txBody>
      </p:sp>
      <p:grpSp>
        <p:nvGrpSpPr>
          <p:cNvPr id="2" name="Group 39"/>
          <p:cNvGrpSpPr>
            <a:grpSpLocks/>
          </p:cNvGrpSpPr>
          <p:nvPr/>
        </p:nvGrpSpPr>
        <p:grpSpPr bwMode="auto">
          <a:xfrm>
            <a:off x="685800" y="1447800"/>
            <a:ext cx="3352800" cy="1981200"/>
            <a:chOff x="685800" y="1447800"/>
            <a:chExt cx="3352800" cy="1981200"/>
          </a:xfrm>
        </p:grpSpPr>
        <p:sp>
          <p:nvSpPr>
            <p:cNvPr id="15368" name="TextBox 8"/>
            <p:cNvSpPr txBox="1">
              <a:spLocks noChangeArrowheads="1"/>
            </p:cNvSpPr>
            <p:nvPr/>
          </p:nvSpPr>
          <p:spPr bwMode="auto">
            <a:xfrm>
              <a:off x="685800" y="2590800"/>
              <a:ext cx="914400" cy="523220"/>
            </a:xfrm>
            <a:prstGeom prst="rect">
              <a:avLst/>
            </a:prstGeom>
            <a:noFill/>
            <a:ln w="9525">
              <a:noFill/>
              <a:miter lim="800000"/>
              <a:headEnd/>
              <a:tailEnd/>
            </a:ln>
          </p:spPr>
          <p:txBody>
            <a:bodyPr wrap="square">
              <a:spAutoFit/>
            </a:bodyPr>
            <a:lstStyle/>
            <a:p>
              <a:pPr algn="ctr"/>
              <a:r>
                <a:rPr lang="en-US" sz="1400" dirty="0" smtClean="0">
                  <a:latin typeface="+mn-lt"/>
                </a:rPr>
                <a:t>Noun Phrase</a:t>
              </a:r>
              <a:endParaRPr lang="en-US" sz="1400" dirty="0">
                <a:latin typeface="+mn-lt"/>
              </a:endParaRPr>
            </a:p>
          </p:txBody>
        </p:sp>
        <p:sp>
          <p:nvSpPr>
            <p:cNvPr id="15369" name="TextBox 9"/>
            <p:cNvSpPr txBox="1">
              <a:spLocks noChangeArrowheads="1"/>
            </p:cNvSpPr>
            <p:nvPr/>
          </p:nvSpPr>
          <p:spPr bwMode="auto">
            <a:xfrm>
              <a:off x="3352801" y="2667000"/>
              <a:ext cx="685799" cy="523220"/>
            </a:xfrm>
            <a:prstGeom prst="rect">
              <a:avLst/>
            </a:prstGeom>
            <a:noFill/>
            <a:ln w="9525">
              <a:noFill/>
              <a:miter lim="800000"/>
              <a:headEnd/>
              <a:tailEnd/>
            </a:ln>
          </p:spPr>
          <p:txBody>
            <a:bodyPr wrap="square">
              <a:spAutoFit/>
            </a:bodyPr>
            <a:lstStyle/>
            <a:p>
              <a:pPr algn="ctr"/>
              <a:r>
                <a:rPr lang="en-US" sz="1400" dirty="0" smtClean="0">
                  <a:latin typeface="+mn-lt"/>
                </a:rPr>
                <a:t>Noun Phrase</a:t>
              </a:r>
            </a:p>
          </p:txBody>
        </p:sp>
        <p:sp>
          <p:nvSpPr>
            <p:cNvPr id="15370" name="TextBox 10"/>
            <p:cNvSpPr txBox="1">
              <a:spLocks noChangeArrowheads="1"/>
            </p:cNvSpPr>
            <p:nvPr/>
          </p:nvSpPr>
          <p:spPr bwMode="auto">
            <a:xfrm>
              <a:off x="1828800" y="2895600"/>
              <a:ext cx="984885" cy="307777"/>
            </a:xfrm>
            <a:prstGeom prst="rect">
              <a:avLst/>
            </a:prstGeom>
            <a:noFill/>
            <a:ln w="9525">
              <a:noFill/>
              <a:miter lim="800000"/>
              <a:headEnd/>
              <a:tailEnd/>
            </a:ln>
          </p:spPr>
          <p:txBody>
            <a:bodyPr wrap="none">
              <a:spAutoFit/>
            </a:bodyPr>
            <a:lstStyle/>
            <a:p>
              <a:r>
                <a:rPr lang="en-US" sz="1400" dirty="0" smtClean="0">
                  <a:latin typeface="+mn-lt"/>
                </a:rPr>
                <a:t>Verb (past)</a:t>
              </a:r>
              <a:endParaRPr lang="en-US" sz="1400" dirty="0">
                <a:latin typeface="+mn-lt"/>
              </a:endParaRPr>
            </a:p>
          </p:txBody>
        </p:sp>
        <p:sp>
          <p:nvSpPr>
            <p:cNvPr id="15371" name="TextBox 12"/>
            <p:cNvSpPr txBox="1">
              <a:spLocks noChangeArrowheads="1"/>
            </p:cNvSpPr>
            <p:nvPr/>
          </p:nvSpPr>
          <p:spPr bwMode="auto">
            <a:xfrm>
              <a:off x="2667000" y="1981200"/>
              <a:ext cx="762000" cy="523220"/>
            </a:xfrm>
            <a:prstGeom prst="rect">
              <a:avLst/>
            </a:prstGeom>
            <a:noFill/>
            <a:ln w="9525">
              <a:noFill/>
              <a:miter lim="800000"/>
              <a:headEnd/>
              <a:tailEnd/>
            </a:ln>
          </p:spPr>
          <p:txBody>
            <a:bodyPr wrap="square">
              <a:spAutoFit/>
            </a:bodyPr>
            <a:lstStyle/>
            <a:p>
              <a:pPr algn="ctr"/>
              <a:r>
                <a:rPr lang="en-US" sz="1400" dirty="0" smtClean="0">
                  <a:latin typeface="+mn-lt"/>
                </a:rPr>
                <a:t>Verb Phrase</a:t>
              </a:r>
              <a:endParaRPr lang="en-US" sz="1400" dirty="0">
                <a:latin typeface="+mn-lt"/>
              </a:endParaRPr>
            </a:p>
          </p:txBody>
        </p:sp>
        <p:sp>
          <p:nvSpPr>
            <p:cNvPr id="15372" name="TextBox 13"/>
            <p:cNvSpPr txBox="1">
              <a:spLocks noChangeArrowheads="1"/>
            </p:cNvSpPr>
            <p:nvPr/>
          </p:nvSpPr>
          <p:spPr bwMode="auto">
            <a:xfrm>
              <a:off x="1905000" y="1447800"/>
              <a:ext cx="643125" cy="307777"/>
            </a:xfrm>
            <a:prstGeom prst="rect">
              <a:avLst/>
            </a:prstGeom>
            <a:noFill/>
            <a:ln w="9525">
              <a:noFill/>
              <a:miter lim="800000"/>
              <a:headEnd/>
              <a:tailEnd/>
            </a:ln>
          </p:spPr>
          <p:txBody>
            <a:bodyPr wrap="none">
              <a:spAutoFit/>
            </a:bodyPr>
            <a:lstStyle/>
            <a:p>
              <a:r>
                <a:rPr lang="en-US" sz="1400" dirty="0" smtClean="0">
                  <a:latin typeface="+mn-lt"/>
                </a:rPr>
                <a:t>clause</a:t>
              </a:r>
              <a:endParaRPr lang="en-US" sz="1400" dirty="0">
                <a:latin typeface="+mn-lt"/>
              </a:endParaRPr>
            </a:p>
          </p:txBody>
        </p:sp>
        <p:sp>
          <p:nvSpPr>
            <p:cNvPr id="15" name="Isosceles Triangle 14"/>
            <p:cNvSpPr/>
            <p:nvPr/>
          </p:nvSpPr>
          <p:spPr>
            <a:xfrm>
              <a:off x="762000" y="3124200"/>
              <a:ext cx="6858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Isosceles Triangle 15"/>
            <p:cNvSpPr/>
            <p:nvPr/>
          </p:nvSpPr>
          <p:spPr>
            <a:xfrm>
              <a:off x="3352800" y="3124200"/>
              <a:ext cx="6858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Connector 17"/>
            <p:cNvCxnSpPr>
              <a:stCxn id="15370" idx="2"/>
            </p:cNvCxnSpPr>
            <p:nvPr/>
          </p:nvCxnSpPr>
          <p:spPr>
            <a:xfrm rot="5400000">
              <a:off x="2190811" y="3298567"/>
              <a:ext cx="225623" cy="352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5371" idx="2"/>
              <a:endCxn id="15369" idx="0"/>
            </p:cNvCxnSpPr>
            <p:nvPr/>
          </p:nvCxnSpPr>
          <p:spPr>
            <a:xfrm rot="16200000" flipH="1">
              <a:off x="3290560" y="2261859"/>
              <a:ext cx="162580" cy="6477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371" idx="2"/>
              <a:endCxn id="15370" idx="0"/>
            </p:cNvCxnSpPr>
            <p:nvPr/>
          </p:nvCxnSpPr>
          <p:spPr>
            <a:xfrm rot="5400000">
              <a:off x="2489032" y="2336632"/>
              <a:ext cx="391180" cy="7267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5372" idx="2"/>
              <a:endCxn id="15371" idx="0"/>
            </p:cNvCxnSpPr>
            <p:nvPr/>
          </p:nvCxnSpPr>
          <p:spPr>
            <a:xfrm rot="16200000" flipH="1">
              <a:off x="2524470" y="1457669"/>
              <a:ext cx="225623" cy="8214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372" idx="2"/>
              <a:endCxn id="15368" idx="0"/>
            </p:cNvCxnSpPr>
            <p:nvPr/>
          </p:nvCxnSpPr>
          <p:spPr>
            <a:xfrm rot="5400000">
              <a:off x="1267171" y="1631407"/>
              <a:ext cx="835223" cy="1083563"/>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4724400" y="1524000"/>
            <a:ext cx="4114800"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t>Simple syntactic structure </a:t>
            </a:r>
          </a:p>
          <a:p>
            <a:pPr algn="ctr">
              <a:defRPr/>
            </a:pPr>
            <a:r>
              <a:rPr lang="en-US" sz="2400" dirty="0"/>
              <a:t>==&gt; </a:t>
            </a:r>
            <a:r>
              <a:rPr lang="en-US" sz="2400" b="1" dirty="0"/>
              <a:t>low</a:t>
            </a:r>
            <a:r>
              <a:rPr lang="en-US" sz="2400" dirty="0"/>
              <a:t> reading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Predicting Reading Levels</a:t>
            </a:r>
          </a:p>
        </p:txBody>
      </p:sp>
      <p:sp>
        <p:nvSpPr>
          <p:cNvPr id="16387" name="Content Placeholder 2"/>
          <p:cNvSpPr>
            <a:spLocks noGrp="1"/>
          </p:cNvSpPr>
          <p:nvPr>
            <p:ph idx="1"/>
          </p:nvPr>
        </p:nvSpPr>
        <p:spPr/>
        <p:txBody>
          <a:bodyPr/>
          <a:lstStyle/>
          <a:p>
            <a:endParaRPr lang="en-US" smtClean="0"/>
          </a:p>
          <a:p>
            <a:endParaRPr lang="en-US" smtClean="0"/>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FE8CB75F-7466-48EE-AE3C-568E9AD7FED2}" type="slidenum">
              <a:rPr lang="en-US" smtClean="0"/>
              <a:pPr>
                <a:defRPr/>
              </a:pPr>
              <a:t>22</a:t>
            </a:fld>
            <a:endParaRPr lang="en-US"/>
          </a:p>
        </p:txBody>
      </p:sp>
      <p:sp>
        <p:nvSpPr>
          <p:cNvPr id="5" name="TextBox 4"/>
          <p:cNvSpPr txBox="1"/>
          <p:nvPr/>
        </p:nvSpPr>
        <p:spPr>
          <a:xfrm>
            <a:off x="381000" y="4191000"/>
            <a:ext cx="38862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2400" dirty="0" smtClean="0"/>
              <a:t>We can use statistical NLP techniques to estimate weights from data</a:t>
            </a:r>
            <a:r>
              <a:rPr lang="en-US" sz="2400" dirty="0"/>
              <a:t>. </a:t>
            </a:r>
          </a:p>
        </p:txBody>
      </p:sp>
      <p:sp>
        <p:nvSpPr>
          <p:cNvPr id="7" name="Rectangle 6"/>
          <p:cNvSpPr/>
          <p:nvPr/>
        </p:nvSpPr>
        <p:spPr>
          <a:xfrm>
            <a:off x="152400" y="3429000"/>
            <a:ext cx="4569649" cy="461665"/>
          </a:xfrm>
          <a:prstGeom prst="rect">
            <a:avLst/>
          </a:prstGeom>
        </p:spPr>
        <p:txBody>
          <a:bodyPr wrap="none">
            <a:spAutoFit/>
          </a:bodyPr>
          <a:lstStyle/>
          <a:p>
            <a:pPr>
              <a:defRPr/>
            </a:pPr>
            <a:r>
              <a:rPr lang="en-US" sz="2400" dirty="0" smtClean="0">
                <a:latin typeface="+mn-lt"/>
              </a:rPr>
              <a:t>...Thoreau  apotheosized  nature….</a:t>
            </a:r>
            <a:endParaRPr lang="en-US" sz="2400" dirty="0">
              <a:latin typeface="+mn-lt"/>
            </a:endParaRPr>
          </a:p>
        </p:txBody>
      </p:sp>
      <p:sp>
        <p:nvSpPr>
          <p:cNvPr id="8" name="Rectangle 7"/>
          <p:cNvSpPr/>
          <p:nvPr/>
        </p:nvSpPr>
        <p:spPr>
          <a:xfrm>
            <a:off x="4724400" y="4572000"/>
            <a:ext cx="38862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2400" dirty="0" smtClean="0"/>
              <a:t>We need </a:t>
            </a:r>
            <a:r>
              <a:rPr lang="en-US" sz="2400" dirty="0"/>
              <a:t>to adapt </a:t>
            </a:r>
            <a:r>
              <a:rPr lang="en-US" sz="2400" dirty="0" smtClean="0"/>
              <a:t>NLP for specific tasks.</a:t>
            </a:r>
            <a:endParaRPr lang="en-US" sz="2400" dirty="0"/>
          </a:p>
          <a:p>
            <a:pPr algn="ctr">
              <a:defRPr/>
            </a:pPr>
            <a:r>
              <a:rPr lang="en-US" sz="2400" dirty="0"/>
              <a:t>(e.g., </a:t>
            </a:r>
            <a:r>
              <a:rPr lang="en-US" sz="2400" dirty="0" smtClean="0"/>
              <a:t>to specify important linguistic features)</a:t>
            </a:r>
            <a:endParaRPr lang="en-US" sz="2400" dirty="0"/>
          </a:p>
        </p:txBody>
      </p:sp>
      <p:sp>
        <p:nvSpPr>
          <p:cNvPr id="24" name="TextBox 23"/>
          <p:cNvSpPr txBox="1"/>
          <p:nvPr/>
        </p:nvSpPr>
        <p:spPr>
          <a:xfrm>
            <a:off x="4724400" y="1524000"/>
            <a:ext cx="4114800"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t>Simple syntactic structure </a:t>
            </a:r>
          </a:p>
          <a:p>
            <a:pPr algn="ctr">
              <a:defRPr/>
            </a:pPr>
            <a:r>
              <a:rPr lang="en-US" sz="2400" dirty="0"/>
              <a:t>==&gt; </a:t>
            </a:r>
            <a:r>
              <a:rPr lang="en-US" sz="2400" b="1" dirty="0"/>
              <a:t>low</a:t>
            </a:r>
            <a:r>
              <a:rPr lang="en-US" sz="2400" dirty="0"/>
              <a:t> reading level</a:t>
            </a:r>
          </a:p>
        </p:txBody>
      </p:sp>
      <p:sp>
        <p:nvSpPr>
          <p:cNvPr id="25" name="TextBox 24"/>
          <p:cNvSpPr txBox="1"/>
          <p:nvPr/>
        </p:nvSpPr>
        <p:spPr>
          <a:xfrm>
            <a:off x="4724400" y="2590800"/>
            <a:ext cx="4114800"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t>Infrequent lexical items</a:t>
            </a:r>
          </a:p>
          <a:p>
            <a:pPr algn="ctr">
              <a:defRPr/>
            </a:pPr>
            <a:r>
              <a:rPr lang="en-US" sz="2400" dirty="0"/>
              <a:t>==&gt; </a:t>
            </a:r>
            <a:r>
              <a:rPr lang="en-US" sz="2400" b="1" dirty="0"/>
              <a:t>high</a:t>
            </a:r>
            <a:r>
              <a:rPr lang="en-US" sz="2400" dirty="0"/>
              <a:t> reading level</a:t>
            </a:r>
          </a:p>
        </p:txBody>
      </p:sp>
      <p:grpSp>
        <p:nvGrpSpPr>
          <p:cNvPr id="22" name="Group 39"/>
          <p:cNvGrpSpPr>
            <a:grpSpLocks/>
          </p:cNvGrpSpPr>
          <p:nvPr/>
        </p:nvGrpSpPr>
        <p:grpSpPr bwMode="auto">
          <a:xfrm>
            <a:off x="685800" y="1447800"/>
            <a:ext cx="3352800" cy="1981200"/>
            <a:chOff x="685800" y="1447800"/>
            <a:chExt cx="3352800" cy="1981200"/>
          </a:xfrm>
        </p:grpSpPr>
        <p:sp>
          <p:nvSpPr>
            <p:cNvPr id="27" name="TextBox 8"/>
            <p:cNvSpPr txBox="1">
              <a:spLocks noChangeArrowheads="1"/>
            </p:cNvSpPr>
            <p:nvPr/>
          </p:nvSpPr>
          <p:spPr bwMode="auto">
            <a:xfrm>
              <a:off x="685800" y="2590800"/>
              <a:ext cx="914400" cy="523220"/>
            </a:xfrm>
            <a:prstGeom prst="rect">
              <a:avLst/>
            </a:prstGeom>
            <a:noFill/>
            <a:ln w="9525">
              <a:noFill/>
              <a:miter lim="800000"/>
              <a:headEnd/>
              <a:tailEnd/>
            </a:ln>
          </p:spPr>
          <p:txBody>
            <a:bodyPr wrap="square">
              <a:spAutoFit/>
            </a:bodyPr>
            <a:lstStyle/>
            <a:p>
              <a:pPr algn="ctr"/>
              <a:r>
                <a:rPr lang="en-US" sz="1400" dirty="0" smtClean="0">
                  <a:latin typeface="+mn-lt"/>
                </a:rPr>
                <a:t>Noun Phrase</a:t>
              </a:r>
              <a:endParaRPr lang="en-US" sz="1400" dirty="0">
                <a:latin typeface="+mn-lt"/>
              </a:endParaRPr>
            </a:p>
          </p:txBody>
        </p:sp>
        <p:sp>
          <p:nvSpPr>
            <p:cNvPr id="28" name="TextBox 9"/>
            <p:cNvSpPr txBox="1">
              <a:spLocks noChangeArrowheads="1"/>
            </p:cNvSpPr>
            <p:nvPr/>
          </p:nvSpPr>
          <p:spPr bwMode="auto">
            <a:xfrm>
              <a:off x="3352801" y="2667000"/>
              <a:ext cx="685799" cy="523220"/>
            </a:xfrm>
            <a:prstGeom prst="rect">
              <a:avLst/>
            </a:prstGeom>
            <a:noFill/>
            <a:ln w="9525">
              <a:noFill/>
              <a:miter lim="800000"/>
              <a:headEnd/>
              <a:tailEnd/>
            </a:ln>
          </p:spPr>
          <p:txBody>
            <a:bodyPr wrap="square">
              <a:spAutoFit/>
            </a:bodyPr>
            <a:lstStyle/>
            <a:p>
              <a:pPr algn="ctr"/>
              <a:r>
                <a:rPr lang="en-US" sz="1400" dirty="0" smtClean="0">
                  <a:latin typeface="+mn-lt"/>
                </a:rPr>
                <a:t>Noun Phrase</a:t>
              </a:r>
            </a:p>
          </p:txBody>
        </p:sp>
        <p:sp>
          <p:nvSpPr>
            <p:cNvPr id="29" name="TextBox 10"/>
            <p:cNvSpPr txBox="1">
              <a:spLocks noChangeArrowheads="1"/>
            </p:cNvSpPr>
            <p:nvPr/>
          </p:nvSpPr>
          <p:spPr bwMode="auto">
            <a:xfrm>
              <a:off x="1828800" y="2895600"/>
              <a:ext cx="984885" cy="307777"/>
            </a:xfrm>
            <a:prstGeom prst="rect">
              <a:avLst/>
            </a:prstGeom>
            <a:noFill/>
            <a:ln w="9525">
              <a:noFill/>
              <a:miter lim="800000"/>
              <a:headEnd/>
              <a:tailEnd/>
            </a:ln>
          </p:spPr>
          <p:txBody>
            <a:bodyPr wrap="none">
              <a:spAutoFit/>
            </a:bodyPr>
            <a:lstStyle/>
            <a:p>
              <a:r>
                <a:rPr lang="en-US" sz="1400" dirty="0" smtClean="0">
                  <a:latin typeface="+mn-lt"/>
                </a:rPr>
                <a:t>Verb (past)</a:t>
              </a:r>
              <a:endParaRPr lang="en-US" sz="1400" dirty="0">
                <a:latin typeface="+mn-lt"/>
              </a:endParaRPr>
            </a:p>
          </p:txBody>
        </p:sp>
        <p:sp>
          <p:nvSpPr>
            <p:cNvPr id="31" name="TextBox 12"/>
            <p:cNvSpPr txBox="1">
              <a:spLocks noChangeArrowheads="1"/>
            </p:cNvSpPr>
            <p:nvPr/>
          </p:nvSpPr>
          <p:spPr bwMode="auto">
            <a:xfrm>
              <a:off x="2667000" y="1981200"/>
              <a:ext cx="762000" cy="523220"/>
            </a:xfrm>
            <a:prstGeom prst="rect">
              <a:avLst/>
            </a:prstGeom>
            <a:noFill/>
            <a:ln w="9525">
              <a:noFill/>
              <a:miter lim="800000"/>
              <a:headEnd/>
              <a:tailEnd/>
            </a:ln>
          </p:spPr>
          <p:txBody>
            <a:bodyPr wrap="square">
              <a:spAutoFit/>
            </a:bodyPr>
            <a:lstStyle/>
            <a:p>
              <a:pPr algn="ctr"/>
              <a:r>
                <a:rPr lang="en-US" sz="1400" dirty="0" smtClean="0">
                  <a:latin typeface="+mn-lt"/>
                </a:rPr>
                <a:t>Verb Phrase</a:t>
              </a:r>
              <a:endParaRPr lang="en-US" sz="1400" dirty="0">
                <a:latin typeface="+mn-lt"/>
              </a:endParaRPr>
            </a:p>
          </p:txBody>
        </p:sp>
        <p:sp>
          <p:nvSpPr>
            <p:cNvPr id="32" name="TextBox 13"/>
            <p:cNvSpPr txBox="1">
              <a:spLocks noChangeArrowheads="1"/>
            </p:cNvSpPr>
            <p:nvPr/>
          </p:nvSpPr>
          <p:spPr bwMode="auto">
            <a:xfrm>
              <a:off x="1905000" y="1447800"/>
              <a:ext cx="643125" cy="307777"/>
            </a:xfrm>
            <a:prstGeom prst="rect">
              <a:avLst/>
            </a:prstGeom>
            <a:noFill/>
            <a:ln w="9525">
              <a:noFill/>
              <a:miter lim="800000"/>
              <a:headEnd/>
              <a:tailEnd/>
            </a:ln>
          </p:spPr>
          <p:txBody>
            <a:bodyPr wrap="none">
              <a:spAutoFit/>
            </a:bodyPr>
            <a:lstStyle/>
            <a:p>
              <a:r>
                <a:rPr lang="en-US" sz="1400" dirty="0" smtClean="0">
                  <a:latin typeface="+mn-lt"/>
                </a:rPr>
                <a:t>clause</a:t>
              </a:r>
              <a:endParaRPr lang="en-US" sz="1400" dirty="0">
                <a:latin typeface="+mn-lt"/>
              </a:endParaRPr>
            </a:p>
          </p:txBody>
        </p:sp>
        <p:sp>
          <p:nvSpPr>
            <p:cNvPr id="33" name="Isosceles Triangle 32"/>
            <p:cNvSpPr/>
            <p:nvPr/>
          </p:nvSpPr>
          <p:spPr>
            <a:xfrm>
              <a:off x="762000" y="3124200"/>
              <a:ext cx="6858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Isosceles Triangle 33"/>
            <p:cNvSpPr/>
            <p:nvPr/>
          </p:nvSpPr>
          <p:spPr>
            <a:xfrm>
              <a:off x="3352800" y="3124200"/>
              <a:ext cx="6858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 name="Straight Connector 34"/>
            <p:cNvCxnSpPr>
              <a:stCxn id="29" idx="2"/>
            </p:cNvCxnSpPr>
            <p:nvPr/>
          </p:nvCxnSpPr>
          <p:spPr>
            <a:xfrm rot="5400000">
              <a:off x="2190811" y="3298567"/>
              <a:ext cx="225623" cy="352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1" idx="2"/>
              <a:endCxn id="28" idx="0"/>
            </p:cNvCxnSpPr>
            <p:nvPr/>
          </p:nvCxnSpPr>
          <p:spPr>
            <a:xfrm rot="16200000" flipH="1">
              <a:off x="3290560" y="2261859"/>
              <a:ext cx="162580" cy="6477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1" idx="2"/>
              <a:endCxn id="29" idx="0"/>
            </p:cNvCxnSpPr>
            <p:nvPr/>
          </p:nvCxnSpPr>
          <p:spPr>
            <a:xfrm rot="5400000">
              <a:off x="2489032" y="2336632"/>
              <a:ext cx="391180" cy="7267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2" idx="2"/>
              <a:endCxn id="31" idx="0"/>
            </p:cNvCxnSpPr>
            <p:nvPr/>
          </p:nvCxnSpPr>
          <p:spPr>
            <a:xfrm rot="16200000" flipH="1">
              <a:off x="2524470" y="1457669"/>
              <a:ext cx="225623" cy="8214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2" idx="2"/>
              <a:endCxn id="27" idx="0"/>
            </p:cNvCxnSpPr>
            <p:nvPr/>
          </p:nvCxnSpPr>
          <p:spPr>
            <a:xfrm rot="5400000">
              <a:off x="1267171" y="1631407"/>
              <a:ext cx="835223" cy="1083563"/>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Potentially Useful Features for Predicting Reading Levels</a:t>
            </a:r>
            <a:endParaRPr lang="en-US" sz="3600" dirty="0"/>
          </a:p>
        </p:txBody>
      </p:sp>
      <p:sp>
        <p:nvSpPr>
          <p:cNvPr id="3" name="Content Placeholder 2"/>
          <p:cNvSpPr>
            <a:spLocks noGrp="1"/>
          </p:cNvSpPr>
          <p:nvPr>
            <p:ph idx="1"/>
          </p:nvPr>
        </p:nvSpPr>
        <p:spPr>
          <a:xfrm>
            <a:off x="457200" y="1981201"/>
            <a:ext cx="8229600" cy="3276600"/>
          </a:xfrm>
        </p:spPr>
        <p:txBody>
          <a:bodyPr/>
          <a:lstStyle/>
          <a:p>
            <a:r>
              <a:rPr lang="en-US" sz="2400" dirty="0" smtClean="0"/>
              <a:t>Number of words per sentence</a:t>
            </a:r>
          </a:p>
          <a:p>
            <a:r>
              <a:rPr lang="en-US" sz="2400" dirty="0" smtClean="0"/>
              <a:t>Number of syllables per word</a:t>
            </a:r>
          </a:p>
          <a:p>
            <a:r>
              <a:rPr lang="en-US" sz="2400" dirty="0" smtClean="0"/>
              <a:t>Depth/complexity of syntactic structures</a:t>
            </a:r>
          </a:p>
          <a:p>
            <a:r>
              <a:rPr lang="en-US" sz="2400" dirty="0" smtClean="0"/>
              <a:t>Specific vocabulary words</a:t>
            </a:r>
          </a:p>
          <a:p>
            <a:r>
              <a:rPr lang="en-US" sz="2400" dirty="0" smtClean="0"/>
              <a:t>Specific syntactic structures</a:t>
            </a:r>
          </a:p>
          <a:p>
            <a:r>
              <a:rPr lang="en-US" sz="2400" dirty="0" smtClean="0"/>
              <a:t>Discourse structures</a:t>
            </a:r>
          </a:p>
          <a:p>
            <a:r>
              <a:rPr lang="en-US" sz="2400" dirty="0" smtClean="0"/>
              <a:t>…</a:t>
            </a:r>
          </a:p>
        </p:txBody>
      </p:sp>
      <p:sp>
        <p:nvSpPr>
          <p:cNvPr id="4" name="Slide Number Placeholder 3"/>
          <p:cNvSpPr>
            <a:spLocks noGrp="1"/>
          </p:cNvSpPr>
          <p:nvPr>
            <p:ph type="sldNum" sz="quarter" idx="12"/>
          </p:nvPr>
        </p:nvSpPr>
        <p:spPr/>
        <p:txBody>
          <a:bodyPr/>
          <a:lstStyle/>
          <a:p>
            <a:pPr>
              <a:defRPr/>
            </a:pPr>
            <a:fld id="{E082907A-7859-4ACC-B0F0-78F40F875C78}" type="slidenum">
              <a:rPr lang="en-US" smtClean="0"/>
              <a:pPr>
                <a:defRPr/>
              </a:pPr>
              <a:t>23</a:t>
            </a:fld>
            <a:endParaRPr lang="en-US"/>
          </a:p>
        </p:txBody>
      </p:sp>
      <p:sp>
        <p:nvSpPr>
          <p:cNvPr id="5" name="Rectangle 4"/>
          <p:cNvSpPr/>
          <p:nvPr/>
        </p:nvSpPr>
        <p:spPr>
          <a:xfrm>
            <a:off x="2590800" y="5562600"/>
            <a:ext cx="5562600" cy="9239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spcBef>
                <a:spcPct val="20000"/>
              </a:spcBef>
              <a:defRPr/>
            </a:pPr>
            <a:r>
              <a:rPr lang="en-US" dirty="0"/>
              <a:t>Flesch-Kincaid, 75; </a:t>
            </a:r>
            <a:r>
              <a:rPr lang="en-US" dirty="0" err="1"/>
              <a:t>Stenner</a:t>
            </a:r>
            <a:r>
              <a:rPr lang="en-US" dirty="0"/>
              <a:t> et al. 88; Collins-Thompson &amp; </a:t>
            </a:r>
            <a:r>
              <a:rPr lang="en-US" dirty="0" err="1"/>
              <a:t>Callan</a:t>
            </a:r>
            <a:r>
              <a:rPr lang="en-US" dirty="0"/>
              <a:t>, 05; </a:t>
            </a:r>
            <a:r>
              <a:rPr lang="en-US" dirty="0" err="1"/>
              <a:t>Schwarm</a:t>
            </a:r>
            <a:r>
              <a:rPr lang="en-US" dirty="0"/>
              <a:t> &amp; </a:t>
            </a:r>
            <a:r>
              <a:rPr lang="en-US" dirty="0" err="1" smtClean="0"/>
              <a:t>Ostendorf</a:t>
            </a:r>
            <a:r>
              <a:rPr lang="en-US" dirty="0" smtClean="0"/>
              <a:t> </a:t>
            </a:r>
            <a:r>
              <a:rPr lang="en-US" dirty="0"/>
              <a:t>05; Heilman et al., 07; </a:t>
            </a:r>
            <a:r>
              <a:rPr lang="en-US" i="1" dirty="0"/>
              <a:t>inter alia</a:t>
            </a:r>
          </a:p>
        </p:txBody>
      </p:sp>
      <p:sp>
        <p:nvSpPr>
          <p:cNvPr id="6" name="TextBox 5"/>
          <p:cNvSpPr txBox="1"/>
          <p:nvPr/>
        </p:nvSpPr>
        <p:spPr>
          <a:xfrm>
            <a:off x="4495800" y="3429000"/>
            <a:ext cx="42672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latin typeface="+mn-lt"/>
              </a:rPr>
              <a:t>For speed and scalability, </a:t>
            </a:r>
          </a:p>
          <a:p>
            <a:pPr algn="ctr"/>
            <a:r>
              <a:rPr lang="en-US" sz="2400" dirty="0" smtClean="0">
                <a:latin typeface="+mn-lt"/>
              </a:rPr>
              <a:t>we used a vocabulary-based approach</a:t>
            </a:r>
          </a:p>
          <a:p>
            <a:pPr algn="ctr"/>
            <a:r>
              <a:rPr lang="en-US" sz="2400" dirty="0" smtClean="0">
                <a:latin typeface="+mn-lt"/>
              </a:rPr>
              <a:t>(Collins-Thompson &amp; </a:t>
            </a:r>
            <a:r>
              <a:rPr lang="en-US" sz="2400" dirty="0" err="1" smtClean="0">
                <a:latin typeface="+mn-lt"/>
              </a:rPr>
              <a:t>Callan</a:t>
            </a:r>
            <a:r>
              <a:rPr lang="en-US" sz="2400" dirty="0" smtClean="0">
                <a:latin typeface="+mn-lt"/>
              </a:rPr>
              <a:t>, 05)</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Outline</a:t>
            </a:r>
          </a:p>
        </p:txBody>
      </p:sp>
      <p:sp>
        <p:nvSpPr>
          <p:cNvPr id="36867" name="Content Placeholder 2"/>
          <p:cNvSpPr>
            <a:spLocks noGrp="1"/>
          </p:cNvSpPr>
          <p:nvPr>
            <p:ph idx="1"/>
          </p:nvPr>
        </p:nvSpPr>
        <p:spPr>
          <a:xfrm>
            <a:off x="457200" y="1295400"/>
            <a:ext cx="8229600" cy="4525963"/>
          </a:xfrm>
        </p:spPr>
        <p:txBody>
          <a:bodyPr/>
          <a:lstStyle/>
          <a:p>
            <a:r>
              <a:rPr lang="en-US" dirty="0" smtClean="0"/>
              <a:t>Introduction</a:t>
            </a:r>
          </a:p>
          <a:p>
            <a:r>
              <a:rPr lang="en-US" dirty="0" smtClean="0"/>
              <a:t>Textbooks vs. New Resources</a:t>
            </a:r>
          </a:p>
          <a:p>
            <a:r>
              <a:rPr lang="en-US" dirty="0" smtClean="0">
                <a:solidFill>
                  <a:srgbClr val="0000FF"/>
                </a:solidFill>
              </a:rPr>
              <a:t>Text Search for Language Instructors</a:t>
            </a:r>
          </a:p>
          <a:p>
            <a:pPr lvl="1"/>
            <a:r>
              <a:rPr lang="en-US" dirty="0" smtClean="0"/>
              <a:t>Motivation</a:t>
            </a:r>
          </a:p>
          <a:p>
            <a:pPr lvl="1"/>
            <a:r>
              <a:rPr lang="en-US" dirty="0" smtClean="0"/>
              <a:t>NLP components</a:t>
            </a:r>
          </a:p>
          <a:p>
            <a:pPr lvl="1"/>
            <a:r>
              <a:rPr lang="en-US" dirty="0" smtClean="0">
                <a:solidFill>
                  <a:srgbClr val="0000FF"/>
                </a:solidFill>
              </a:rPr>
              <a:t>Pilot study</a:t>
            </a:r>
          </a:p>
          <a:p>
            <a:r>
              <a:rPr lang="en-US" dirty="0" smtClean="0"/>
              <a:t>Question Generation</a:t>
            </a:r>
          </a:p>
          <a:p>
            <a:r>
              <a:rPr lang="en-US" dirty="0" smtClean="0"/>
              <a:t>Concluding Remarks</a:t>
            </a:r>
          </a:p>
        </p:txBody>
      </p:sp>
      <p:sp>
        <p:nvSpPr>
          <p:cNvPr id="4" name="Slide Number Placeholder 3"/>
          <p:cNvSpPr>
            <a:spLocks noGrp="1"/>
          </p:cNvSpPr>
          <p:nvPr>
            <p:ph type="sldNum" sz="quarter" idx="12"/>
          </p:nvPr>
        </p:nvSpPr>
        <p:spPr/>
        <p:txBody>
          <a:bodyPr/>
          <a:lstStyle/>
          <a:p>
            <a:pPr>
              <a:defRPr/>
            </a:pPr>
            <a:fld id="{C7AF95BE-5020-4595-B3A2-5EE3A5597A6D}"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Pilot Study</a:t>
            </a:r>
          </a:p>
        </p:txBody>
      </p:sp>
      <p:sp>
        <p:nvSpPr>
          <p:cNvPr id="3" name="Content Placeholder 2"/>
          <p:cNvSpPr>
            <a:spLocks noGrp="1"/>
          </p:cNvSpPr>
          <p:nvPr>
            <p:ph idx="1"/>
          </p:nvPr>
        </p:nvSpPr>
        <p:spPr>
          <a:xfrm>
            <a:off x="457200" y="1143000"/>
            <a:ext cx="8229600" cy="5257800"/>
          </a:xfrm>
        </p:spPr>
        <p:txBody>
          <a:bodyPr/>
          <a:lstStyle/>
          <a:p>
            <a:pPr eaLnBrk="1" hangingPunct="1">
              <a:buFont typeface="Arial" charset="0"/>
              <a:buNone/>
            </a:pPr>
            <a:r>
              <a:rPr lang="en-US" dirty="0" smtClean="0"/>
              <a:t>Participants</a:t>
            </a:r>
          </a:p>
          <a:p>
            <a:pPr lvl="1" eaLnBrk="1" hangingPunct="1"/>
            <a:r>
              <a:rPr lang="en-US" dirty="0" smtClean="0"/>
              <a:t>2 instructors and 50+ students </a:t>
            </a:r>
          </a:p>
          <a:p>
            <a:pPr lvl="1" eaLnBrk="1" hangingPunct="1"/>
            <a:r>
              <a:rPr lang="en-US" sz="2400" dirty="0" smtClean="0"/>
              <a:t>Pittsburgh Science of Learning Center’s English </a:t>
            </a:r>
            <a:r>
              <a:rPr lang="en-US" sz="2400" dirty="0" err="1" smtClean="0"/>
              <a:t>LearnLab</a:t>
            </a:r>
            <a:r>
              <a:rPr lang="en-US" sz="2400" dirty="0" smtClean="0"/>
              <a:t> </a:t>
            </a:r>
          </a:p>
          <a:p>
            <a:pPr lvl="1" eaLnBrk="1" hangingPunct="1"/>
            <a:r>
              <a:rPr lang="en-US" sz="2400" dirty="0" smtClean="0"/>
              <a:t>Univ. of Pittsburgh’s English Language Institute</a:t>
            </a:r>
          </a:p>
          <a:p>
            <a:pPr eaLnBrk="1" hangingPunct="1">
              <a:buFont typeface="Arial" charset="0"/>
              <a:buNone/>
            </a:pPr>
            <a:r>
              <a:rPr lang="en-US" dirty="0" smtClean="0"/>
              <a:t>Typical Usage</a:t>
            </a:r>
          </a:p>
          <a:p>
            <a:pPr lvl="1" eaLnBrk="1" hangingPunct="1"/>
            <a:r>
              <a:rPr lang="en-US" dirty="0" smtClean="0"/>
              <a:t>Before class, teachers found texts using the tool</a:t>
            </a:r>
          </a:p>
          <a:p>
            <a:pPr lvl="1" eaLnBrk="1" hangingPunct="1"/>
            <a:r>
              <a:rPr lang="en-US" dirty="0" smtClean="0"/>
              <a:t>Students read texts individually</a:t>
            </a:r>
          </a:p>
          <a:p>
            <a:pPr lvl="1" eaLnBrk="1" hangingPunct="1"/>
            <a:r>
              <a:rPr lang="en-US" dirty="0" smtClean="0"/>
              <a:t>Also, the teachers led group discussions</a:t>
            </a:r>
          </a:p>
          <a:p>
            <a:pPr lvl="1" eaLnBrk="1" hangingPunct="1"/>
            <a:r>
              <a:rPr lang="en-US" dirty="0" smtClean="0"/>
              <a:t>8 weeks, 1 session per week</a:t>
            </a:r>
          </a:p>
        </p:txBody>
      </p:sp>
      <p:sp>
        <p:nvSpPr>
          <p:cNvPr id="4" name="Slide Number Placeholder 3"/>
          <p:cNvSpPr>
            <a:spLocks noGrp="1"/>
          </p:cNvSpPr>
          <p:nvPr>
            <p:ph type="sldNum" sz="quarter" idx="12"/>
          </p:nvPr>
        </p:nvSpPr>
        <p:spPr/>
        <p:txBody>
          <a:bodyPr/>
          <a:lstStyle/>
          <a:p>
            <a:pPr>
              <a:defRPr/>
            </a:pPr>
            <a:fld id="{8C22C872-91EF-4BCD-9FC0-095D6A14765B}" type="slidenum">
              <a:rPr lang="en-US"/>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Evidence of Student Learning</a:t>
            </a:r>
          </a:p>
        </p:txBody>
      </p:sp>
      <p:sp>
        <p:nvSpPr>
          <p:cNvPr id="39939" name="Content Placeholder 2"/>
          <p:cNvSpPr>
            <a:spLocks noGrp="1"/>
          </p:cNvSpPr>
          <p:nvPr>
            <p:ph idx="1"/>
          </p:nvPr>
        </p:nvSpPr>
        <p:spPr/>
        <p:txBody>
          <a:bodyPr/>
          <a:lstStyle/>
          <a:p>
            <a:pPr eaLnBrk="1" hangingPunct="1"/>
            <a:r>
              <a:rPr lang="en-US" dirty="0" smtClean="0"/>
              <a:t>Students scored approximately 90% on a post-test on target vocabulary words</a:t>
            </a:r>
          </a:p>
          <a:p>
            <a:pPr eaLnBrk="1" hangingPunct="1"/>
            <a:endParaRPr lang="en-US" dirty="0" smtClean="0"/>
          </a:p>
          <a:p>
            <a:pPr fontAlgn="auto">
              <a:spcAft>
                <a:spcPts val="0"/>
              </a:spcAft>
              <a:defRPr/>
            </a:pPr>
            <a:r>
              <a:rPr lang="en-US" dirty="0" smtClean="0"/>
              <a:t>Students also studied the words in class.</a:t>
            </a:r>
          </a:p>
          <a:p>
            <a:pPr fontAlgn="auto">
              <a:spcAft>
                <a:spcPts val="0"/>
              </a:spcAft>
              <a:defRPr/>
            </a:pPr>
            <a:r>
              <a:rPr lang="en-US" dirty="0" smtClean="0"/>
              <a:t>There was no comparison condition.</a:t>
            </a:r>
          </a:p>
          <a:p>
            <a:pPr eaLnBrk="1" hangingPunct="1">
              <a:buFont typeface="Arial" charset="0"/>
              <a:buNone/>
            </a:pPr>
            <a:endParaRPr lang="en-US" dirty="0" smtClean="0"/>
          </a:p>
          <a:p>
            <a:pPr eaLnBrk="1" hangingPunct="1"/>
            <a:endParaRPr lang="en-US" dirty="0" smtClean="0"/>
          </a:p>
          <a:p>
            <a:pPr eaLnBrk="1" hangingPunct="1"/>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BC52CBFF-4F9C-48F3-ACFE-0487DF6F7951}" type="slidenum">
              <a:rPr lang="en-US" smtClean="0"/>
              <a:pPr>
                <a:defRPr/>
              </a:pPr>
              <a:t>26</a:t>
            </a:fld>
            <a:endParaRPr lang="en-US"/>
          </a:p>
        </p:txBody>
      </p:sp>
      <p:sp>
        <p:nvSpPr>
          <p:cNvPr id="6" name="TextBox 5"/>
          <p:cNvSpPr txBox="1"/>
          <p:nvPr/>
        </p:nvSpPr>
        <p:spPr>
          <a:xfrm>
            <a:off x="2590800" y="5181600"/>
            <a:ext cx="3799117"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smtClean="0">
                <a:latin typeface="+mn-lt"/>
              </a:rPr>
              <a:t>More research is needed</a:t>
            </a:r>
            <a:endParaRPr lang="en-US"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smtClean="0"/>
              <a:t>Teacher’s Queries</a:t>
            </a:r>
          </a:p>
        </p:txBody>
      </p:sp>
      <p:sp>
        <p:nvSpPr>
          <p:cNvPr id="38915" name="Content Placeholder 2"/>
          <p:cNvSpPr>
            <a:spLocks noGrp="1"/>
          </p:cNvSpPr>
          <p:nvPr>
            <p:ph idx="1"/>
          </p:nvPr>
        </p:nvSpPr>
        <p:spPr>
          <a:xfrm>
            <a:off x="457200" y="1295400"/>
            <a:ext cx="8229600" cy="4724400"/>
          </a:xfrm>
        </p:spPr>
        <p:txBody>
          <a:bodyPr/>
          <a:lstStyle/>
          <a:p>
            <a:pPr eaLnBrk="1" hangingPunct="1">
              <a:buNone/>
            </a:pPr>
            <a:endParaRPr lang="en-US" dirty="0" smtClean="0"/>
          </a:p>
          <a:p>
            <a:pPr eaLnBrk="1" hangingPunct="1"/>
            <a:endParaRPr lang="en-US" dirty="0" smtClean="0"/>
          </a:p>
          <a:p>
            <a:pPr eaLnBrk="1" hangingPunct="1"/>
            <a:endParaRPr lang="en-US" dirty="0" smtClean="0"/>
          </a:p>
          <a:p>
            <a:pPr eaLnBrk="1" hangingPunct="1">
              <a:buFont typeface="Arial" charset="0"/>
              <a:buNone/>
            </a:pPr>
            <a:endParaRPr lang="en-US" dirty="0" smtClean="0"/>
          </a:p>
          <a:p>
            <a:pPr marL="342900" lvl="1" indent="-342900" eaLnBrk="1" hangingPunct="1">
              <a:buFont typeface="Arial" charset="0"/>
              <a:buChar char="•"/>
            </a:pPr>
            <a:endParaRPr lang="en-US" dirty="0" smtClean="0"/>
          </a:p>
          <a:p>
            <a:pPr marL="342900" lvl="1" indent="-342900" eaLnBrk="1" hangingPunct="1">
              <a:buFont typeface="Arial" charset="0"/>
              <a:buNone/>
            </a:pPr>
            <a:endParaRPr lang="en-US" dirty="0" smtClean="0"/>
          </a:p>
          <a:p>
            <a:pPr marL="342900" lvl="1" indent="-342900" algn="ctr" eaLnBrk="1" hangingPunct="1">
              <a:buFont typeface="Arial" charset="0"/>
              <a:buNone/>
            </a:pPr>
            <a:endParaRPr lang="en-US" dirty="0" smtClean="0"/>
          </a:p>
        </p:txBody>
      </p:sp>
      <p:sp>
        <p:nvSpPr>
          <p:cNvPr id="4" name="Slide Number Placeholder 3"/>
          <p:cNvSpPr>
            <a:spLocks noGrp="1"/>
          </p:cNvSpPr>
          <p:nvPr>
            <p:ph type="sldNum" sz="quarter" idx="12"/>
          </p:nvPr>
        </p:nvSpPr>
        <p:spPr/>
        <p:txBody>
          <a:bodyPr/>
          <a:lstStyle/>
          <a:p>
            <a:pPr>
              <a:defRPr/>
            </a:pPr>
            <a:fld id="{93FF8DC9-EDAC-44D0-A78D-D3AA89094B07}" type="slidenum">
              <a:rPr lang="en-US"/>
              <a:pPr>
                <a:defRPr/>
              </a:pPr>
              <a:t>27</a:t>
            </a:fld>
            <a:endParaRPr lang="en-US"/>
          </a:p>
        </p:txBody>
      </p:sp>
      <p:grpSp>
        <p:nvGrpSpPr>
          <p:cNvPr id="38917" name="Group 10"/>
          <p:cNvGrpSpPr>
            <a:grpSpLocks/>
          </p:cNvGrpSpPr>
          <p:nvPr/>
        </p:nvGrpSpPr>
        <p:grpSpPr bwMode="auto">
          <a:xfrm>
            <a:off x="4572000" y="2590800"/>
            <a:ext cx="3581400" cy="1168046"/>
            <a:chOff x="4876800" y="3276600"/>
            <a:chExt cx="3581400" cy="1167838"/>
          </a:xfrm>
        </p:grpSpPr>
        <p:sp>
          <p:nvSpPr>
            <p:cNvPr id="38927" name="Rectangle 5"/>
            <p:cNvSpPr>
              <a:spLocks noChangeArrowheads="1"/>
            </p:cNvSpPr>
            <p:nvPr/>
          </p:nvSpPr>
          <p:spPr bwMode="auto">
            <a:xfrm>
              <a:off x="4876800" y="3276600"/>
              <a:ext cx="1676400" cy="707886"/>
            </a:xfrm>
            <a:prstGeom prst="rect">
              <a:avLst/>
            </a:prstGeom>
            <a:noFill/>
            <a:ln w="9525">
              <a:noFill/>
              <a:miter lim="800000"/>
              <a:headEnd/>
              <a:tailEnd/>
            </a:ln>
          </p:spPr>
          <p:txBody>
            <a:bodyPr>
              <a:spAutoFit/>
            </a:bodyPr>
            <a:lstStyle/>
            <a:p>
              <a:pPr lvl="1"/>
              <a:r>
                <a:rPr lang="en-US" sz="4000">
                  <a:latin typeface="Calibri" pitchFamily="34" charset="0"/>
                </a:rPr>
                <a:t>2.04</a:t>
              </a:r>
              <a:endParaRPr lang="en-US" sz="2800">
                <a:latin typeface="Calibri" pitchFamily="34" charset="0"/>
              </a:endParaRPr>
            </a:p>
          </p:txBody>
        </p:sp>
        <p:sp>
          <p:nvSpPr>
            <p:cNvPr id="38928" name="Rectangle 6"/>
            <p:cNvSpPr>
              <a:spLocks noChangeArrowheads="1"/>
            </p:cNvSpPr>
            <p:nvPr/>
          </p:nvSpPr>
          <p:spPr bwMode="auto">
            <a:xfrm>
              <a:off x="6248400" y="3428956"/>
              <a:ext cx="2209800" cy="1015482"/>
            </a:xfrm>
            <a:prstGeom prst="rect">
              <a:avLst/>
            </a:prstGeom>
            <a:noFill/>
            <a:ln w="9525">
              <a:noFill/>
              <a:miter lim="800000"/>
              <a:headEnd/>
              <a:tailEnd/>
            </a:ln>
          </p:spPr>
          <p:txBody>
            <a:bodyPr wrap="square">
              <a:spAutoFit/>
            </a:bodyPr>
            <a:lstStyle/>
            <a:p>
              <a:pPr lvl="1"/>
              <a:r>
                <a:rPr lang="en-US" sz="2000" dirty="0" smtClean="0">
                  <a:latin typeface="Calibri" pitchFamily="34" charset="0"/>
                </a:rPr>
                <a:t>queries to find a useful text (on average)</a:t>
              </a:r>
              <a:endParaRPr lang="en-US" sz="2000" dirty="0">
                <a:latin typeface="Calibri" pitchFamily="34" charset="0"/>
              </a:endParaRPr>
            </a:p>
          </p:txBody>
        </p:sp>
      </p:grpSp>
      <p:grpSp>
        <p:nvGrpSpPr>
          <p:cNvPr id="38918" name="Group 12"/>
          <p:cNvGrpSpPr>
            <a:grpSpLocks/>
          </p:cNvGrpSpPr>
          <p:nvPr/>
        </p:nvGrpSpPr>
        <p:grpSpPr bwMode="auto">
          <a:xfrm>
            <a:off x="838200" y="2133600"/>
            <a:ext cx="3200400" cy="708025"/>
            <a:chOff x="381000" y="2971801"/>
            <a:chExt cx="3200400" cy="707886"/>
          </a:xfrm>
        </p:grpSpPr>
        <p:sp>
          <p:nvSpPr>
            <p:cNvPr id="38925" name="TextBox 4"/>
            <p:cNvSpPr txBox="1">
              <a:spLocks noChangeArrowheads="1"/>
            </p:cNvSpPr>
            <p:nvPr/>
          </p:nvSpPr>
          <p:spPr bwMode="auto">
            <a:xfrm>
              <a:off x="381000" y="2971801"/>
              <a:ext cx="1371600" cy="707886"/>
            </a:xfrm>
            <a:prstGeom prst="rect">
              <a:avLst/>
            </a:prstGeom>
            <a:noFill/>
            <a:ln w="9525">
              <a:noFill/>
              <a:miter lim="800000"/>
              <a:headEnd/>
              <a:tailEnd/>
            </a:ln>
          </p:spPr>
          <p:txBody>
            <a:bodyPr>
              <a:spAutoFit/>
            </a:bodyPr>
            <a:lstStyle/>
            <a:p>
              <a:pPr lvl="1"/>
              <a:r>
                <a:rPr lang="en-US" sz="4000">
                  <a:latin typeface="Calibri" pitchFamily="34" charset="0"/>
                </a:rPr>
                <a:t>47</a:t>
              </a:r>
            </a:p>
          </p:txBody>
        </p:sp>
        <p:sp>
          <p:nvSpPr>
            <p:cNvPr id="38926" name="Rectangle 8"/>
            <p:cNvSpPr>
              <a:spLocks noChangeArrowheads="1"/>
            </p:cNvSpPr>
            <p:nvPr/>
          </p:nvSpPr>
          <p:spPr bwMode="auto">
            <a:xfrm>
              <a:off x="1295400" y="3124200"/>
              <a:ext cx="2286000" cy="400110"/>
            </a:xfrm>
            <a:prstGeom prst="rect">
              <a:avLst/>
            </a:prstGeom>
            <a:noFill/>
            <a:ln w="9525">
              <a:noFill/>
              <a:miter lim="800000"/>
              <a:headEnd/>
              <a:tailEnd/>
            </a:ln>
          </p:spPr>
          <p:txBody>
            <a:bodyPr>
              <a:spAutoFit/>
            </a:bodyPr>
            <a:lstStyle/>
            <a:p>
              <a:pPr lvl="1"/>
              <a:r>
                <a:rPr lang="en-US" sz="2000" dirty="0">
                  <a:latin typeface="Calibri" pitchFamily="34" charset="0"/>
                </a:rPr>
                <a:t>unique queries</a:t>
              </a:r>
            </a:p>
          </p:txBody>
        </p:sp>
      </p:grpSp>
      <p:grpSp>
        <p:nvGrpSpPr>
          <p:cNvPr id="38919" name="Group 11"/>
          <p:cNvGrpSpPr>
            <a:grpSpLocks/>
          </p:cNvGrpSpPr>
          <p:nvPr/>
        </p:nvGrpSpPr>
        <p:grpSpPr bwMode="auto">
          <a:xfrm>
            <a:off x="838200" y="3200400"/>
            <a:ext cx="3200400" cy="708025"/>
            <a:chOff x="381000" y="4038600"/>
            <a:chExt cx="3200400" cy="707886"/>
          </a:xfrm>
        </p:grpSpPr>
        <p:sp>
          <p:nvSpPr>
            <p:cNvPr id="38923" name="Rectangle 7"/>
            <p:cNvSpPr>
              <a:spLocks noChangeArrowheads="1"/>
            </p:cNvSpPr>
            <p:nvPr/>
          </p:nvSpPr>
          <p:spPr bwMode="auto">
            <a:xfrm>
              <a:off x="1752600" y="4038600"/>
              <a:ext cx="1828800" cy="707886"/>
            </a:xfrm>
            <a:prstGeom prst="rect">
              <a:avLst/>
            </a:prstGeom>
            <a:noFill/>
            <a:ln w="9525">
              <a:noFill/>
              <a:miter lim="800000"/>
              <a:headEnd/>
              <a:tailEnd/>
            </a:ln>
          </p:spPr>
          <p:txBody>
            <a:bodyPr>
              <a:spAutoFit/>
            </a:bodyPr>
            <a:lstStyle/>
            <a:p>
              <a:r>
                <a:rPr lang="en-US" sz="2000">
                  <a:latin typeface="Calibri" pitchFamily="34" charset="0"/>
                </a:rPr>
                <a:t>selected texts used in courses</a:t>
              </a:r>
            </a:p>
          </p:txBody>
        </p:sp>
        <p:sp>
          <p:nvSpPr>
            <p:cNvPr id="38924" name="Rectangle 9"/>
            <p:cNvSpPr>
              <a:spLocks noChangeArrowheads="1"/>
            </p:cNvSpPr>
            <p:nvPr/>
          </p:nvSpPr>
          <p:spPr bwMode="auto">
            <a:xfrm>
              <a:off x="381000" y="4038600"/>
              <a:ext cx="1165704" cy="707886"/>
            </a:xfrm>
            <a:prstGeom prst="rect">
              <a:avLst/>
            </a:prstGeom>
            <a:noFill/>
            <a:ln w="9525">
              <a:noFill/>
              <a:miter lim="800000"/>
              <a:headEnd/>
              <a:tailEnd/>
            </a:ln>
          </p:spPr>
          <p:txBody>
            <a:bodyPr wrap="none">
              <a:spAutoFit/>
            </a:bodyPr>
            <a:lstStyle/>
            <a:p>
              <a:pPr lvl="1"/>
              <a:r>
                <a:rPr lang="en-US" sz="4000">
                  <a:latin typeface="Calibri" pitchFamily="34" charset="0"/>
                </a:rPr>
                <a:t>23</a:t>
              </a:r>
            </a:p>
          </p:txBody>
        </p:sp>
      </p:grpSp>
      <p:cxnSp>
        <p:nvCxnSpPr>
          <p:cNvPr id="15" name="Straight Connector 14"/>
          <p:cNvCxnSpPr/>
          <p:nvPr/>
        </p:nvCxnSpPr>
        <p:spPr>
          <a:xfrm>
            <a:off x="1219200" y="2971800"/>
            <a:ext cx="2895600" cy="1588"/>
          </a:xfrm>
          <a:prstGeom prst="line">
            <a:avLst/>
          </a:prstGeom>
        </p:spPr>
        <p:style>
          <a:lnRef idx="3">
            <a:schemeClr val="dk1"/>
          </a:lnRef>
          <a:fillRef idx="0">
            <a:schemeClr val="dk1"/>
          </a:fillRef>
          <a:effectRef idx="2">
            <a:schemeClr val="dk1"/>
          </a:effectRef>
          <a:fontRef idx="minor">
            <a:schemeClr val="tx1"/>
          </a:fontRef>
        </p:style>
      </p:cxnSp>
      <p:sp>
        <p:nvSpPr>
          <p:cNvPr id="38921" name="Rectangle 15"/>
          <p:cNvSpPr>
            <a:spLocks noChangeArrowheads="1"/>
          </p:cNvSpPr>
          <p:nvPr/>
        </p:nvSpPr>
        <p:spPr bwMode="auto">
          <a:xfrm>
            <a:off x="4267200" y="2438400"/>
            <a:ext cx="762000" cy="923925"/>
          </a:xfrm>
          <a:prstGeom prst="rect">
            <a:avLst/>
          </a:prstGeom>
          <a:noFill/>
          <a:ln w="9525">
            <a:noFill/>
            <a:miter lim="800000"/>
            <a:headEnd/>
            <a:tailEnd/>
          </a:ln>
        </p:spPr>
        <p:txBody>
          <a:bodyPr>
            <a:spAutoFit/>
          </a:bodyPr>
          <a:lstStyle/>
          <a:p>
            <a:pPr marL="0" lvl="1"/>
            <a:r>
              <a:rPr lang="en-US" sz="5400">
                <a:latin typeface="Calibri" pitchFamily="34" charset="0"/>
              </a:rPr>
              <a:t>=</a:t>
            </a:r>
          </a:p>
        </p:txBody>
      </p:sp>
      <p:sp>
        <p:nvSpPr>
          <p:cNvPr id="19" name="Rectangle 18"/>
          <p:cNvSpPr/>
          <p:nvPr/>
        </p:nvSpPr>
        <p:spPr>
          <a:xfrm>
            <a:off x="4038600" y="5105400"/>
            <a:ext cx="45720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2800" dirty="0" smtClean="0"/>
              <a:t>The digital </a:t>
            </a:r>
            <a:r>
              <a:rPr lang="en-US" sz="2800" dirty="0"/>
              <a:t>library contained 3,000,000 texts.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52400"/>
            <a:ext cx="8229600" cy="1143000"/>
          </a:xfrm>
        </p:spPr>
        <p:txBody>
          <a:bodyPr/>
          <a:lstStyle/>
          <a:p>
            <a:r>
              <a:rPr lang="en-US" dirty="0" smtClean="0"/>
              <a:t>Teacher’s Queries</a:t>
            </a:r>
          </a:p>
        </p:txBody>
      </p:sp>
      <p:sp>
        <p:nvSpPr>
          <p:cNvPr id="3" name="Content Placeholder 2"/>
          <p:cNvSpPr>
            <a:spLocks noGrp="1"/>
          </p:cNvSpPr>
          <p:nvPr>
            <p:ph idx="1"/>
          </p:nvPr>
        </p:nvSpPr>
        <p:spPr>
          <a:xfrm>
            <a:off x="381000" y="1143000"/>
            <a:ext cx="8229600" cy="1143000"/>
          </a:xfrm>
        </p:spPr>
        <p:txBody>
          <a:bodyPr/>
          <a:lstStyle/>
          <a:p>
            <a:pPr marL="0" indent="0">
              <a:buFont typeface="Arial" charset="0"/>
              <a:buNone/>
              <a:defRPr/>
            </a:pPr>
            <a:r>
              <a:rPr lang="en-US" dirty="0" smtClean="0"/>
              <a:t>Teachers found high-quality texts, but often had to relax their constraints.</a:t>
            </a:r>
          </a:p>
          <a:p>
            <a:pPr lvl="1">
              <a:buFont typeface="Arial" charset="0"/>
              <a:buNone/>
              <a:defRPr/>
            </a:pPr>
            <a:endParaRPr lang="en-US" dirty="0" smtClean="0"/>
          </a:p>
          <a:p>
            <a:pPr>
              <a:buFont typeface="Arial" charset="0"/>
              <a:buNone/>
              <a:defRPr/>
            </a:pPr>
            <a:endParaRPr lang="en-US" dirty="0"/>
          </a:p>
        </p:txBody>
      </p:sp>
      <p:sp>
        <p:nvSpPr>
          <p:cNvPr id="4" name="Slide Number Placeholder 3"/>
          <p:cNvSpPr>
            <a:spLocks noGrp="1"/>
          </p:cNvSpPr>
          <p:nvPr>
            <p:ph type="sldNum" sz="quarter" idx="12"/>
          </p:nvPr>
        </p:nvSpPr>
        <p:spPr/>
        <p:txBody>
          <a:bodyPr/>
          <a:lstStyle/>
          <a:p>
            <a:pPr>
              <a:defRPr/>
            </a:pPr>
            <a:fld id="{23984729-A399-47F0-9A32-54DD53F69DE0}" type="slidenum">
              <a:rPr lang="en-US" smtClean="0"/>
              <a:pPr>
                <a:defRPr/>
              </a:pPr>
              <a:t>28</a:t>
            </a:fld>
            <a:endParaRPr lang="en-US"/>
          </a:p>
        </p:txBody>
      </p:sp>
      <p:sp>
        <p:nvSpPr>
          <p:cNvPr id="5" name="Rectangle 4"/>
          <p:cNvSpPr/>
          <p:nvPr/>
        </p:nvSpPr>
        <p:spPr>
          <a:xfrm>
            <a:off x="1143000" y="2743200"/>
            <a:ext cx="6934200" cy="156966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228600" indent="-228600">
              <a:buFont typeface="Arial" pitchFamily="34" charset="0"/>
              <a:buChar char="•"/>
              <a:defRPr/>
            </a:pPr>
            <a:r>
              <a:rPr lang="en-US" sz="2400" dirty="0" smtClean="0"/>
              <a:t>7</a:t>
            </a:r>
            <a:r>
              <a:rPr lang="en-US" sz="2400" baseline="30000" dirty="0" smtClean="0"/>
              <a:t>th</a:t>
            </a:r>
            <a:r>
              <a:rPr lang="en-US" sz="2400" dirty="0" smtClean="0"/>
              <a:t> </a:t>
            </a:r>
            <a:r>
              <a:rPr lang="en-US" sz="2400" dirty="0"/>
              <a:t>grade reading-level </a:t>
            </a:r>
            <a:endParaRPr lang="en-US" sz="2400" dirty="0" smtClean="0"/>
          </a:p>
          <a:p>
            <a:pPr marL="228600" indent="-228600">
              <a:buFont typeface="Arial" pitchFamily="34" charset="0"/>
              <a:buChar char="•"/>
              <a:defRPr/>
            </a:pPr>
            <a:r>
              <a:rPr lang="en-US" sz="2400" dirty="0" smtClean="0"/>
              <a:t>600-800 words long</a:t>
            </a:r>
          </a:p>
          <a:p>
            <a:pPr marL="228600" indent="-228600">
              <a:buFont typeface="Arial" pitchFamily="34" charset="0"/>
              <a:buChar char="•"/>
              <a:defRPr/>
            </a:pPr>
            <a:r>
              <a:rPr lang="en-US" sz="2400" dirty="0" smtClean="0"/>
              <a:t>9+ </a:t>
            </a:r>
            <a:r>
              <a:rPr lang="en-US" sz="2400" dirty="0"/>
              <a:t>vocabulary </a:t>
            </a:r>
            <a:r>
              <a:rPr lang="en-US" sz="2400" dirty="0" smtClean="0"/>
              <a:t>words from curriculum</a:t>
            </a:r>
          </a:p>
          <a:p>
            <a:pPr marL="228600" indent="-228600">
              <a:buFont typeface="Arial" pitchFamily="34" charset="0"/>
              <a:buChar char="•"/>
              <a:defRPr/>
            </a:pPr>
            <a:r>
              <a:rPr lang="en-US" sz="2400" dirty="0" smtClean="0"/>
              <a:t>keywords: “construction </a:t>
            </a:r>
            <a:r>
              <a:rPr lang="en-US" sz="2400" dirty="0"/>
              <a:t>of </a:t>
            </a:r>
            <a:r>
              <a:rPr lang="en-US" sz="2400" dirty="0" smtClean="0"/>
              <a:t>Panama Canal”</a:t>
            </a:r>
            <a:endParaRPr lang="en-US" sz="2400" dirty="0"/>
          </a:p>
        </p:txBody>
      </p:sp>
      <p:sp>
        <p:nvSpPr>
          <p:cNvPr id="6" name="Rectangle 5"/>
          <p:cNvSpPr/>
          <p:nvPr/>
        </p:nvSpPr>
        <p:spPr>
          <a:xfrm>
            <a:off x="3048000" y="2209800"/>
            <a:ext cx="2986088" cy="461963"/>
          </a:xfrm>
          <a:prstGeom prst="rect">
            <a:avLst/>
          </a:prstGeom>
        </p:spPr>
        <p:txBody>
          <a:bodyPr wrap="none">
            <a:spAutoFit/>
          </a:bodyPr>
          <a:lstStyle/>
          <a:p>
            <a:pPr>
              <a:defRPr/>
            </a:pPr>
            <a:r>
              <a:rPr lang="en-US" sz="2400" b="1" dirty="0">
                <a:latin typeface="+mn-lt"/>
              </a:rPr>
              <a:t>Exaggerated Example:</a:t>
            </a:r>
          </a:p>
        </p:txBody>
      </p:sp>
      <p:sp>
        <p:nvSpPr>
          <p:cNvPr id="7" name="Rectangle 6"/>
          <p:cNvSpPr/>
          <p:nvPr/>
        </p:nvSpPr>
        <p:spPr>
          <a:xfrm>
            <a:off x="1752600" y="4800600"/>
            <a:ext cx="5715000" cy="156966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228600" indent="-228600">
              <a:buFont typeface="Arial" pitchFamily="34" charset="0"/>
              <a:buChar char="•"/>
              <a:defRPr/>
            </a:pPr>
            <a:r>
              <a:rPr lang="en-US" sz="2400" dirty="0" smtClean="0"/>
              <a:t>6-9</a:t>
            </a:r>
            <a:r>
              <a:rPr lang="en-US" sz="2400" baseline="30000" dirty="0" smtClean="0"/>
              <a:t>th</a:t>
            </a:r>
            <a:r>
              <a:rPr lang="en-US" sz="2400" dirty="0" smtClean="0"/>
              <a:t> grade reading-level</a:t>
            </a:r>
          </a:p>
          <a:p>
            <a:pPr marL="228600" indent="-228600">
              <a:buFont typeface="Arial" pitchFamily="34" charset="0"/>
              <a:buChar char="•"/>
              <a:defRPr/>
            </a:pPr>
            <a:r>
              <a:rPr lang="en-US" sz="2400" dirty="0" smtClean="0"/>
              <a:t>less than 1,000 words long</a:t>
            </a:r>
          </a:p>
          <a:p>
            <a:pPr marL="228600" indent="-228600">
              <a:buFont typeface="Arial" pitchFamily="34" charset="0"/>
              <a:buChar char="•"/>
              <a:defRPr/>
            </a:pPr>
            <a:r>
              <a:rPr lang="en-US" sz="2400" dirty="0" smtClean="0"/>
              <a:t>3+ vocabulary words</a:t>
            </a:r>
          </a:p>
          <a:p>
            <a:pPr marL="228600" indent="-228600">
              <a:buFont typeface="Arial" pitchFamily="34" charset="0"/>
              <a:buChar char="•"/>
              <a:defRPr/>
            </a:pPr>
            <a:r>
              <a:rPr lang="en-US" sz="2400" dirty="0" smtClean="0"/>
              <a:t>topic: history</a:t>
            </a:r>
            <a:endParaRPr lang="en-US" sz="2400" dirty="0"/>
          </a:p>
        </p:txBody>
      </p:sp>
      <p:cxnSp>
        <p:nvCxnSpPr>
          <p:cNvPr id="10" name="Straight Arrow Connector 9"/>
          <p:cNvCxnSpPr>
            <a:stCxn id="5" idx="2"/>
            <a:endCxn id="7" idx="0"/>
          </p:cNvCxnSpPr>
          <p:nvPr/>
        </p:nvCxnSpPr>
        <p:spPr>
          <a:xfrm rot="5400000">
            <a:off x="4366230" y="4556730"/>
            <a:ext cx="48774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52400"/>
            <a:ext cx="8229600" cy="1143000"/>
          </a:xfrm>
        </p:spPr>
        <p:txBody>
          <a:bodyPr/>
          <a:lstStyle/>
          <a:p>
            <a:r>
              <a:rPr lang="en-US" dirty="0" smtClean="0"/>
              <a:t>Teacher’s Queries</a:t>
            </a:r>
          </a:p>
        </p:txBody>
      </p:sp>
      <p:sp>
        <p:nvSpPr>
          <p:cNvPr id="4" name="Slide Number Placeholder 3"/>
          <p:cNvSpPr>
            <a:spLocks noGrp="1"/>
          </p:cNvSpPr>
          <p:nvPr>
            <p:ph type="sldNum" sz="quarter" idx="12"/>
          </p:nvPr>
        </p:nvSpPr>
        <p:spPr/>
        <p:txBody>
          <a:bodyPr/>
          <a:lstStyle/>
          <a:p>
            <a:pPr>
              <a:defRPr/>
            </a:pPr>
            <a:fld id="{7DFD1F92-AD88-40EB-803F-F2FCEED65253}" type="slidenum">
              <a:rPr lang="en-US" smtClean="0"/>
              <a:pPr>
                <a:defRPr/>
              </a:pPr>
              <a:t>29</a:t>
            </a:fld>
            <a:endParaRPr lang="en-US"/>
          </a:p>
        </p:txBody>
      </p:sp>
      <p:sp>
        <p:nvSpPr>
          <p:cNvPr id="8" name="TextBox 7"/>
          <p:cNvSpPr txBox="1"/>
          <p:nvPr/>
        </p:nvSpPr>
        <p:spPr>
          <a:xfrm>
            <a:off x="1371600" y="2971800"/>
            <a:ext cx="6477000" cy="230832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228600" indent="-228600">
              <a:defRPr/>
            </a:pPr>
            <a:r>
              <a:rPr lang="en-US" sz="3600" b="1" dirty="0"/>
              <a:t>Possible </a:t>
            </a:r>
            <a:r>
              <a:rPr lang="en-US" sz="3600" b="1" dirty="0" smtClean="0"/>
              <a:t>future work: </a:t>
            </a:r>
            <a:endParaRPr lang="en-US" sz="3600" b="1" dirty="0"/>
          </a:p>
          <a:p>
            <a:pPr marL="342900" indent="-342900">
              <a:buFont typeface="Arial" pitchFamily="34" charset="0"/>
              <a:buChar char="•"/>
              <a:defRPr/>
            </a:pPr>
            <a:r>
              <a:rPr lang="en-US" sz="3600" dirty="0" smtClean="0"/>
              <a:t>Improving the accuracy of the NLP components</a:t>
            </a:r>
          </a:p>
          <a:p>
            <a:pPr marL="342900" indent="-342900">
              <a:buFont typeface="Arial" pitchFamily="34" charset="0"/>
              <a:buChar char="•"/>
              <a:defRPr/>
            </a:pPr>
            <a:r>
              <a:rPr lang="en-US" sz="3600" dirty="0" smtClean="0"/>
              <a:t>Scaling </a:t>
            </a:r>
            <a:r>
              <a:rPr lang="en-US" sz="3600" dirty="0"/>
              <a:t>up the digital </a:t>
            </a:r>
            <a:r>
              <a:rPr lang="en-US" sz="3600" dirty="0" smtClean="0"/>
              <a:t>library</a:t>
            </a:r>
            <a:endParaRPr lang="en-US" sz="3600" dirty="0"/>
          </a:p>
        </p:txBody>
      </p:sp>
      <p:sp>
        <p:nvSpPr>
          <p:cNvPr id="10" name="Content Placeholder 2"/>
          <p:cNvSpPr txBox="1">
            <a:spLocks/>
          </p:cNvSpPr>
          <p:nvPr/>
        </p:nvSpPr>
        <p:spPr bwMode="auto">
          <a:xfrm>
            <a:off x="381000" y="1143000"/>
            <a:ext cx="8229600" cy="1143000"/>
          </a:xfrm>
          <a:prstGeom prst="rect">
            <a:avLst/>
          </a:prstGeom>
          <a:noFill/>
          <a:ln w="9525">
            <a:noFill/>
            <a:miter lim="800000"/>
            <a:headEnd/>
            <a:tailEnd/>
          </a:ln>
        </p:spPr>
        <p:txBody>
          <a:bodyPr/>
          <a:lstStyle/>
          <a:p>
            <a:pPr eaLnBrk="0" hangingPunct="0">
              <a:spcBef>
                <a:spcPct val="20000"/>
              </a:spcBef>
              <a:buFont typeface="Arial" charset="0"/>
              <a:buNone/>
              <a:defRPr/>
            </a:pPr>
            <a:r>
              <a:rPr lang="en-US" sz="3200" dirty="0">
                <a:latin typeface="+mn-lt"/>
                <a:cs typeface="+mn-cs"/>
              </a:rPr>
              <a:t>Teachers found high-quality texts, but often had to relax their constraints.</a:t>
            </a:r>
          </a:p>
          <a:p>
            <a:pPr marL="742950" lvl="1" indent="-285750" eaLnBrk="0" hangingPunct="0">
              <a:spcBef>
                <a:spcPct val="20000"/>
              </a:spcBef>
              <a:buFont typeface="Arial" charset="0"/>
              <a:buNone/>
              <a:defRPr/>
            </a:pPr>
            <a:endParaRPr lang="en-US" sz="2800" dirty="0">
              <a:latin typeface="+mn-lt"/>
              <a:cs typeface="+mn-cs"/>
            </a:endParaRPr>
          </a:p>
          <a:p>
            <a:pPr marL="342900" indent="-342900" eaLnBrk="0" hangingPunct="0">
              <a:spcBef>
                <a:spcPct val="20000"/>
              </a:spcBef>
              <a:buFont typeface="Arial" charset="0"/>
              <a:buNone/>
              <a:defRPr/>
            </a:pPr>
            <a:endParaRPr lang="en-US" sz="3200" dirty="0">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Sources of Reading Materials</a:t>
            </a:r>
          </a:p>
        </p:txBody>
      </p:sp>
      <p:sp>
        <p:nvSpPr>
          <p:cNvPr id="4" name="Slide Number Placeholder 3"/>
          <p:cNvSpPr>
            <a:spLocks noGrp="1"/>
          </p:cNvSpPr>
          <p:nvPr>
            <p:ph type="sldNum" sz="quarter" idx="12"/>
          </p:nvPr>
        </p:nvSpPr>
        <p:spPr/>
        <p:txBody>
          <a:bodyPr/>
          <a:lstStyle/>
          <a:p>
            <a:pPr>
              <a:defRPr/>
            </a:pPr>
            <a:fld id="{46121C7D-523A-4479-A955-845E5A737BBD}" type="slidenum">
              <a:rPr lang="en-US" smtClean="0"/>
              <a:pPr>
                <a:defRPr/>
              </a:pPr>
              <a:t>3</a:t>
            </a:fld>
            <a:endParaRPr lang="en-US" dirty="0"/>
          </a:p>
        </p:txBody>
      </p:sp>
      <p:pic>
        <p:nvPicPr>
          <p:cNvPr id="7173" name="Picture 5"/>
          <p:cNvPicPr>
            <a:picLocks noChangeAspect="1" noChangeArrowheads="1"/>
          </p:cNvPicPr>
          <p:nvPr/>
        </p:nvPicPr>
        <p:blipFill>
          <a:blip r:embed="rId3" cstate="print"/>
          <a:srcRect/>
          <a:stretch>
            <a:fillRect/>
          </a:stretch>
        </p:blipFill>
        <p:spPr bwMode="auto">
          <a:xfrm>
            <a:off x="1676400" y="2590800"/>
            <a:ext cx="1143000" cy="1720390"/>
          </a:xfrm>
          <a:prstGeom prst="rect">
            <a:avLst/>
          </a:prstGeom>
          <a:noFill/>
          <a:ln w="9525">
            <a:noFill/>
            <a:miter lim="800000"/>
            <a:headEnd/>
            <a:tailEnd/>
          </a:ln>
        </p:spPr>
      </p:pic>
      <p:cxnSp>
        <p:nvCxnSpPr>
          <p:cNvPr id="7" name="Straight Connector 6"/>
          <p:cNvCxnSpPr/>
          <p:nvPr/>
        </p:nvCxnSpPr>
        <p:spPr>
          <a:xfrm rot="5400000">
            <a:off x="2080419" y="3939381"/>
            <a:ext cx="498316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4" cstate="print"/>
          <a:srcRect/>
          <a:stretch>
            <a:fillRect/>
          </a:stretch>
        </p:blipFill>
        <p:spPr bwMode="auto">
          <a:xfrm>
            <a:off x="4800600" y="5334000"/>
            <a:ext cx="1349675" cy="315713"/>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4992567" y="3723298"/>
            <a:ext cx="1136566" cy="782705"/>
          </a:xfrm>
          <a:prstGeom prst="rect">
            <a:avLst/>
          </a:prstGeom>
          <a:noFill/>
          <a:ln w="9525">
            <a:noFill/>
            <a:miter lim="800000"/>
            <a:headEnd/>
            <a:tailEnd/>
          </a:ln>
        </p:spPr>
      </p:pic>
      <p:pic>
        <p:nvPicPr>
          <p:cNvPr id="10" name="Picture 9"/>
          <p:cNvPicPr>
            <a:picLocks noChangeAspect="1" noChangeArrowheads="1"/>
          </p:cNvPicPr>
          <p:nvPr/>
        </p:nvPicPr>
        <p:blipFill>
          <a:blip r:embed="rId6" cstate="print"/>
          <a:srcRect/>
          <a:stretch>
            <a:fillRect/>
          </a:stretch>
        </p:blipFill>
        <p:spPr bwMode="auto">
          <a:xfrm>
            <a:off x="5370635" y="5868865"/>
            <a:ext cx="1047115" cy="378856"/>
          </a:xfrm>
          <a:prstGeom prst="rect">
            <a:avLst/>
          </a:prstGeom>
          <a:noFill/>
          <a:ln w="9525">
            <a:noFill/>
            <a:miter lim="800000"/>
            <a:headEnd/>
            <a:tailEnd/>
          </a:ln>
        </p:spPr>
      </p:pic>
      <p:pic>
        <p:nvPicPr>
          <p:cNvPr id="11" name="Picture 10"/>
          <p:cNvPicPr>
            <a:picLocks noChangeAspect="1" noChangeArrowheads="1"/>
          </p:cNvPicPr>
          <p:nvPr/>
        </p:nvPicPr>
        <p:blipFill>
          <a:blip r:embed="rId7" cstate="print"/>
          <a:srcRect/>
          <a:stretch>
            <a:fillRect/>
          </a:stretch>
        </p:blipFill>
        <p:spPr bwMode="auto">
          <a:xfrm>
            <a:off x="6666035" y="3659065"/>
            <a:ext cx="1152352" cy="718247"/>
          </a:xfrm>
          <a:prstGeom prst="rect">
            <a:avLst/>
          </a:prstGeom>
          <a:noFill/>
          <a:ln w="9525">
            <a:noFill/>
            <a:miter lim="800000"/>
            <a:headEnd/>
            <a:tailEnd/>
          </a:ln>
        </p:spPr>
      </p:pic>
      <p:pic>
        <p:nvPicPr>
          <p:cNvPr id="14" name="Picture 13"/>
          <p:cNvPicPr>
            <a:picLocks noChangeAspect="1" noChangeArrowheads="1"/>
          </p:cNvPicPr>
          <p:nvPr/>
        </p:nvPicPr>
        <p:blipFill>
          <a:blip r:embed="rId8" cstate="print"/>
          <a:srcRect/>
          <a:stretch>
            <a:fillRect/>
          </a:stretch>
        </p:blipFill>
        <p:spPr bwMode="auto">
          <a:xfrm>
            <a:off x="6513635" y="5183065"/>
            <a:ext cx="2224463" cy="947139"/>
          </a:xfrm>
          <a:prstGeom prst="rect">
            <a:avLst/>
          </a:prstGeom>
          <a:noFill/>
          <a:ln w="9525">
            <a:noFill/>
            <a:miter lim="800000"/>
            <a:headEnd/>
            <a:tailEnd/>
          </a:ln>
        </p:spPr>
      </p:pic>
      <p:grpSp>
        <p:nvGrpSpPr>
          <p:cNvPr id="15" name="Group 17"/>
          <p:cNvGrpSpPr>
            <a:grpSpLocks/>
          </p:cNvGrpSpPr>
          <p:nvPr/>
        </p:nvGrpSpPr>
        <p:grpSpPr bwMode="auto">
          <a:xfrm>
            <a:off x="4989635" y="1754065"/>
            <a:ext cx="1514087" cy="1790700"/>
            <a:chOff x="838200" y="1676400"/>
            <a:chExt cx="1981200" cy="2343150"/>
          </a:xfrm>
        </p:grpSpPr>
        <p:pic>
          <p:nvPicPr>
            <p:cNvPr id="16" name="Picture 14"/>
            <p:cNvPicPr>
              <a:picLocks noChangeAspect="1" noChangeArrowheads="1"/>
            </p:cNvPicPr>
            <p:nvPr/>
          </p:nvPicPr>
          <p:blipFill>
            <a:blip r:embed="rId9" cstate="print"/>
            <a:srcRect/>
            <a:stretch>
              <a:fillRect/>
            </a:stretch>
          </p:blipFill>
          <p:spPr bwMode="auto">
            <a:xfrm>
              <a:off x="838200" y="2133600"/>
              <a:ext cx="1981200" cy="1885950"/>
            </a:xfrm>
            <a:prstGeom prst="rect">
              <a:avLst/>
            </a:prstGeom>
            <a:noFill/>
            <a:ln w="9525">
              <a:noFill/>
              <a:miter lim="800000"/>
              <a:headEnd/>
              <a:tailEnd/>
            </a:ln>
          </p:spPr>
        </p:pic>
        <p:pic>
          <p:nvPicPr>
            <p:cNvPr id="17" name="Picture 15"/>
            <p:cNvPicPr>
              <a:picLocks noChangeAspect="1" noChangeArrowheads="1"/>
            </p:cNvPicPr>
            <p:nvPr/>
          </p:nvPicPr>
          <p:blipFill>
            <a:blip r:embed="rId10" cstate="print"/>
            <a:srcRect/>
            <a:stretch>
              <a:fillRect/>
            </a:stretch>
          </p:blipFill>
          <p:spPr bwMode="auto">
            <a:xfrm>
              <a:off x="914400" y="1676400"/>
              <a:ext cx="1838325" cy="447675"/>
            </a:xfrm>
            <a:prstGeom prst="rect">
              <a:avLst/>
            </a:prstGeom>
            <a:noFill/>
            <a:ln w="9525">
              <a:noFill/>
              <a:miter lim="800000"/>
              <a:headEnd/>
              <a:tailEnd/>
            </a:ln>
          </p:spPr>
        </p:pic>
      </p:grpSp>
      <p:pic>
        <p:nvPicPr>
          <p:cNvPr id="18" name="Picture 17"/>
          <p:cNvPicPr>
            <a:picLocks noChangeAspect="1" noChangeArrowheads="1"/>
          </p:cNvPicPr>
          <p:nvPr/>
        </p:nvPicPr>
        <p:blipFill>
          <a:blip r:embed="rId11" cstate="print"/>
          <a:srcRect/>
          <a:stretch>
            <a:fillRect/>
          </a:stretch>
        </p:blipFill>
        <p:spPr bwMode="auto">
          <a:xfrm>
            <a:off x="4648200" y="4419600"/>
            <a:ext cx="2675670" cy="451207"/>
          </a:xfrm>
          <a:prstGeom prst="rect">
            <a:avLst/>
          </a:prstGeom>
          <a:noFill/>
          <a:ln w="9525">
            <a:noFill/>
            <a:miter lim="800000"/>
            <a:headEnd/>
            <a:tailEnd/>
          </a:ln>
        </p:spPr>
      </p:pic>
      <p:pic>
        <p:nvPicPr>
          <p:cNvPr id="19" name="Picture 1"/>
          <p:cNvPicPr>
            <a:picLocks noChangeAspect="1" noChangeArrowheads="1"/>
          </p:cNvPicPr>
          <p:nvPr/>
        </p:nvPicPr>
        <p:blipFill>
          <a:blip r:embed="rId12" cstate="print"/>
          <a:srcRect/>
          <a:stretch>
            <a:fillRect/>
          </a:stretch>
        </p:blipFill>
        <p:spPr bwMode="auto">
          <a:xfrm>
            <a:off x="7351835" y="4497265"/>
            <a:ext cx="1373353" cy="315713"/>
          </a:xfrm>
          <a:prstGeom prst="rect">
            <a:avLst/>
          </a:prstGeom>
          <a:noFill/>
          <a:ln w="9525">
            <a:noFill/>
            <a:miter lim="800000"/>
            <a:headEnd/>
            <a:tailEnd/>
          </a:ln>
        </p:spPr>
      </p:pic>
      <p:sp>
        <p:nvSpPr>
          <p:cNvPr id="23" name="TextBox 22"/>
          <p:cNvSpPr txBox="1"/>
          <p:nvPr/>
        </p:nvSpPr>
        <p:spPr>
          <a:xfrm>
            <a:off x="1600200" y="1981200"/>
            <a:ext cx="1318887"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latin typeface="+mn-lt"/>
              </a:rPr>
              <a:t>Textbook</a:t>
            </a:r>
            <a:endParaRPr lang="en-US" sz="2400" dirty="0">
              <a:latin typeface="+mn-lt"/>
            </a:endParaRPr>
          </a:p>
        </p:txBody>
      </p:sp>
      <p:sp>
        <p:nvSpPr>
          <p:cNvPr id="24" name="TextBox 23"/>
          <p:cNvSpPr txBox="1"/>
          <p:nvPr/>
        </p:nvSpPr>
        <p:spPr>
          <a:xfrm>
            <a:off x="5791200" y="1219200"/>
            <a:ext cx="1801583"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latin typeface="+mn-lt"/>
              </a:rPr>
              <a:t>Internet, etc.</a:t>
            </a:r>
            <a:endParaRPr lang="en-US" sz="2400" dirty="0">
              <a:latin typeface="+mn-lt"/>
            </a:endParaRPr>
          </a:p>
        </p:txBody>
      </p:sp>
      <p:pic>
        <p:nvPicPr>
          <p:cNvPr id="52225" name="Picture 1"/>
          <p:cNvPicPr>
            <a:picLocks noChangeAspect="1" noChangeArrowheads="1"/>
          </p:cNvPicPr>
          <p:nvPr/>
        </p:nvPicPr>
        <p:blipFill>
          <a:blip r:embed="rId13" cstate="print"/>
          <a:srcRect/>
          <a:stretch>
            <a:fillRect/>
          </a:stretch>
        </p:blipFill>
        <p:spPr bwMode="auto">
          <a:xfrm>
            <a:off x="6553200" y="1905000"/>
            <a:ext cx="2347662" cy="16714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52225"/>
                                        </p:tgtEl>
                                        <p:attrNameLst>
                                          <p:attrName>style.visibility</p:attrName>
                                        </p:attrNameLst>
                                      </p:cBhvr>
                                      <p:to>
                                        <p:strVal val="visible"/>
                                      </p:to>
                                    </p:set>
                                    <p:animEffect transition="in" filter="fade">
                                      <p:cBhvr>
                                        <p:cTn id="34" dur="500"/>
                                        <p:tgtEl>
                                          <p:spTgt spid="52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Related Work</a:t>
            </a:r>
          </a:p>
        </p:txBody>
      </p:sp>
      <p:graphicFrame>
        <p:nvGraphicFramePr>
          <p:cNvPr id="5" name="Content Placeholder 4"/>
          <p:cNvGraphicFramePr>
            <a:graphicFrameLocks noGrp="1"/>
          </p:cNvGraphicFramePr>
          <p:nvPr>
            <p:ph idx="1"/>
          </p:nvPr>
        </p:nvGraphicFramePr>
        <p:xfrm>
          <a:off x="457200" y="1752600"/>
          <a:ext cx="8229600" cy="3566160"/>
        </p:xfrm>
        <a:graphic>
          <a:graphicData uri="http://schemas.openxmlformats.org/drawingml/2006/table">
            <a:tbl>
              <a:tblPr firstRow="1" bandRow="1">
                <a:tableStyleId>{7E9639D4-E3E2-4D34-9284-5A2195B3D0D7}</a:tableStyleId>
              </a:tblPr>
              <a:tblGrid>
                <a:gridCol w="1600200"/>
                <a:gridCol w="1981200"/>
                <a:gridCol w="4648200"/>
              </a:tblGrid>
              <a:tr h="304800">
                <a:tc>
                  <a:txBody>
                    <a:bodyPr/>
                    <a:lstStyle/>
                    <a:p>
                      <a:r>
                        <a:rPr lang="en-US" sz="2400" baseline="0" dirty="0" smtClean="0"/>
                        <a:t>System</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Reference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Description</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REAP</a:t>
                      </a:r>
                      <a:r>
                        <a:rPr lang="en-US" sz="2000" baseline="0" dirty="0" smtClean="0"/>
                        <a:t> Tutor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Brown &amp;</a:t>
                      </a:r>
                      <a:r>
                        <a:rPr lang="en-US" sz="2000" baseline="0" dirty="0" smtClean="0"/>
                        <a:t> </a:t>
                      </a:r>
                      <a:r>
                        <a:rPr lang="en-US" sz="2000" baseline="0" dirty="0" err="1" smtClean="0"/>
                        <a:t>Eskenazi</a:t>
                      </a:r>
                      <a:r>
                        <a:rPr lang="en-US" sz="2000" baseline="0" dirty="0" smtClean="0"/>
                        <a:t>, 04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A computer</a:t>
                      </a:r>
                      <a:r>
                        <a:rPr lang="en-US" sz="2000" baseline="0" dirty="0" smtClean="0"/>
                        <a:t> tutor that selects texts for students based on their vocabulary needs  </a:t>
                      </a:r>
                      <a:r>
                        <a:rPr lang="en-US" sz="2000" dirty="0" smtClean="0"/>
                        <a:t>(also, the</a:t>
                      </a:r>
                      <a:r>
                        <a:rPr lang="en-US" sz="2000" baseline="0" dirty="0" smtClean="0"/>
                        <a:t> basis for REAP search).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a-DK" sz="2000" kern="1200" baseline="0" dirty="0" smtClean="0"/>
                        <a:t>WERTi</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err="1" smtClean="0"/>
                        <a:t>Amaral</a:t>
                      </a:r>
                      <a:r>
                        <a:rPr lang="en-US" sz="2000" dirty="0" smtClean="0"/>
                        <a:t>, Metcalf, &amp; </a:t>
                      </a:r>
                      <a:r>
                        <a:rPr lang="en-US" sz="2000" dirty="0" err="1" smtClean="0"/>
                        <a:t>Meurers</a:t>
                      </a:r>
                      <a:r>
                        <a:rPr lang="en-US" sz="2000" dirty="0" smtClean="0"/>
                        <a:t>, 06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kern="1200" baseline="0" dirty="0" smtClean="0"/>
                        <a:t>An intelligent automatic workbook that uses Web texts to teach English grammar.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kern="1200" baseline="0" dirty="0" err="1" smtClean="0"/>
                        <a:t>SourceFinder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Sheehan,</a:t>
                      </a:r>
                      <a:r>
                        <a:rPr lang="en-US" sz="2000" baseline="0" dirty="0" smtClean="0"/>
                        <a:t> </a:t>
                      </a:r>
                      <a:r>
                        <a:rPr lang="en-US" sz="2000" baseline="0" dirty="0" err="1" smtClean="0"/>
                        <a:t>Kostin</a:t>
                      </a:r>
                      <a:r>
                        <a:rPr lang="en-US" sz="2000" baseline="0" dirty="0" smtClean="0"/>
                        <a:t>, &amp; </a:t>
                      </a:r>
                      <a:r>
                        <a:rPr lang="en-US" sz="2000" baseline="0" dirty="0" err="1" smtClean="0"/>
                        <a:t>Futagi</a:t>
                      </a:r>
                      <a:r>
                        <a:rPr lang="en-US" sz="2000" baseline="0" dirty="0" smtClean="0"/>
                        <a:t>, 07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kern="1200" baseline="0" dirty="0" smtClean="0"/>
                        <a:t>An authoring tool for finding suitable texts for standardized test items.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kern="1200" baseline="0" dirty="0" smtClean="0"/>
                        <a:t>READ-X</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kern="1200" baseline="0" dirty="0" err="1" smtClean="0"/>
                        <a:t>Miltsakaki</a:t>
                      </a:r>
                      <a:r>
                        <a:rPr lang="en-US" sz="2000" kern="1200" baseline="0" dirty="0" smtClean="0"/>
                        <a:t> &amp; </a:t>
                      </a:r>
                      <a:r>
                        <a:rPr lang="en-US" sz="2000" kern="1200" baseline="0" dirty="0" err="1" smtClean="0"/>
                        <a:t>Troutt</a:t>
                      </a:r>
                      <a:r>
                        <a:rPr lang="en-US" sz="2000" kern="1200" baseline="0" dirty="0" smtClean="0"/>
                        <a:t>, 07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kern="1200" baseline="0" dirty="0" smtClean="0"/>
                        <a:t>A tool for finding texts at specified reading levels.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p:txBody>
          <a:bodyPr/>
          <a:lstStyle/>
          <a:p>
            <a:pPr>
              <a:defRPr/>
            </a:pPr>
            <a:fld id="{67B928D0-C705-428B-8577-F2C517F993F8}"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REAP Search…</a:t>
            </a:r>
          </a:p>
        </p:txBody>
      </p:sp>
      <p:sp>
        <p:nvSpPr>
          <p:cNvPr id="43011" name="Content Placeholder 2"/>
          <p:cNvSpPr>
            <a:spLocks noGrp="1"/>
          </p:cNvSpPr>
          <p:nvPr>
            <p:ph idx="1"/>
          </p:nvPr>
        </p:nvSpPr>
        <p:spPr/>
        <p:txBody>
          <a:bodyPr/>
          <a:lstStyle/>
          <a:p>
            <a:pPr eaLnBrk="1" hangingPunct="1"/>
            <a:r>
              <a:rPr lang="en-US" dirty="0" smtClean="0"/>
              <a:t>Applies various NLP and text retrieval technologies.</a:t>
            </a:r>
          </a:p>
          <a:p>
            <a:pPr eaLnBrk="1" hangingPunct="1"/>
            <a:r>
              <a:rPr lang="en-US" dirty="0" smtClean="0"/>
              <a:t>Enables teachers to find pedagogically appropriate texts from the Web.</a:t>
            </a:r>
          </a:p>
        </p:txBody>
      </p:sp>
      <p:sp>
        <p:nvSpPr>
          <p:cNvPr id="4" name="Slide Number Placeholder 3"/>
          <p:cNvSpPr>
            <a:spLocks noGrp="1"/>
          </p:cNvSpPr>
          <p:nvPr>
            <p:ph type="sldNum" sz="quarter" idx="12"/>
          </p:nvPr>
        </p:nvSpPr>
        <p:spPr/>
        <p:txBody>
          <a:bodyPr/>
          <a:lstStyle/>
          <a:p>
            <a:pPr>
              <a:defRPr/>
            </a:pPr>
            <a:fld id="{015EA2B8-D744-47B1-8372-AA37AB16CFDF}" type="slidenum">
              <a:rPr lang="en-US"/>
              <a:pPr>
                <a:defRPr/>
              </a:pPr>
              <a:t>31</a:t>
            </a:fld>
            <a:endParaRPr lang="en-US"/>
          </a:p>
        </p:txBody>
      </p:sp>
      <p:sp>
        <p:nvSpPr>
          <p:cNvPr id="5" name="Rectangle 4"/>
          <p:cNvSpPr/>
          <p:nvPr/>
        </p:nvSpPr>
        <p:spPr>
          <a:xfrm>
            <a:off x="1371600" y="4953000"/>
            <a:ext cx="6400800" cy="83099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buFont typeface="Arial" charset="0"/>
              <a:buNone/>
              <a:defRPr/>
            </a:pPr>
            <a:r>
              <a:rPr lang="en-US" sz="2400" dirty="0" smtClean="0"/>
              <a:t>For more recent developments in the REAP project, see http</a:t>
            </a:r>
            <a:r>
              <a:rPr lang="en-US" sz="2400" dirty="0"/>
              <a:t>://</a:t>
            </a:r>
            <a:r>
              <a:rPr lang="en-US" sz="2400" dirty="0" smtClean="0"/>
              <a:t>reap.cs.cmu.edu.</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Segue</a:t>
            </a:r>
          </a:p>
        </p:txBody>
      </p:sp>
      <p:sp>
        <p:nvSpPr>
          <p:cNvPr id="44035" name="Content Placeholder 2"/>
          <p:cNvSpPr>
            <a:spLocks noGrp="1"/>
          </p:cNvSpPr>
          <p:nvPr>
            <p:ph idx="1"/>
          </p:nvPr>
        </p:nvSpPr>
        <p:spPr/>
        <p:txBody>
          <a:bodyPr/>
          <a:lstStyle/>
          <a:p>
            <a:r>
              <a:rPr lang="en-US" smtClean="0"/>
              <a:t>So, we can find high quality texts.</a:t>
            </a:r>
          </a:p>
          <a:p>
            <a:endParaRPr lang="en-US" smtClean="0"/>
          </a:p>
          <a:p>
            <a:r>
              <a:rPr lang="en-US" smtClean="0"/>
              <a:t>We still need exercises and assessments…</a:t>
            </a:r>
          </a:p>
        </p:txBody>
      </p:sp>
      <p:sp>
        <p:nvSpPr>
          <p:cNvPr id="4" name="Slide Number Placeholder 3"/>
          <p:cNvSpPr>
            <a:spLocks noGrp="1"/>
          </p:cNvSpPr>
          <p:nvPr>
            <p:ph type="sldNum" sz="quarter" idx="12"/>
          </p:nvPr>
        </p:nvSpPr>
        <p:spPr/>
        <p:txBody>
          <a:bodyPr/>
          <a:lstStyle/>
          <a:p>
            <a:pPr>
              <a:defRPr/>
            </a:pPr>
            <a:fld id="{01661E16-F055-4B24-BFE6-54091DFF20FB}"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Outline</a:t>
            </a:r>
          </a:p>
        </p:txBody>
      </p:sp>
      <p:sp>
        <p:nvSpPr>
          <p:cNvPr id="45059" name="Content Placeholder 2"/>
          <p:cNvSpPr>
            <a:spLocks noGrp="1"/>
          </p:cNvSpPr>
          <p:nvPr>
            <p:ph idx="1"/>
          </p:nvPr>
        </p:nvSpPr>
        <p:spPr>
          <a:xfrm>
            <a:off x="457200" y="1219200"/>
            <a:ext cx="8229600" cy="4800600"/>
          </a:xfrm>
        </p:spPr>
        <p:txBody>
          <a:bodyPr/>
          <a:lstStyle/>
          <a:p>
            <a:r>
              <a:rPr lang="en-US" dirty="0" smtClean="0"/>
              <a:t>Introduction</a:t>
            </a:r>
          </a:p>
          <a:p>
            <a:r>
              <a:rPr lang="en-US" dirty="0" smtClean="0"/>
              <a:t>Textbooks vs. New Resources</a:t>
            </a:r>
          </a:p>
          <a:p>
            <a:r>
              <a:rPr lang="en-US" dirty="0" smtClean="0"/>
              <a:t>Text Search for Language Instructors</a:t>
            </a:r>
          </a:p>
          <a:p>
            <a:r>
              <a:rPr lang="en-US" dirty="0" smtClean="0">
                <a:solidFill>
                  <a:srgbClr val="0000FF"/>
                </a:solidFill>
              </a:rPr>
              <a:t>Question Generation</a:t>
            </a:r>
          </a:p>
          <a:p>
            <a:r>
              <a:rPr lang="en-US" dirty="0" smtClean="0"/>
              <a:t>Concluding Remarks</a:t>
            </a:r>
          </a:p>
        </p:txBody>
      </p:sp>
      <p:sp>
        <p:nvSpPr>
          <p:cNvPr id="4" name="Slide Number Placeholder 3"/>
          <p:cNvSpPr>
            <a:spLocks noGrp="1"/>
          </p:cNvSpPr>
          <p:nvPr>
            <p:ph type="sldNum" sz="quarter" idx="12"/>
          </p:nvPr>
        </p:nvSpPr>
        <p:spPr/>
        <p:txBody>
          <a:bodyPr/>
          <a:lstStyle/>
          <a:p>
            <a:pPr>
              <a:defRPr/>
            </a:pPr>
            <a:fld id="{AF3F0DAF-5590-4C90-8C42-CAC91F471CCC}" type="slidenum">
              <a:rPr lang="en-US" smtClean="0"/>
              <a:pPr>
                <a:defRPr/>
              </a:pPr>
              <a:t>33</a:t>
            </a:fld>
            <a:endParaRPr lang="en-US"/>
          </a:p>
        </p:txBody>
      </p:sp>
      <p:sp>
        <p:nvSpPr>
          <p:cNvPr id="5" name="Rectangle 4"/>
          <p:cNvSpPr/>
          <p:nvPr/>
        </p:nvSpPr>
        <p:spPr>
          <a:xfrm>
            <a:off x="5486400" y="3581400"/>
            <a:ext cx="2971800" cy="120015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2400" b="1" dirty="0"/>
              <a:t>Question Generation Collaborator</a:t>
            </a:r>
            <a:r>
              <a:rPr lang="en-US" sz="2400" dirty="0"/>
              <a:t>: </a:t>
            </a:r>
          </a:p>
          <a:p>
            <a:pPr algn="ctr">
              <a:defRPr/>
            </a:pPr>
            <a:r>
              <a:rPr lang="en-US" sz="2400" dirty="0"/>
              <a:t>Noah A. Smith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The Goal</a:t>
            </a:r>
          </a:p>
        </p:txBody>
      </p:sp>
      <p:sp>
        <p:nvSpPr>
          <p:cNvPr id="3" name="Content Placeholder 2"/>
          <p:cNvSpPr>
            <a:spLocks noGrp="1"/>
          </p:cNvSpPr>
          <p:nvPr>
            <p:ph idx="1"/>
          </p:nvPr>
        </p:nvSpPr>
        <p:spPr/>
        <p:txBody>
          <a:bodyPr/>
          <a:lstStyle/>
          <a:p>
            <a:pPr>
              <a:defRPr/>
            </a:pPr>
            <a:r>
              <a:rPr lang="en-US" dirty="0" smtClean="0"/>
              <a:t>Input: educational text</a:t>
            </a:r>
          </a:p>
          <a:p>
            <a:pPr>
              <a:defRPr/>
            </a:pPr>
            <a:r>
              <a:rPr lang="en-US" dirty="0" smtClean="0"/>
              <a:t>Output: quiz</a:t>
            </a:r>
          </a:p>
          <a:p>
            <a:pPr>
              <a:defRPr/>
            </a:pPr>
            <a:endParaRPr lang="en-US" dirty="0" smtClean="0"/>
          </a:p>
          <a:p>
            <a:pPr>
              <a:buFont typeface="Arial" charset="0"/>
              <a:buNone/>
              <a:defRPr/>
            </a:pPr>
            <a:endParaRPr lang="en-US" dirty="0" smtClean="0"/>
          </a:p>
          <a:p>
            <a:pPr>
              <a:defRPr/>
            </a:pPr>
            <a:endParaRPr lang="en-US" dirty="0" smtClean="0"/>
          </a:p>
        </p:txBody>
      </p:sp>
      <p:sp>
        <p:nvSpPr>
          <p:cNvPr id="8196" name="Slide Number Placeholder 3"/>
          <p:cNvSpPr>
            <a:spLocks noGrp="1"/>
          </p:cNvSpPr>
          <p:nvPr>
            <p:ph type="sldNum" sz="quarter" idx="12"/>
          </p:nvPr>
        </p:nvSpPr>
        <p:spPr>
          <a:xfrm>
            <a:off x="3124200" y="6356350"/>
            <a:ext cx="2895600" cy="365125"/>
          </a:xfrm>
        </p:spPr>
        <p:txBody>
          <a:bodyPr/>
          <a:lstStyle/>
          <a:p>
            <a:pPr algn="ctr">
              <a:defRPr/>
            </a:pPr>
            <a:fld id="{CFAF8BBD-8188-46EA-88E5-9012602E2734}" type="slidenum">
              <a:rPr lang="en-US" smtClean="0"/>
              <a:pPr algn="ctr">
                <a:defRPr/>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The Goal</a:t>
            </a:r>
          </a:p>
        </p:txBody>
      </p:sp>
      <p:sp>
        <p:nvSpPr>
          <p:cNvPr id="3" name="Content Placeholder 2"/>
          <p:cNvSpPr>
            <a:spLocks noGrp="1"/>
          </p:cNvSpPr>
          <p:nvPr>
            <p:ph idx="1"/>
          </p:nvPr>
        </p:nvSpPr>
        <p:spPr/>
        <p:txBody>
          <a:bodyPr/>
          <a:lstStyle/>
          <a:p>
            <a:pPr>
              <a:defRPr/>
            </a:pPr>
            <a:r>
              <a:rPr lang="en-US" dirty="0" smtClean="0"/>
              <a:t>Input: educational text</a:t>
            </a:r>
          </a:p>
          <a:p>
            <a:pPr>
              <a:defRPr/>
            </a:pPr>
            <a:r>
              <a:rPr lang="en-US" strike="sngStrike" dirty="0" smtClean="0"/>
              <a:t>Output: quiz</a:t>
            </a:r>
          </a:p>
          <a:p>
            <a:pPr>
              <a:defRPr/>
            </a:pPr>
            <a:r>
              <a:rPr lang="en-US" dirty="0" smtClean="0"/>
              <a:t>Output: ranked list of candidate questions to present to a teacher</a:t>
            </a:r>
          </a:p>
          <a:p>
            <a:pPr>
              <a:defRPr/>
            </a:pPr>
            <a:endParaRPr lang="en-US" dirty="0" smtClean="0"/>
          </a:p>
          <a:p>
            <a:pPr>
              <a:buFont typeface="Arial" charset="0"/>
              <a:buNone/>
              <a:defRPr/>
            </a:pPr>
            <a:endParaRPr lang="en-US" dirty="0" smtClean="0"/>
          </a:p>
          <a:p>
            <a:pPr>
              <a:defRPr/>
            </a:pPr>
            <a:endParaRPr lang="en-US" dirty="0" smtClean="0"/>
          </a:p>
        </p:txBody>
      </p:sp>
      <p:sp>
        <p:nvSpPr>
          <p:cNvPr id="8196" name="Slide Number Placeholder 3"/>
          <p:cNvSpPr>
            <a:spLocks noGrp="1"/>
          </p:cNvSpPr>
          <p:nvPr>
            <p:ph type="sldNum" sz="quarter" idx="12"/>
          </p:nvPr>
        </p:nvSpPr>
        <p:spPr>
          <a:xfrm>
            <a:off x="3124200" y="6356350"/>
            <a:ext cx="2895600" cy="365125"/>
          </a:xfrm>
        </p:spPr>
        <p:txBody>
          <a:bodyPr/>
          <a:lstStyle/>
          <a:p>
            <a:pPr algn="ctr">
              <a:defRPr/>
            </a:pPr>
            <a:fld id="{CFAF8BBD-8188-46EA-88E5-9012602E2734}" type="slidenum">
              <a:rPr lang="en-US" smtClean="0"/>
              <a:pPr algn="ctr">
                <a:defRPr/>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Our Approach</a:t>
            </a:r>
          </a:p>
        </p:txBody>
      </p:sp>
      <p:sp>
        <p:nvSpPr>
          <p:cNvPr id="36867" name="Content Placeholder 2"/>
          <p:cNvSpPr>
            <a:spLocks noGrp="1"/>
          </p:cNvSpPr>
          <p:nvPr>
            <p:ph idx="1"/>
          </p:nvPr>
        </p:nvSpPr>
        <p:spPr/>
        <p:txBody>
          <a:bodyPr/>
          <a:lstStyle/>
          <a:p>
            <a:r>
              <a:rPr lang="en-US" dirty="0" smtClean="0"/>
              <a:t>Sentence-level factual questions</a:t>
            </a:r>
          </a:p>
          <a:p>
            <a:r>
              <a:rPr lang="en-US" dirty="0" smtClean="0"/>
              <a:t>Acceptable questions (e.g., grammatical ones)</a:t>
            </a:r>
          </a:p>
          <a:p>
            <a:endParaRPr lang="en-US" dirty="0" smtClean="0"/>
          </a:p>
          <a:p>
            <a:r>
              <a:rPr lang="en-US" dirty="0" smtClean="0"/>
              <a:t>Question Generation (QG) as a series of sentence structure transformations</a:t>
            </a:r>
          </a:p>
          <a:p>
            <a:endParaRPr lang="en-US" dirty="0" smtClean="0"/>
          </a:p>
        </p:txBody>
      </p:sp>
      <p:sp>
        <p:nvSpPr>
          <p:cNvPr id="9220" name="Slide Number Placeholder 3"/>
          <p:cNvSpPr>
            <a:spLocks noGrp="1"/>
          </p:cNvSpPr>
          <p:nvPr>
            <p:ph type="sldNum" sz="quarter" idx="12"/>
          </p:nvPr>
        </p:nvSpPr>
        <p:spPr>
          <a:xfrm>
            <a:off x="3124200" y="6356350"/>
            <a:ext cx="2895600" cy="365125"/>
          </a:xfrm>
        </p:spPr>
        <p:txBody>
          <a:bodyPr/>
          <a:lstStyle/>
          <a:p>
            <a:pPr algn="ctr">
              <a:defRPr/>
            </a:pPr>
            <a:fld id="{32C6C477-7B5C-4C10-89DE-8059DA60A0CA}" type="slidenum">
              <a:rPr lang="en-US" smtClean="0"/>
              <a:pPr algn="ctr">
                <a:defRPr/>
              </a:pPr>
              <a:t>36</a:t>
            </a:fld>
            <a:endParaRPr lang="en-US" smtClean="0"/>
          </a:p>
        </p:txBody>
      </p:sp>
      <p:sp>
        <p:nvSpPr>
          <p:cNvPr id="5" name="Rectangle 4"/>
          <p:cNvSpPr/>
          <p:nvPr/>
        </p:nvSpPr>
        <p:spPr>
          <a:xfrm>
            <a:off x="1295400" y="5715000"/>
            <a:ext cx="6629400" cy="6461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t>Heilman and Smith. 2010. Good Question! Statistical Ranking for Question Generation. In Proc. of NAACL/HLT.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Outline</a:t>
            </a:r>
          </a:p>
        </p:txBody>
      </p:sp>
      <p:sp>
        <p:nvSpPr>
          <p:cNvPr id="45059" name="Content Placeholder 2"/>
          <p:cNvSpPr>
            <a:spLocks noGrp="1"/>
          </p:cNvSpPr>
          <p:nvPr>
            <p:ph idx="1"/>
          </p:nvPr>
        </p:nvSpPr>
        <p:spPr>
          <a:xfrm>
            <a:off x="457200" y="1219200"/>
            <a:ext cx="8229600" cy="4800600"/>
          </a:xfrm>
        </p:spPr>
        <p:txBody>
          <a:bodyPr/>
          <a:lstStyle/>
          <a:p>
            <a:r>
              <a:rPr lang="en-US" dirty="0" smtClean="0"/>
              <a:t>Introduction</a:t>
            </a:r>
          </a:p>
          <a:p>
            <a:r>
              <a:rPr lang="en-US" dirty="0" smtClean="0"/>
              <a:t>Textbooks vs. New Resources</a:t>
            </a:r>
          </a:p>
          <a:p>
            <a:r>
              <a:rPr lang="en-US" dirty="0" smtClean="0"/>
              <a:t>Text Search for Language Instructors</a:t>
            </a:r>
          </a:p>
          <a:p>
            <a:r>
              <a:rPr lang="en-US" dirty="0" smtClean="0">
                <a:solidFill>
                  <a:srgbClr val="0000FF"/>
                </a:solidFill>
              </a:rPr>
              <a:t>Question Generation</a:t>
            </a:r>
          </a:p>
          <a:p>
            <a:pPr lvl="1"/>
            <a:r>
              <a:rPr lang="en-US" dirty="0" smtClean="0">
                <a:solidFill>
                  <a:srgbClr val="0000FF"/>
                </a:solidFill>
              </a:rPr>
              <a:t>Challenges</a:t>
            </a:r>
          </a:p>
          <a:p>
            <a:pPr lvl="1"/>
            <a:r>
              <a:rPr lang="en-US" dirty="0" smtClean="0"/>
              <a:t>Step-by-step example</a:t>
            </a:r>
          </a:p>
          <a:p>
            <a:pPr lvl="1"/>
            <a:r>
              <a:rPr lang="en-US" dirty="0" smtClean="0"/>
              <a:t>Question ranking</a:t>
            </a:r>
          </a:p>
          <a:p>
            <a:pPr lvl="1"/>
            <a:r>
              <a:rPr lang="en-US" dirty="0" smtClean="0"/>
              <a:t>User interface</a:t>
            </a:r>
          </a:p>
          <a:p>
            <a:r>
              <a:rPr lang="en-US" dirty="0" smtClean="0"/>
              <a:t>Concluding Remarks</a:t>
            </a:r>
          </a:p>
        </p:txBody>
      </p:sp>
      <p:sp>
        <p:nvSpPr>
          <p:cNvPr id="4" name="Slide Number Placeholder 3"/>
          <p:cNvSpPr>
            <a:spLocks noGrp="1"/>
          </p:cNvSpPr>
          <p:nvPr>
            <p:ph type="sldNum" sz="quarter" idx="12"/>
          </p:nvPr>
        </p:nvSpPr>
        <p:spPr/>
        <p:txBody>
          <a:bodyPr/>
          <a:lstStyle/>
          <a:p>
            <a:pPr>
              <a:defRPr/>
            </a:pPr>
            <a:fld id="{AF3F0DAF-5590-4C90-8C42-CAC91F471CCC}"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Complex Input Sentences</a:t>
            </a:r>
          </a:p>
        </p:txBody>
      </p:sp>
      <p:sp>
        <p:nvSpPr>
          <p:cNvPr id="49155"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2292" name="Slide Number Placeholder 3"/>
          <p:cNvSpPr>
            <a:spLocks noGrp="1"/>
          </p:cNvSpPr>
          <p:nvPr>
            <p:ph type="sldNum" sz="quarter" idx="12"/>
          </p:nvPr>
        </p:nvSpPr>
        <p:spPr>
          <a:xfrm>
            <a:off x="3124200" y="6356350"/>
            <a:ext cx="2895600" cy="365125"/>
          </a:xfrm>
        </p:spPr>
        <p:txBody>
          <a:bodyPr/>
          <a:lstStyle/>
          <a:p>
            <a:pPr algn="ctr">
              <a:defRPr/>
            </a:pPr>
            <a:fld id="{01EBD836-332B-42CD-B395-584D6C9F387D}" type="slidenum">
              <a:rPr lang="en-US" smtClean="0"/>
              <a:pPr algn="ctr">
                <a:defRPr/>
              </a:pPr>
              <a:t>38</a:t>
            </a:fld>
            <a:endParaRPr lang="en-US" smtClean="0"/>
          </a:p>
        </p:txBody>
      </p:sp>
      <p:sp>
        <p:nvSpPr>
          <p:cNvPr id="49157" name="Rectangle 4"/>
          <p:cNvSpPr>
            <a:spLocks noChangeArrowheads="1"/>
          </p:cNvSpPr>
          <p:nvPr/>
        </p:nvSpPr>
        <p:spPr bwMode="auto">
          <a:xfrm>
            <a:off x="533400" y="1447800"/>
            <a:ext cx="8532813" cy="461963"/>
          </a:xfrm>
          <a:prstGeom prst="rect">
            <a:avLst/>
          </a:prstGeom>
          <a:noFill/>
          <a:ln w="9525">
            <a:noFill/>
            <a:miter lim="800000"/>
            <a:headEnd/>
            <a:tailEnd/>
          </a:ln>
        </p:spPr>
        <p:txBody>
          <a:bodyPr wrap="none">
            <a:spAutoFit/>
          </a:bodyPr>
          <a:lstStyle/>
          <a:p>
            <a:pPr eaLnBrk="0" hangingPunct="0"/>
            <a:r>
              <a:rPr lang="en-US" sz="2400" dirty="0"/>
              <a:t>Lincoln, who was born in Kentucky, moved to Illinois in 1831. </a:t>
            </a:r>
          </a:p>
        </p:txBody>
      </p:sp>
      <p:sp>
        <p:nvSpPr>
          <p:cNvPr id="6" name="Rectangle 5"/>
          <p:cNvSpPr>
            <a:spLocks noChangeArrowheads="1"/>
          </p:cNvSpPr>
          <p:nvPr/>
        </p:nvSpPr>
        <p:spPr bwMode="auto">
          <a:xfrm>
            <a:off x="1066800" y="2133600"/>
            <a:ext cx="7108825" cy="461963"/>
          </a:xfrm>
          <a:prstGeom prst="rect">
            <a:avLst/>
          </a:prstGeom>
          <a:noFill/>
          <a:ln w="9525">
            <a:noFill/>
            <a:miter lim="800000"/>
            <a:headEnd/>
            <a:tailEnd/>
          </a:ln>
        </p:spPr>
        <p:txBody>
          <a:bodyPr wrap="none">
            <a:spAutoFit/>
          </a:bodyPr>
          <a:lstStyle/>
          <a:p>
            <a:pPr eaLnBrk="0" hangingPunct="0"/>
            <a:r>
              <a:rPr lang="en-US" sz="2400" b="1"/>
              <a:t>Intermediate Form: </a:t>
            </a:r>
            <a:r>
              <a:rPr lang="en-US" sz="2400"/>
              <a:t>Lincoln was born in Kentucky.</a:t>
            </a:r>
          </a:p>
        </p:txBody>
      </p:sp>
      <p:sp>
        <p:nvSpPr>
          <p:cNvPr id="7" name="Rectangle 6"/>
          <p:cNvSpPr>
            <a:spLocks noChangeArrowheads="1"/>
          </p:cNvSpPr>
          <p:nvPr/>
        </p:nvSpPr>
        <p:spPr bwMode="auto">
          <a:xfrm>
            <a:off x="2743200" y="2819400"/>
            <a:ext cx="3662363" cy="461963"/>
          </a:xfrm>
          <a:prstGeom prst="rect">
            <a:avLst/>
          </a:prstGeom>
          <a:noFill/>
          <a:ln w="9525">
            <a:noFill/>
            <a:miter lim="800000"/>
            <a:headEnd/>
            <a:tailEnd/>
          </a:ln>
        </p:spPr>
        <p:txBody>
          <a:bodyPr wrap="none">
            <a:spAutoFit/>
          </a:bodyPr>
          <a:lstStyle/>
          <a:p>
            <a:pPr eaLnBrk="0" hangingPunct="0"/>
            <a:r>
              <a:rPr lang="en-US" sz="2400" dirty="0"/>
              <a:t>Where was Lincoln born?</a:t>
            </a:r>
          </a:p>
        </p:txBody>
      </p:sp>
      <p:sp>
        <p:nvSpPr>
          <p:cNvPr id="49160" name="Rectangle 7"/>
          <p:cNvSpPr>
            <a:spLocks noChangeArrowheads="1"/>
          </p:cNvSpPr>
          <p:nvPr/>
        </p:nvSpPr>
        <p:spPr bwMode="auto">
          <a:xfrm>
            <a:off x="381000" y="1295400"/>
            <a:ext cx="8458200" cy="2209800"/>
          </a:xfrm>
          <a:prstGeom prst="rect">
            <a:avLst/>
          </a:prstGeom>
          <a:noFill/>
          <a:ln w="25400" algn="ctr">
            <a:solidFill>
              <a:schemeClr val="tx1"/>
            </a:solidFill>
            <a:round/>
            <a:headEnd/>
            <a:tailEnd/>
          </a:ln>
        </p:spPr>
        <p:txBody>
          <a:bodyPr/>
          <a:lstStyle/>
          <a:p>
            <a:pPr eaLnBrk="0" hangingPunct="0"/>
            <a:endParaRPr lang="en-US"/>
          </a:p>
        </p:txBody>
      </p:sp>
      <p:sp>
        <p:nvSpPr>
          <p:cNvPr id="17" name="TextBox 7"/>
          <p:cNvSpPr txBox="1">
            <a:spLocks noChangeArrowheads="1"/>
          </p:cNvSpPr>
          <p:nvPr/>
        </p:nvSpPr>
        <p:spPr bwMode="auto">
          <a:xfrm>
            <a:off x="990600" y="3770313"/>
            <a:ext cx="2209800" cy="1569660"/>
          </a:xfrm>
          <a:prstGeom prst="rect">
            <a:avLst/>
          </a:prstGeom>
          <a:noFill/>
          <a:ln w="9525">
            <a:solidFill>
              <a:schemeClr val="tx1"/>
            </a:solidFill>
            <a:miter lim="800000"/>
            <a:headEnd/>
            <a:tailEnd/>
          </a:ln>
        </p:spPr>
        <p:txBody>
          <a:bodyPr>
            <a:spAutoFit/>
          </a:bodyPr>
          <a:lstStyle/>
          <a:p>
            <a:pPr algn="ctr" eaLnBrk="0" hangingPunct="0"/>
            <a:r>
              <a:rPr lang="en-US" sz="2400" b="1" dirty="0">
                <a:latin typeface="+mn-lt"/>
              </a:rPr>
              <a:t>Step 1:</a:t>
            </a:r>
          </a:p>
          <a:p>
            <a:pPr algn="ctr" eaLnBrk="0" hangingPunct="0"/>
            <a:r>
              <a:rPr lang="en-US" sz="2400" dirty="0">
                <a:latin typeface="+mn-lt"/>
              </a:rPr>
              <a:t>Extraction of Simple Factual Statements</a:t>
            </a:r>
          </a:p>
        </p:txBody>
      </p:sp>
      <p:cxnSp>
        <p:nvCxnSpPr>
          <p:cNvPr id="19" name="Straight Arrow Connector 9"/>
          <p:cNvCxnSpPr>
            <a:cxnSpLocks noChangeShapeType="1"/>
            <a:endCxn id="17" idx="1"/>
          </p:cNvCxnSpPr>
          <p:nvPr/>
        </p:nvCxnSpPr>
        <p:spPr bwMode="auto">
          <a:xfrm flipV="1">
            <a:off x="381000" y="4555143"/>
            <a:ext cx="609600" cy="16857"/>
          </a:xfrm>
          <a:prstGeom prst="straightConnector1">
            <a:avLst/>
          </a:prstGeom>
          <a:noFill/>
          <a:ln w="25400" algn="ctr">
            <a:solidFill>
              <a:schemeClr val="tx1"/>
            </a:solidFill>
            <a:round/>
            <a:headEnd/>
            <a:tailEnd type="arrow" w="med" len="med"/>
          </a:ln>
        </p:spPr>
      </p:cxnSp>
      <p:cxnSp>
        <p:nvCxnSpPr>
          <p:cNvPr id="37" name="Straight Arrow Connector 10"/>
          <p:cNvCxnSpPr>
            <a:cxnSpLocks noChangeShapeType="1"/>
            <a:stCxn id="17" idx="3"/>
          </p:cNvCxnSpPr>
          <p:nvPr/>
        </p:nvCxnSpPr>
        <p:spPr bwMode="auto">
          <a:xfrm flipV="1">
            <a:off x="3200400" y="4495800"/>
            <a:ext cx="533400" cy="59343"/>
          </a:xfrm>
          <a:prstGeom prst="straightConnector1">
            <a:avLst/>
          </a:prstGeom>
          <a:noFill/>
          <a:ln w="25400"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Constraints on Question Formation</a:t>
            </a:r>
          </a:p>
        </p:txBody>
      </p:sp>
      <p:sp>
        <p:nvSpPr>
          <p:cNvPr id="11268" name="Slide Number Placeholder 3"/>
          <p:cNvSpPr>
            <a:spLocks noGrp="1"/>
          </p:cNvSpPr>
          <p:nvPr>
            <p:ph type="sldNum" sz="quarter" idx="12"/>
          </p:nvPr>
        </p:nvSpPr>
        <p:spPr>
          <a:xfrm>
            <a:off x="3124200" y="6356350"/>
            <a:ext cx="2895600" cy="365125"/>
          </a:xfrm>
        </p:spPr>
        <p:txBody>
          <a:bodyPr/>
          <a:lstStyle/>
          <a:p>
            <a:pPr algn="ctr">
              <a:defRPr/>
            </a:pPr>
            <a:fld id="{10C50D96-866E-4360-AC28-39777FB4C47B}" type="slidenum">
              <a:rPr lang="en-US" smtClean="0"/>
              <a:pPr algn="ctr">
                <a:defRPr/>
              </a:pPr>
              <a:t>39</a:t>
            </a:fld>
            <a:endParaRPr lang="en-US" smtClean="0"/>
          </a:p>
        </p:txBody>
      </p:sp>
      <p:sp>
        <p:nvSpPr>
          <p:cNvPr id="5" name="Rectangle 4"/>
          <p:cNvSpPr/>
          <p:nvPr/>
        </p:nvSpPr>
        <p:spPr>
          <a:xfrm>
            <a:off x="1752600" y="1447800"/>
            <a:ext cx="4629150" cy="461963"/>
          </a:xfrm>
          <a:prstGeom prst="rect">
            <a:avLst/>
          </a:prstGeom>
        </p:spPr>
        <p:txBody>
          <a:bodyPr wrap="none">
            <a:spAutoFit/>
          </a:bodyPr>
          <a:lstStyle/>
          <a:p>
            <a:pPr eaLnBrk="0" hangingPunct="0">
              <a:defRPr/>
            </a:pPr>
            <a:r>
              <a:rPr lang="en-US" sz="2400" dirty="0">
                <a:solidFill>
                  <a:srgbClr val="0000FF"/>
                </a:solidFill>
                <a:cs typeface="+mn-cs"/>
              </a:rPr>
              <a:t>Darwin</a:t>
            </a:r>
            <a:r>
              <a:rPr lang="en-US" sz="2400" dirty="0">
                <a:cs typeface="+mn-cs"/>
              </a:rPr>
              <a:t> studied how </a:t>
            </a:r>
            <a:r>
              <a:rPr lang="en-US" sz="2400" dirty="0">
                <a:solidFill>
                  <a:srgbClr val="FF0000"/>
                </a:solidFill>
                <a:cs typeface="+mn-cs"/>
              </a:rPr>
              <a:t>species</a:t>
            </a:r>
            <a:r>
              <a:rPr lang="en-US" sz="2400" dirty="0">
                <a:cs typeface="+mn-cs"/>
              </a:rPr>
              <a:t> evolve.</a:t>
            </a:r>
          </a:p>
        </p:txBody>
      </p:sp>
      <p:sp>
        <p:nvSpPr>
          <p:cNvPr id="6" name="Rectangle 5"/>
          <p:cNvSpPr/>
          <p:nvPr/>
        </p:nvSpPr>
        <p:spPr>
          <a:xfrm>
            <a:off x="1828800" y="2133600"/>
            <a:ext cx="4394200" cy="461963"/>
          </a:xfrm>
          <a:prstGeom prst="rect">
            <a:avLst/>
          </a:prstGeom>
        </p:spPr>
        <p:txBody>
          <a:bodyPr wrap="none">
            <a:spAutoFit/>
          </a:bodyPr>
          <a:lstStyle/>
          <a:p>
            <a:pPr eaLnBrk="0" hangingPunct="0">
              <a:defRPr/>
            </a:pPr>
            <a:r>
              <a:rPr lang="en-US" sz="2400" dirty="0">
                <a:solidFill>
                  <a:srgbClr val="0000FF"/>
                </a:solidFill>
                <a:cs typeface="+mn-cs"/>
              </a:rPr>
              <a:t>Who</a:t>
            </a:r>
            <a:r>
              <a:rPr lang="en-US" sz="2400" dirty="0">
                <a:cs typeface="+mn-cs"/>
              </a:rPr>
              <a:t> studied how species evolve?</a:t>
            </a:r>
          </a:p>
        </p:txBody>
      </p:sp>
      <p:sp>
        <p:nvSpPr>
          <p:cNvPr id="7" name="Rectangle 6"/>
          <p:cNvSpPr>
            <a:spLocks noChangeArrowheads="1"/>
          </p:cNvSpPr>
          <p:nvPr/>
        </p:nvSpPr>
        <p:spPr bwMode="auto">
          <a:xfrm>
            <a:off x="1676400" y="2819400"/>
            <a:ext cx="5184775" cy="461963"/>
          </a:xfrm>
          <a:prstGeom prst="rect">
            <a:avLst/>
          </a:prstGeom>
          <a:noFill/>
          <a:ln w="9525">
            <a:noFill/>
            <a:miter lim="800000"/>
            <a:headEnd/>
            <a:tailEnd/>
          </a:ln>
        </p:spPr>
        <p:txBody>
          <a:bodyPr wrap="none">
            <a:spAutoFit/>
          </a:bodyPr>
          <a:lstStyle/>
          <a:p>
            <a:pPr eaLnBrk="0" hangingPunct="0"/>
            <a:r>
              <a:rPr lang="en-US" sz="2400" dirty="0"/>
              <a:t>*</a:t>
            </a:r>
            <a:r>
              <a:rPr lang="en-US" sz="2400" dirty="0">
                <a:solidFill>
                  <a:srgbClr val="FF0000"/>
                </a:solidFill>
              </a:rPr>
              <a:t>What</a:t>
            </a:r>
            <a:r>
              <a:rPr lang="en-US" sz="2400" dirty="0"/>
              <a:t> did Darwin study how evolve?</a:t>
            </a:r>
          </a:p>
        </p:txBody>
      </p:sp>
      <p:sp>
        <p:nvSpPr>
          <p:cNvPr id="48137" name="Rectangle 9"/>
          <p:cNvSpPr>
            <a:spLocks noChangeArrowheads="1"/>
          </p:cNvSpPr>
          <p:nvPr/>
        </p:nvSpPr>
        <p:spPr bwMode="auto">
          <a:xfrm>
            <a:off x="762000" y="1295400"/>
            <a:ext cx="7467600" cy="2209800"/>
          </a:xfrm>
          <a:prstGeom prst="rect">
            <a:avLst/>
          </a:prstGeom>
          <a:noFill/>
          <a:ln w="25400" algn="ctr">
            <a:solidFill>
              <a:schemeClr val="tx1"/>
            </a:solidFill>
            <a:round/>
            <a:headEnd/>
            <a:tailEnd/>
          </a:ln>
        </p:spPr>
        <p:txBody>
          <a:bodyPr/>
          <a:lstStyle/>
          <a:p>
            <a:pPr eaLnBrk="0" hangingPunct="0"/>
            <a:endParaRPr lang="en-US"/>
          </a:p>
        </p:txBody>
      </p:sp>
      <p:sp>
        <p:nvSpPr>
          <p:cNvPr id="14" name="TextBox 7"/>
          <p:cNvSpPr txBox="1">
            <a:spLocks noChangeArrowheads="1"/>
          </p:cNvSpPr>
          <p:nvPr/>
        </p:nvSpPr>
        <p:spPr bwMode="auto">
          <a:xfrm>
            <a:off x="990600" y="3770313"/>
            <a:ext cx="2209800" cy="1569660"/>
          </a:xfrm>
          <a:prstGeom prst="rect">
            <a:avLst/>
          </a:prstGeom>
          <a:noFill/>
          <a:ln w="9525">
            <a:solidFill>
              <a:schemeClr val="tx1"/>
            </a:solidFill>
            <a:miter lim="800000"/>
            <a:headEnd/>
            <a:tailEnd/>
          </a:ln>
        </p:spPr>
        <p:txBody>
          <a:bodyPr>
            <a:spAutoFit/>
          </a:bodyPr>
          <a:lstStyle/>
          <a:p>
            <a:pPr algn="ctr" eaLnBrk="0" hangingPunct="0"/>
            <a:r>
              <a:rPr lang="en-US" sz="2400" b="1" dirty="0">
                <a:latin typeface="+mn-lt"/>
              </a:rPr>
              <a:t>Step 1:</a:t>
            </a:r>
          </a:p>
          <a:p>
            <a:pPr algn="ctr" eaLnBrk="0" hangingPunct="0"/>
            <a:r>
              <a:rPr lang="en-US" sz="2400" dirty="0">
                <a:latin typeface="+mn-lt"/>
              </a:rPr>
              <a:t>Extraction of Simple Factual Statements</a:t>
            </a:r>
          </a:p>
        </p:txBody>
      </p:sp>
      <p:sp>
        <p:nvSpPr>
          <p:cNvPr id="15" name="TextBox 8"/>
          <p:cNvSpPr txBox="1">
            <a:spLocks noChangeArrowheads="1"/>
          </p:cNvSpPr>
          <p:nvPr/>
        </p:nvSpPr>
        <p:spPr bwMode="auto">
          <a:xfrm>
            <a:off x="3733800" y="3922713"/>
            <a:ext cx="2133600" cy="1200329"/>
          </a:xfrm>
          <a:prstGeom prst="rect">
            <a:avLst/>
          </a:prstGeom>
          <a:noFill/>
          <a:ln w="9525">
            <a:solidFill>
              <a:schemeClr val="tx1"/>
            </a:solidFill>
            <a:miter lim="800000"/>
            <a:headEnd/>
            <a:tailEnd/>
          </a:ln>
        </p:spPr>
        <p:txBody>
          <a:bodyPr wrap="square">
            <a:spAutoFit/>
          </a:bodyPr>
          <a:lstStyle/>
          <a:p>
            <a:pPr algn="ctr" eaLnBrk="0" hangingPunct="0"/>
            <a:r>
              <a:rPr lang="en-US" sz="2400" b="1" dirty="0">
                <a:latin typeface="+mn-lt"/>
              </a:rPr>
              <a:t>Step 2:</a:t>
            </a:r>
          </a:p>
          <a:p>
            <a:pPr algn="ctr" eaLnBrk="0" hangingPunct="0"/>
            <a:r>
              <a:rPr lang="en-US" sz="2400" dirty="0">
                <a:latin typeface="+mn-lt"/>
              </a:rPr>
              <a:t>Transformation into Questions</a:t>
            </a:r>
          </a:p>
        </p:txBody>
      </p:sp>
      <p:cxnSp>
        <p:nvCxnSpPr>
          <p:cNvPr id="16" name="Straight Arrow Connector 9"/>
          <p:cNvCxnSpPr>
            <a:cxnSpLocks noChangeShapeType="1"/>
            <a:endCxn id="14" idx="1"/>
          </p:cNvCxnSpPr>
          <p:nvPr/>
        </p:nvCxnSpPr>
        <p:spPr bwMode="auto">
          <a:xfrm flipV="1">
            <a:off x="381000" y="4555143"/>
            <a:ext cx="609600" cy="16857"/>
          </a:xfrm>
          <a:prstGeom prst="straightConnector1">
            <a:avLst/>
          </a:prstGeom>
          <a:noFill/>
          <a:ln w="25400" algn="ctr">
            <a:solidFill>
              <a:schemeClr val="tx1"/>
            </a:solidFill>
            <a:round/>
            <a:headEnd/>
            <a:tailEnd type="arrow" w="med" len="med"/>
          </a:ln>
        </p:spPr>
      </p:cxnSp>
      <p:cxnSp>
        <p:nvCxnSpPr>
          <p:cNvPr id="17" name="Straight Arrow Connector 10"/>
          <p:cNvCxnSpPr>
            <a:cxnSpLocks noChangeShapeType="1"/>
            <a:stCxn id="14" idx="3"/>
            <a:endCxn id="15" idx="1"/>
          </p:cNvCxnSpPr>
          <p:nvPr/>
        </p:nvCxnSpPr>
        <p:spPr bwMode="auto">
          <a:xfrm flipV="1">
            <a:off x="3200400" y="4522878"/>
            <a:ext cx="533400" cy="32265"/>
          </a:xfrm>
          <a:prstGeom prst="straightConnector1">
            <a:avLst/>
          </a:prstGeom>
          <a:noFill/>
          <a:ln w="25400" algn="ctr">
            <a:solidFill>
              <a:schemeClr val="tx1"/>
            </a:solidFill>
            <a:round/>
            <a:headEnd/>
            <a:tailEnd type="arrow" w="med" len="med"/>
          </a:ln>
        </p:spPr>
      </p:cxnSp>
      <p:grpSp>
        <p:nvGrpSpPr>
          <p:cNvPr id="20" name="Group 32"/>
          <p:cNvGrpSpPr>
            <a:grpSpLocks/>
          </p:cNvGrpSpPr>
          <p:nvPr/>
        </p:nvGrpSpPr>
        <p:grpSpPr bwMode="auto">
          <a:xfrm>
            <a:off x="1066800" y="5410200"/>
            <a:ext cx="5105269" cy="842659"/>
            <a:chOff x="990600" y="5181600"/>
            <a:chExt cx="5105269" cy="842034"/>
          </a:xfrm>
        </p:grpSpPr>
        <p:sp>
          <p:nvSpPr>
            <p:cNvPr id="21" name="TextBox 20"/>
            <p:cNvSpPr txBox="1"/>
            <p:nvPr/>
          </p:nvSpPr>
          <p:spPr>
            <a:xfrm>
              <a:off x="1066800" y="5562311"/>
              <a:ext cx="5029069" cy="461323"/>
            </a:xfrm>
            <a:prstGeom prst="rect">
              <a:avLst/>
            </a:prstGeom>
            <a:noFill/>
            <a:ln>
              <a:noFill/>
            </a:ln>
          </p:spPr>
          <p:txBody>
            <a:bodyPr wrap="none">
              <a:spAutoFit/>
            </a:bodyPr>
            <a:lstStyle/>
            <a:p>
              <a:pPr eaLnBrk="0" hangingPunct="0">
                <a:defRPr/>
              </a:pPr>
              <a:r>
                <a:rPr lang="en-US" sz="2400" dirty="0" smtClean="0">
                  <a:solidFill>
                    <a:srgbClr val="0000FF"/>
                  </a:solidFill>
                  <a:latin typeface="+mn-lt"/>
                  <a:cs typeface="+mn-cs"/>
                </a:rPr>
                <a:t>Rules that encode linguistic knowledge</a:t>
              </a:r>
              <a:endParaRPr lang="en-US" sz="2400" dirty="0">
                <a:solidFill>
                  <a:srgbClr val="0000FF"/>
                </a:solidFill>
                <a:latin typeface="+mn-lt"/>
                <a:cs typeface="+mn-cs"/>
              </a:endParaRPr>
            </a:p>
          </p:txBody>
        </p:sp>
        <p:sp>
          <p:nvSpPr>
            <p:cNvPr id="22" name="Right Brace 21"/>
            <p:cNvSpPr/>
            <p:nvPr/>
          </p:nvSpPr>
          <p:spPr bwMode="auto">
            <a:xfrm rot="5400000">
              <a:off x="3086213" y="3085987"/>
              <a:ext cx="304574" cy="4495800"/>
            </a:xfrm>
            <a:prstGeom prst="rightBrace">
              <a:avLst/>
            </a:prstGeom>
            <a:noFill/>
            <a:ln w="25400" cap="flat" cmpd="sng" algn="ctr">
              <a:solidFill>
                <a:srgbClr val="0000FF"/>
              </a:solidFill>
              <a:prstDash val="solid"/>
              <a:round/>
              <a:headEnd type="none" w="med" len="med"/>
              <a:tailEnd type="none"/>
            </a:ln>
            <a:effectLst/>
          </p:spPr>
          <p:txBody>
            <a:bodyPr anchor="ctr"/>
            <a:lstStyle/>
            <a:p>
              <a:pPr algn="ctr" eaLnBrk="0" hangingPunct="0">
                <a:defRPr/>
              </a:pPr>
              <a:endParaRPr lang="en-US">
                <a:solidFill>
                  <a:schemeClr val="bg2">
                    <a:lumMod val="60000"/>
                    <a:lumOff val="40000"/>
                  </a:schemeClr>
                </a:solidFill>
                <a:cs typeface="+mn-cs"/>
              </a:endParaRPr>
            </a:p>
          </p:txBody>
        </p:sp>
      </p:grpSp>
      <p:cxnSp>
        <p:nvCxnSpPr>
          <p:cNvPr id="28" name="Straight Arrow Connector 11"/>
          <p:cNvCxnSpPr>
            <a:cxnSpLocks noChangeShapeType="1"/>
            <a:stCxn id="15" idx="3"/>
          </p:cNvCxnSpPr>
          <p:nvPr/>
        </p:nvCxnSpPr>
        <p:spPr bwMode="auto">
          <a:xfrm>
            <a:off x="5867400" y="4522878"/>
            <a:ext cx="533400" cy="49122"/>
          </a:xfrm>
          <a:prstGeom prst="straightConnector1">
            <a:avLst/>
          </a:prstGeom>
          <a:noFill/>
          <a:ln w="25400" algn="ctr">
            <a:solidFill>
              <a:schemeClr val="tx1"/>
            </a:solidFill>
            <a:round/>
            <a:headEnd/>
            <a:tailEnd type="arrow" w="med" len="med"/>
          </a:ln>
        </p:spPr>
      </p:cxnSp>
      <p:pic>
        <p:nvPicPr>
          <p:cNvPr id="11266" name="Picture 2"/>
          <p:cNvPicPr>
            <a:picLocks noChangeAspect="1" noChangeArrowheads="1"/>
          </p:cNvPicPr>
          <p:nvPr/>
        </p:nvPicPr>
        <p:blipFill>
          <a:blip r:embed="rId2" cstate="print"/>
          <a:srcRect/>
          <a:stretch>
            <a:fillRect/>
          </a:stretch>
        </p:blipFill>
        <p:spPr bwMode="auto">
          <a:xfrm>
            <a:off x="6781800" y="2743200"/>
            <a:ext cx="695325" cy="695325"/>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6705600" y="2057400"/>
            <a:ext cx="536730" cy="543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600" dirty="0" smtClean="0"/>
              <a:t>Why aren’t teachers using Internet text resources </a:t>
            </a:r>
            <a:r>
              <a:rPr lang="en-US" sz="3600" i="1" dirty="0" smtClean="0"/>
              <a:t>more</a:t>
            </a:r>
            <a:r>
              <a:rPr lang="en-US" sz="3600" dirty="0" smtClean="0"/>
              <a:t>?</a:t>
            </a:r>
          </a:p>
        </p:txBody>
      </p:sp>
      <p:sp>
        <p:nvSpPr>
          <p:cNvPr id="7171" name="Content Placeholder 2"/>
          <p:cNvSpPr>
            <a:spLocks noGrp="1"/>
          </p:cNvSpPr>
          <p:nvPr>
            <p:ph idx="1"/>
          </p:nvPr>
        </p:nvSpPr>
        <p:spPr>
          <a:xfrm>
            <a:off x="457200" y="1600200"/>
            <a:ext cx="8229600" cy="3733799"/>
          </a:xfrm>
        </p:spPr>
        <p:txBody>
          <a:bodyPr/>
          <a:lstStyle/>
          <a:p>
            <a:pPr>
              <a:defRPr/>
            </a:pPr>
            <a:endParaRPr lang="en-US" dirty="0" smtClean="0"/>
          </a:p>
          <a:p>
            <a:pPr>
              <a:defRPr/>
            </a:pPr>
            <a:r>
              <a:rPr lang="en-US" dirty="0" smtClean="0"/>
              <a:t>Teachers are smart</a:t>
            </a:r>
          </a:p>
          <a:p>
            <a:pPr>
              <a:defRPr/>
            </a:pPr>
            <a:r>
              <a:rPr lang="en-US" dirty="0" smtClean="0"/>
              <a:t>Teachers work hard.</a:t>
            </a:r>
          </a:p>
          <a:p>
            <a:pPr>
              <a:defRPr/>
            </a:pPr>
            <a:r>
              <a:rPr lang="en-US" dirty="0" smtClean="0"/>
              <a:t>Teachers are computer-savvy.</a:t>
            </a:r>
          </a:p>
          <a:p>
            <a:pPr>
              <a:defRPr/>
            </a:pPr>
            <a:r>
              <a:rPr lang="en-US" dirty="0" smtClean="0"/>
              <a:t>Using new texts raises some important challenges…</a:t>
            </a:r>
          </a:p>
          <a:p>
            <a:pPr>
              <a:buNone/>
              <a:defRPr/>
            </a:pPr>
            <a:endParaRPr lang="en-US" sz="2800" dirty="0" smtClean="0"/>
          </a:p>
        </p:txBody>
      </p:sp>
      <p:sp>
        <p:nvSpPr>
          <p:cNvPr id="4" name="Slide Number Placeholder 3"/>
          <p:cNvSpPr>
            <a:spLocks noGrp="1"/>
          </p:cNvSpPr>
          <p:nvPr>
            <p:ph type="sldNum" sz="quarter" idx="12"/>
          </p:nvPr>
        </p:nvSpPr>
        <p:spPr/>
        <p:txBody>
          <a:bodyPr/>
          <a:lstStyle/>
          <a:p>
            <a:pPr>
              <a:defRPr/>
            </a:pPr>
            <a:fld id="{FDBBE6C1-7358-4CDC-8E13-BFA12B54A2FA}"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cstate="print"/>
          <a:srcRect/>
          <a:stretch>
            <a:fillRect/>
          </a:stretch>
        </p:blipFill>
        <p:spPr bwMode="auto">
          <a:xfrm>
            <a:off x="3962400" y="2743200"/>
            <a:ext cx="685800" cy="685800"/>
          </a:xfrm>
          <a:prstGeom prst="rect">
            <a:avLst/>
          </a:prstGeom>
          <a:noFill/>
          <a:ln w="9525">
            <a:noFill/>
            <a:miter lim="800000"/>
            <a:headEnd/>
            <a:tailEnd/>
          </a:ln>
        </p:spPr>
      </p:pic>
      <p:sp>
        <p:nvSpPr>
          <p:cNvPr id="50178" name="Rectangle 17"/>
          <p:cNvSpPr>
            <a:spLocks noChangeArrowheads="1"/>
          </p:cNvSpPr>
          <p:nvPr/>
        </p:nvSpPr>
        <p:spPr bwMode="auto">
          <a:xfrm>
            <a:off x="1981200" y="5715000"/>
            <a:ext cx="5181600" cy="1143000"/>
          </a:xfrm>
          <a:prstGeom prst="rect">
            <a:avLst/>
          </a:prstGeom>
          <a:solidFill>
            <a:schemeClr val="bg1"/>
          </a:solidFill>
          <a:ln w="25400" algn="ctr">
            <a:noFill/>
            <a:round/>
            <a:headEnd/>
            <a:tailEnd/>
          </a:ln>
        </p:spPr>
        <p:txBody>
          <a:bodyPr/>
          <a:lstStyle/>
          <a:p>
            <a:pPr eaLnBrk="0" hangingPunct="0"/>
            <a:endParaRPr lang="en-US"/>
          </a:p>
        </p:txBody>
      </p:sp>
      <p:sp>
        <p:nvSpPr>
          <p:cNvPr id="13315" name="Title 1"/>
          <p:cNvSpPr>
            <a:spLocks noGrp="1"/>
          </p:cNvSpPr>
          <p:nvPr>
            <p:ph type="title"/>
          </p:nvPr>
        </p:nvSpPr>
        <p:spPr/>
        <p:txBody>
          <a:bodyPr>
            <a:normAutofit fontScale="90000"/>
          </a:bodyPr>
          <a:lstStyle/>
          <a:p>
            <a:pPr>
              <a:defRPr/>
            </a:pPr>
            <a:r>
              <a:rPr lang="en-US" smtClean="0"/>
              <a:t>Vague and Awkward Questions, etc.</a:t>
            </a:r>
          </a:p>
        </p:txBody>
      </p:sp>
      <p:sp>
        <p:nvSpPr>
          <p:cNvPr id="13316" name="Slide Number Placeholder 3"/>
          <p:cNvSpPr>
            <a:spLocks noGrp="1"/>
          </p:cNvSpPr>
          <p:nvPr>
            <p:ph type="sldNum" sz="quarter" idx="12"/>
          </p:nvPr>
        </p:nvSpPr>
        <p:spPr>
          <a:xfrm>
            <a:off x="3124200" y="6356350"/>
            <a:ext cx="2895600" cy="365125"/>
          </a:xfrm>
        </p:spPr>
        <p:txBody>
          <a:bodyPr/>
          <a:lstStyle/>
          <a:p>
            <a:pPr algn="ctr">
              <a:defRPr/>
            </a:pPr>
            <a:fld id="{763032AF-0932-4BDA-A901-C628A579E65A}" type="slidenum">
              <a:rPr lang="en-US" smtClean="0"/>
              <a:pPr algn="ctr">
                <a:defRPr/>
              </a:pPr>
              <a:t>40</a:t>
            </a:fld>
            <a:endParaRPr lang="en-US" smtClean="0"/>
          </a:p>
        </p:txBody>
      </p:sp>
      <p:sp>
        <p:nvSpPr>
          <p:cNvPr id="50181" name="Rectangle 4"/>
          <p:cNvSpPr>
            <a:spLocks noChangeArrowheads="1"/>
          </p:cNvSpPr>
          <p:nvPr/>
        </p:nvSpPr>
        <p:spPr bwMode="auto">
          <a:xfrm>
            <a:off x="533400" y="1143000"/>
            <a:ext cx="8153400" cy="2286000"/>
          </a:xfrm>
          <a:prstGeom prst="rect">
            <a:avLst/>
          </a:prstGeom>
          <a:noFill/>
          <a:ln w="25400" algn="ctr">
            <a:solidFill>
              <a:schemeClr val="tx1"/>
            </a:solidFill>
            <a:round/>
            <a:headEnd/>
            <a:tailEnd/>
          </a:ln>
        </p:spPr>
        <p:txBody>
          <a:bodyPr/>
          <a:lstStyle/>
          <a:p>
            <a:pPr eaLnBrk="0" hangingPunct="0"/>
            <a:endParaRPr lang="en-US"/>
          </a:p>
        </p:txBody>
      </p:sp>
      <p:sp>
        <p:nvSpPr>
          <p:cNvPr id="50182" name="TextBox 7"/>
          <p:cNvSpPr txBox="1">
            <a:spLocks noChangeArrowheads="1"/>
          </p:cNvSpPr>
          <p:nvPr/>
        </p:nvSpPr>
        <p:spPr bwMode="auto">
          <a:xfrm>
            <a:off x="990600" y="3770313"/>
            <a:ext cx="2209800" cy="1569660"/>
          </a:xfrm>
          <a:prstGeom prst="rect">
            <a:avLst/>
          </a:prstGeom>
          <a:noFill/>
          <a:ln w="9525">
            <a:solidFill>
              <a:schemeClr val="tx1"/>
            </a:solidFill>
            <a:miter lim="800000"/>
            <a:headEnd/>
            <a:tailEnd/>
          </a:ln>
        </p:spPr>
        <p:txBody>
          <a:bodyPr>
            <a:spAutoFit/>
          </a:bodyPr>
          <a:lstStyle/>
          <a:p>
            <a:pPr algn="ctr" eaLnBrk="0" hangingPunct="0"/>
            <a:r>
              <a:rPr lang="en-US" sz="2400" b="1" dirty="0">
                <a:latin typeface="+mn-lt"/>
              </a:rPr>
              <a:t>Step 1:</a:t>
            </a:r>
          </a:p>
          <a:p>
            <a:pPr algn="ctr" eaLnBrk="0" hangingPunct="0"/>
            <a:r>
              <a:rPr lang="en-US" sz="2400" dirty="0">
                <a:latin typeface="+mn-lt"/>
              </a:rPr>
              <a:t>Extraction of Simple Factual Statements</a:t>
            </a:r>
          </a:p>
        </p:txBody>
      </p:sp>
      <p:sp>
        <p:nvSpPr>
          <p:cNvPr id="50183" name="TextBox 8"/>
          <p:cNvSpPr txBox="1">
            <a:spLocks noChangeArrowheads="1"/>
          </p:cNvSpPr>
          <p:nvPr/>
        </p:nvSpPr>
        <p:spPr bwMode="auto">
          <a:xfrm>
            <a:off x="3733800" y="3922713"/>
            <a:ext cx="2133600" cy="1200329"/>
          </a:xfrm>
          <a:prstGeom prst="rect">
            <a:avLst/>
          </a:prstGeom>
          <a:noFill/>
          <a:ln w="9525">
            <a:solidFill>
              <a:schemeClr val="tx1"/>
            </a:solidFill>
            <a:miter lim="800000"/>
            <a:headEnd/>
            <a:tailEnd/>
          </a:ln>
        </p:spPr>
        <p:txBody>
          <a:bodyPr wrap="square">
            <a:spAutoFit/>
          </a:bodyPr>
          <a:lstStyle/>
          <a:p>
            <a:pPr algn="ctr" eaLnBrk="0" hangingPunct="0"/>
            <a:r>
              <a:rPr lang="en-US" sz="2400" b="1" dirty="0">
                <a:latin typeface="+mn-lt"/>
              </a:rPr>
              <a:t>Step 2:</a:t>
            </a:r>
          </a:p>
          <a:p>
            <a:pPr algn="ctr" eaLnBrk="0" hangingPunct="0"/>
            <a:r>
              <a:rPr lang="en-US" sz="2400" dirty="0">
                <a:latin typeface="+mn-lt"/>
              </a:rPr>
              <a:t>Transformation into Questions</a:t>
            </a:r>
          </a:p>
        </p:txBody>
      </p:sp>
      <p:cxnSp>
        <p:nvCxnSpPr>
          <p:cNvPr id="50184" name="Straight Arrow Connector 9"/>
          <p:cNvCxnSpPr>
            <a:cxnSpLocks noChangeShapeType="1"/>
            <a:endCxn id="50182" idx="1"/>
          </p:cNvCxnSpPr>
          <p:nvPr/>
        </p:nvCxnSpPr>
        <p:spPr bwMode="auto">
          <a:xfrm flipV="1">
            <a:off x="381000" y="4555143"/>
            <a:ext cx="609600" cy="16857"/>
          </a:xfrm>
          <a:prstGeom prst="straightConnector1">
            <a:avLst/>
          </a:prstGeom>
          <a:noFill/>
          <a:ln w="25400" algn="ctr">
            <a:solidFill>
              <a:schemeClr val="tx1"/>
            </a:solidFill>
            <a:round/>
            <a:headEnd/>
            <a:tailEnd type="arrow" w="med" len="med"/>
          </a:ln>
        </p:spPr>
      </p:cxnSp>
      <p:cxnSp>
        <p:nvCxnSpPr>
          <p:cNvPr id="50185" name="Straight Arrow Connector 10"/>
          <p:cNvCxnSpPr>
            <a:cxnSpLocks noChangeShapeType="1"/>
            <a:stCxn id="50182" idx="3"/>
            <a:endCxn id="50183" idx="1"/>
          </p:cNvCxnSpPr>
          <p:nvPr/>
        </p:nvCxnSpPr>
        <p:spPr bwMode="auto">
          <a:xfrm flipV="1">
            <a:off x="3200400" y="4522878"/>
            <a:ext cx="533400" cy="32265"/>
          </a:xfrm>
          <a:prstGeom prst="straightConnector1">
            <a:avLst/>
          </a:prstGeom>
          <a:noFill/>
          <a:ln w="25400" algn="ctr">
            <a:solidFill>
              <a:schemeClr val="tx1"/>
            </a:solidFill>
            <a:round/>
            <a:headEnd/>
            <a:tailEnd type="arrow" w="med" len="med"/>
          </a:ln>
        </p:spPr>
      </p:cxnSp>
      <p:cxnSp>
        <p:nvCxnSpPr>
          <p:cNvPr id="50186" name="Straight Arrow Connector 11"/>
          <p:cNvCxnSpPr>
            <a:cxnSpLocks noChangeShapeType="1"/>
            <a:stCxn id="50183" idx="3"/>
            <a:endCxn id="13" idx="1"/>
          </p:cNvCxnSpPr>
          <p:nvPr/>
        </p:nvCxnSpPr>
        <p:spPr bwMode="auto">
          <a:xfrm>
            <a:off x="5867400" y="4522878"/>
            <a:ext cx="457200" cy="39687"/>
          </a:xfrm>
          <a:prstGeom prst="straightConnector1">
            <a:avLst/>
          </a:prstGeom>
          <a:noFill/>
          <a:ln w="25400" algn="ctr">
            <a:solidFill>
              <a:schemeClr val="tx1"/>
            </a:solidFill>
            <a:round/>
            <a:headEnd/>
            <a:tailEnd type="arrow" w="med" len="med"/>
          </a:ln>
        </p:spPr>
      </p:cxnSp>
      <p:sp>
        <p:nvSpPr>
          <p:cNvPr id="13" name="TextBox 12"/>
          <p:cNvSpPr txBox="1">
            <a:spLocks noChangeArrowheads="1"/>
          </p:cNvSpPr>
          <p:nvPr/>
        </p:nvSpPr>
        <p:spPr bwMode="auto">
          <a:xfrm>
            <a:off x="6324600" y="3962400"/>
            <a:ext cx="2057400" cy="1200329"/>
          </a:xfrm>
          <a:prstGeom prst="rect">
            <a:avLst/>
          </a:prstGeom>
          <a:noFill/>
          <a:ln w="9525">
            <a:solidFill>
              <a:schemeClr val="tx1"/>
            </a:solidFill>
            <a:miter lim="800000"/>
            <a:headEnd/>
            <a:tailEnd/>
          </a:ln>
        </p:spPr>
        <p:txBody>
          <a:bodyPr wrap="square">
            <a:spAutoFit/>
          </a:bodyPr>
          <a:lstStyle/>
          <a:p>
            <a:pPr algn="ctr" eaLnBrk="0" hangingPunct="0"/>
            <a:r>
              <a:rPr lang="en-US" sz="2400" b="1" dirty="0">
                <a:latin typeface="+mn-lt"/>
              </a:rPr>
              <a:t>Step 3:</a:t>
            </a:r>
          </a:p>
          <a:p>
            <a:pPr algn="ctr" eaLnBrk="0" hangingPunct="0"/>
            <a:r>
              <a:rPr lang="en-US" sz="2400" dirty="0">
                <a:latin typeface="+mn-lt"/>
              </a:rPr>
              <a:t>Statistical Ranking</a:t>
            </a:r>
          </a:p>
        </p:txBody>
      </p:sp>
      <p:grpSp>
        <p:nvGrpSpPr>
          <p:cNvPr id="3" name="Group 33"/>
          <p:cNvGrpSpPr>
            <a:grpSpLocks/>
          </p:cNvGrpSpPr>
          <p:nvPr/>
        </p:nvGrpSpPr>
        <p:grpSpPr bwMode="auto">
          <a:xfrm>
            <a:off x="4477711" y="5257800"/>
            <a:ext cx="4596323" cy="1135794"/>
            <a:chOff x="4463150" y="5181601"/>
            <a:chExt cx="4596545" cy="1136054"/>
          </a:xfrm>
        </p:grpSpPr>
        <p:sp>
          <p:nvSpPr>
            <p:cNvPr id="15" name="TextBox 14"/>
            <p:cNvSpPr txBox="1"/>
            <p:nvPr/>
          </p:nvSpPr>
          <p:spPr>
            <a:xfrm>
              <a:off x="4463150" y="5486468"/>
              <a:ext cx="4596545" cy="831187"/>
            </a:xfrm>
            <a:prstGeom prst="rect">
              <a:avLst/>
            </a:prstGeom>
            <a:noFill/>
          </p:spPr>
          <p:txBody>
            <a:bodyPr wrap="none">
              <a:spAutoFit/>
            </a:bodyPr>
            <a:lstStyle/>
            <a:p>
              <a:pPr algn="ctr" eaLnBrk="0" hangingPunct="0">
                <a:defRPr/>
              </a:pPr>
              <a:r>
                <a:rPr lang="en-US" sz="2400" dirty="0" smtClean="0">
                  <a:solidFill>
                    <a:srgbClr val="0000FF"/>
                  </a:solidFill>
                  <a:latin typeface="+mn-lt"/>
                  <a:cs typeface="+mn-cs"/>
                </a:rPr>
                <a:t>Model learned </a:t>
              </a:r>
              <a:r>
                <a:rPr lang="en-US" sz="2400" dirty="0">
                  <a:solidFill>
                    <a:srgbClr val="0000FF"/>
                  </a:solidFill>
                  <a:latin typeface="+mn-lt"/>
                  <a:cs typeface="+mn-cs"/>
                </a:rPr>
                <a:t>from </a:t>
              </a:r>
              <a:r>
                <a:rPr lang="en-US" sz="2400" dirty="0" smtClean="0">
                  <a:solidFill>
                    <a:srgbClr val="0000FF"/>
                  </a:solidFill>
                  <a:latin typeface="+mn-lt"/>
                  <a:cs typeface="+mn-cs"/>
                </a:rPr>
                <a:t>human-rated </a:t>
              </a:r>
              <a:endParaRPr lang="en-US" sz="2400" dirty="0">
                <a:solidFill>
                  <a:srgbClr val="0000FF"/>
                </a:solidFill>
                <a:latin typeface="+mn-lt"/>
                <a:cs typeface="+mn-cs"/>
              </a:endParaRPr>
            </a:p>
            <a:p>
              <a:pPr algn="ctr" eaLnBrk="0" hangingPunct="0">
                <a:defRPr/>
              </a:pPr>
              <a:r>
                <a:rPr lang="en-US" sz="2400" dirty="0">
                  <a:solidFill>
                    <a:srgbClr val="0000FF"/>
                  </a:solidFill>
                  <a:latin typeface="+mn-lt"/>
                  <a:cs typeface="+mn-cs"/>
                </a:rPr>
                <a:t>output from steps 1&amp;2</a:t>
              </a:r>
            </a:p>
          </p:txBody>
        </p:sp>
        <p:sp>
          <p:nvSpPr>
            <p:cNvPr id="17" name="Right Brace 16"/>
            <p:cNvSpPr/>
            <p:nvPr/>
          </p:nvSpPr>
          <p:spPr bwMode="auto">
            <a:xfrm rot="5400000">
              <a:off x="7162297" y="4343387"/>
              <a:ext cx="304870" cy="1981297"/>
            </a:xfrm>
            <a:prstGeom prst="rightBrace">
              <a:avLst/>
            </a:prstGeom>
            <a:noFill/>
            <a:ln w="25400" cap="flat" cmpd="sng" algn="ctr">
              <a:solidFill>
                <a:srgbClr val="0000FF"/>
              </a:solidFill>
              <a:prstDash val="solid"/>
              <a:round/>
              <a:headEnd type="none" w="med" len="med"/>
              <a:tailEnd type="none"/>
            </a:ln>
            <a:effectLst/>
          </p:spPr>
          <p:txBody>
            <a:bodyPr anchor="ctr"/>
            <a:lstStyle/>
            <a:p>
              <a:pPr algn="ctr" eaLnBrk="0" hangingPunct="0">
                <a:defRPr/>
              </a:pPr>
              <a:endParaRPr lang="en-US" dirty="0">
                <a:solidFill>
                  <a:schemeClr val="bg2">
                    <a:lumMod val="60000"/>
                    <a:lumOff val="40000"/>
                  </a:schemeClr>
                </a:solidFill>
                <a:latin typeface="+mn-lt"/>
                <a:cs typeface="+mn-cs"/>
              </a:endParaRPr>
            </a:p>
          </p:txBody>
        </p:sp>
      </p:grpSp>
      <p:cxnSp>
        <p:nvCxnSpPr>
          <p:cNvPr id="13326" name="Straight Arrow Connector 20"/>
          <p:cNvCxnSpPr>
            <a:cxnSpLocks noChangeShapeType="1"/>
            <a:stCxn id="13" idx="3"/>
          </p:cNvCxnSpPr>
          <p:nvPr/>
        </p:nvCxnSpPr>
        <p:spPr bwMode="auto">
          <a:xfrm>
            <a:off x="8382000" y="4562565"/>
            <a:ext cx="457200" cy="9435"/>
          </a:xfrm>
          <a:prstGeom prst="straightConnector1">
            <a:avLst/>
          </a:prstGeom>
          <a:noFill/>
          <a:ln w="25400" algn="ctr">
            <a:solidFill>
              <a:schemeClr val="tx1"/>
            </a:solidFill>
            <a:round/>
            <a:headEnd/>
            <a:tailEnd type="arrow" w="med" len="med"/>
          </a:ln>
        </p:spPr>
      </p:cxnSp>
      <p:sp>
        <p:nvSpPr>
          <p:cNvPr id="50191" name="Rectangle 24"/>
          <p:cNvSpPr>
            <a:spLocks noChangeArrowheads="1"/>
          </p:cNvSpPr>
          <p:nvPr/>
        </p:nvSpPr>
        <p:spPr bwMode="auto">
          <a:xfrm>
            <a:off x="685800" y="1600200"/>
            <a:ext cx="3662363" cy="461963"/>
          </a:xfrm>
          <a:prstGeom prst="rect">
            <a:avLst/>
          </a:prstGeom>
          <a:noFill/>
          <a:ln w="9525">
            <a:noFill/>
            <a:miter lim="800000"/>
            <a:headEnd/>
            <a:tailEnd/>
          </a:ln>
        </p:spPr>
        <p:txBody>
          <a:bodyPr wrap="none">
            <a:spAutoFit/>
          </a:bodyPr>
          <a:lstStyle/>
          <a:p>
            <a:pPr eaLnBrk="0" hangingPunct="0"/>
            <a:r>
              <a:rPr lang="en-US" sz="2400" dirty="0"/>
              <a:t>Where was Lincoln born?</a:t>
            </a:r>
          </a:p>
        </p:txBody>
      </p:sp>
      <p:sp>
        <p:nvSpPr>
          <p:cNvPr id="26" name="Rectangle 25"/>
          <p:cNvSpPr>
            <a:spLocks noChangeArrowheads="1"/>
          </p:cNvSpPr>
          <p:nvPr/>
        </p:nvSpPr>
        <p:spPr bwMode="auto">
          <a:xfrm>
            <a:off x="685800" y="2362200"/>
            <a:ext cx="5441950" cy="461963"/>
          </a:xfrm>
          <a:prstGeom prst="rect">
            <a:avLst/>
          </a:prstGeom>
          <a:noFill/>
          <a:ln w="9525">
            <a:noFill/>
            <a:miter lim="800000"/>
            <a:headEnd/>
            <a:tailEnd/>
          </a:ln>
        </p:spPr>
        <p:txBody>
          <a:bodyPr wrap="none">
            <a:spAutoFit/>
          </a:bodyPr>
          <a:lstStyle/>
          <a:p>
            <a:pPr eaLnBrk="0" hangingPunct="0"/>
            <a:r>
              <a:rPr lang="en-US" sz="2400" dirty="0"/>
              <a:t>Lincoln, who faced many challenges…</a:t>
            </a:r>
          </a:p>
        </p:txBody>
      </p:sp>
      <p:sp>
        <p:nvSpPr>
          <p:cNvPr id="28" name="Rectangle 27"/>
          <p:cNvSpPr>
            <a:spLocks noChangeArrowheads="1"/>
          </p:cNvSpPr>
          <p:nvPr/>
        </p:nvSpPr>
        <p:spPr bwMode="auto">
          <a:xfrm>
            <a:off x="685800" y="2819400"/>
            <a:ext cx="3300413" cy="461963"/>
          </a:xfrm>
          <a:prstGeom prst="rect">
            <a:avLst/>
          </a:prstGeom>
          <a:noFill/>
          <a:ln w="9525">
            <a:noFill/>
            <a:miter lim="800000"/>
            <a:headEnd/>
            <a:tailEnd/>
          </a:ln>
        </p:spPr>
        <p:txBody>
          <a:bodyPr wrap="none">
            <a:spAutoFit/>
          </a:bodyPr>
          <a:lstStyle/>
          <a:p>
            <a:pPr eaLnBrk="0" hangingPunct="0"/>
            <a:r>
              <a:rPr lang="en-US" sz="2400" dirty="0"/>
              <a:t>What did Lincoln face?</a:t>
            </a:r>
          </a:p>
        </p:txBody>
      </p:sp>
      <p:sp>
        <p:nvSpPr>
          <p:cNvPr id="50194" name="Rectangle 28"/>
          <p:cNvSpPr>
            <a:spLocks noChangeArrowheads="1"/>
          </p:cNvSpPr>
          <p:nvPr/>
        </p:nvSpPr>
        <p:spPr bwMode="auto">
          <a:xfrm>
            <a:off x="685800" y="1143000"/>
            <a:ext cx="5280025" cy="461963"/>
          </a:xfrm>
          <a:prstGeom prst="rect">
            <a:avLst/>
          </a:prstGeom>
          <a:noFill/>
          <a:ln w="9525">
            <a:noFill/>
            <a:miter lim="800000"/>
            <a:headEnd/>
            <a:tailEnd/>
          </a:ln>
        </p:spPr>
        <p:txBody>
          <a:bodyPr wrap="none">
            <a:spAutoFit/>
          </a:bodyPr>
          <a:lstStyle/>
          <a:p>
            <a:pPr eaLnBrk="0" hangingPunct="0"/>
            <a:r>
              <a:rPr lang="en-US" sz="2400" dirty="0" smtClean="0"/>
              <a:t>Lincoln</a:t>
            </a:r>
            <a:r>
              <a:rPr lang="en-US" sz="2400" dirty="0"/>
              <a:t>, who was born in Kentucky…</a:t>
            </a:r>
          </a:p>
        </p:txBody>
      </p:sp>
      <p:sp>
        <p:nvSpPr>
          <p:cNvPr id="25" name="TextBox 24"/>
          <p:cNvSpPr txBox="1"/>
          <p:nvPr/>
        </p:nvSpPr>
        <p:spPr>
          <a:xfrm>
            <a:off x="5943600" y="1295400"/>
            <a:ext cx="2667000" cy="193899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400" b="1" dirty="0">
                <a:solidFill>
                  <a:schemeClr val="tx1"/>
                </a:solidFill>
              </a:rPr>
              <a:t>Weak predictors:</a:t>
            </a:r>
          </a:p>
          <a:p>
            <a:pPr>
              <a:defRPr/>
            </a:pPr>
            <a:r>
              <a:rPr lang="en-US" sz="2400" dirty="0">
                <a:solidFill>
                  <a:schemeClr val="tx1"/>
                </a:solidFill>
              </a:rPr>
              <a:t># proper nouns,</a:t>
            </a:r>
          </a:p>
          <a:p>
            <a:pPr>
              <a:defRPr/>
            </a:pPr>
            <a:r>
              <a:rPr lang="en-US" sz="2400" dirty="0" smtClean="0">
                <a:solidFill>
                  <a:schemeClr val="tx1"/>
                </a:solidFill>
              </a:rPr>
              <a:t>who/what/where…,</a:t>
            </a:r>
            <a:endParaRPr lang="en-US" sz="2400" dirty="0">
              <a:solidFill>
                <a:schemeClr val="tx1"/>
              </a:solidFill>
            </a:endParaRPr>
          </a:p>
          <a:p>
            <a:pPr>
              <a:defRPr/>
            </a:pPr>
            <a:r>
              <a:rPr lang="en-US" sz="2400" dirty="0" smtClean="0">
                <a:solidFill>
                  <a:schemeClr val="tx1"/>
                </a:solidFill>
              </a:rPr>
              <a:t>sentence length,</a:t>
            </a:r>
            <a:endParaRPr lang="en-US" sz="2400" dirty="0">
              <a:solidFill>
                <a:schemeClr val="tx1"/>
              </a:solidFill>
            </a:endParaRPr>
          </a:p>
          <a:p>
            <a:pPr>
              <a:defRPr/>
            </a:pPr>
            <a:r>
              <a:rPr lang="en-US" sz="2400" dirty="0">
                <a:solidFill>
                  <a:schemeClr val="tx1"/>
                </a:solidFill>
              </a:rPr>
              <a:t>etc.</a:t>
            </a:r>
          </a:p>
        </p:txBody>
      </p:sp>
      <p:pic>
        <p:nvPicPr>
          <p:cNvPr id="31" name="Picture 3"/>
          <p:cNvPicPr>
            <a:picLocks noChangeAspect="1" noChangeArrowheads="1"/>
          </p:cNvPicPr>
          <p:nvPr/>
        </p:nvPicPr>
        <p:blipFill>
          <a:blip r:embed="rId3" cstate="print"/>
          <a:srcRect/>
          <a:stretch>
            <a:fillRect/>
          </a:stretch>
        </p:blipFill>
        <p:spPr bwMode="auto">
          <a:xfrm>
            <a:off x="4343400" y="1600200"/>
            <a:ext cx="536730" cy="543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P spid="28" grpId="0"/>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smtClean="0"/>
              <a:t>Step 0: Preprocessing with NLP Tools</a:t>
            </a:r>
            <a:endParaRPr lang="en-US" sz="4000" dirty="0"/>
          </a:p>
        </p:txBody>
      </p:sp>
      <p:sp>
        <p:nvSpPr>
          <p:cNvPr id="3" name="Content Placeholder 2"/>
          <p:cNvSpPr>
            <a:spLocks noGrp="1"/>
          </p:cNvSpPr>
          <p:nvPr>
            <p:ph idx="1"/>
          </p:nvPr>
        </p:nvSpPr>
        <p:spPr>
          <a:xfrm>
            <a:off x="457200" y="1600200"/>
            <a:ext cx="8229600" cy="4525963"/>
          </a:xfrm>
        </p:spPr>
        <p:txBody>
          <a:bodyPr/>
          <a:lstStyle/>
          <a:p>
            <a:r>
              <a:rPr lang="en-US" sz="2400" dirty="0" smtClean="0"/>
              <a:t>Stanford parser</a:t>
            </a:r>
          </a:p>
          <a:p>
            <a:pPr lvl="1"/>
            <a:r>
              <a:rPr lang="en-US" sz="2400" dirty="0" smtClean="0"/>
              <a:t>To convert sentences into syntactic trees</a:t>
            </a:r>
          </a:p>
          <a:p>
            <a:r>
              <a:rPr lang="en-US" sz="2400" dirty="0" err="1" smtClean="0"/>
              <a:t>Supersense</a:t>
            </a:r>
            <a:r>
              <a:rPr lang="en-US" sz="2400" dirty="0" smtClean="0"/>
              <a:t> tagger</a:t>
            </a:r>
          </a:p>
          <a:p>
            <a:pPr lvl="1"/>
            <a:r>
              <a:rPr lang="en-US" sz="2400" dirty="0" smtClean="0"/>
              <a:t>To label words with high level semantic classes (e.g., person, location, time, etc.)</a:t>
            </a:r>
          </a:p>
          <a:p>
            <a:r>
              <a:rPr lang="en-US" sz="2400" dirty="0" err="1" smtClean="0"/>
              <a:t>Coreference</a:t>
            </a:r>
            <a:r>
              <a:rPr lang="en-US" sz="2400" dirty="0" smtClean="0"/>
              <a:t> resolver</a:t>
            </a:r>
          </a:p>
          <a:p>
            <a:pPr lvl="1"/>
            <a:r>
              <a:rPr lang="en-US" sz="2400" dirty="0" smtClean="0"/>
              <a:t>To figure out what pronouns refer to</a:t>
            </a:r>
          </a:p>
        </p:txBody>
      </p:sp>
      <p:sp>
        <p:nvSpPr>
          <p:cNvPr id="4" name="Slide Number Placeholder 3"/>
          <p:cNvSpPr>
            <a:spLocks noGrp="1"/>
          </p:cNvSpPr>
          <p:nvPr>
            <p:ph type="sldNum" sz="quarter" idx="12"/>
          </p:nvPr>
        </p:nvSpPr>
        <p:spPr/>
        <p:txBody>
          <a:bodyPr/>
          <a:lstStyle/>
          <a:p>
            <a:pPr>
              <a:defRPr/>
            </a:pPr>
            <a:fld id="{E082907A-7859-4ACC-B0F0-78F40F875C78}" type="slidenum">
              <a:rPr lang="en-US" smtClean="0"/>
              <a:pPr>
                <a:defRPr/>
              </a:pPr>
              <a:t>41</a:t>
            </a:fld>
            <a:endParaRPr lang="en-US"/>
          </a:p>
        </p:txBody>
      </p:sp>
      <p:sp>
        <p:nvSpPr>
          <p:cNvPr id="5" name="TextBox 4"/>
          <p:cNvSpPr txBox="1"/>
          <p:nvPr/>
        </p:nvSpPr>
        <p:spPr>
          <a:xfrm>
            <a:off x="6324600" y="1600200"/>
            <a:ext cx="22860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Klein &amp; Manning, 03</a:t>
            </a:r>
            <a:endParaRPr lang="en-US" dirty="0"/>
          </a:p>
        </p:txBody>
      </p:sp>
      <p:sp>
        <p:nvSpPr>
          <p:cNvPr id="6" name="TextBox 5"/>
          <p:cNvSpPr txBox="1"/>
          <p:nvPr/>
        </p:nvSpPr>
        <p:spPr>
          <a:xfrm>
            <a:off x="6324600" y="2514600"/>
            <a:ext cx="22860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err="1" smtClean="0"/>
              <a:t>Ciaramita</a:t>
            </a:r>
            <a:r>
              <a:rPr lang="en-US" dirty="0" smtClean="0"/>
              <a:t> &amp; </a:t>
            </a:r>
            <a:r>
              <a:rPr lang="en-US" dirty="0" err="1" smtClean="0"/>
              <a:t>Altun</a:t>
            </a:r>
            <a:r>
              <a:rPr lang="en-US" dirty="0" smtClean="0"/>
              <a:t>, 06</a:t>
            </a:r>
            <a:endParaRPr lang="en-US" dirty="0"/>
          </a:p>
        </p:txBody>
      </p:sp>
      <p:sp>
        <p:nvSpPr>
          <p:cNvPr id="7" name="TextBox 6"/>
          <p:cNvSpPr txBox="1"/>
          <p:nvPr/>
        </p:nvSpPr>
        <p:spPr>
          <a:xfrm>
            <a:off x="5181600" y="3810000"/>
            <a:ext cx="34290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http://www.ark.cs.cmu.edu/arkref</a:t>
            </a:r>
            <a:endParaRPr lang="en-US" dirty="0"/>
          </a:p>
        </p:txBody>
      </p:sp>
      <p:sp>
        <p:nvSpPr>
          <p:cNvPr id="10" name="TextBox 9"/>
          <p:cNvSpPr txBox="1"/>
          <p:nvPr/>
        </p:nvSpPr>
        <p:spPr>
          <a:xfrm>
            <a:off x="2895600" y="4953000"/>
            <a:ext cx="36576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latin typeface="+mn-lt"/>
              </a:rPr>
              <a:t>Each may introduce errors that </a:t>
            </a:r>
            <a:r>
              <a:rPr lang="en-US" sz="2400" dirty="0" smtClean="0"/>
              <a:t>lead to bad questions.</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Outline</a:t>
            </a:r>
          </a:p>
        </p:txBody>
      </p:sp>
      <p:sp>
        <p:nvSpPr>
          <p:cNvPr id="45059" name="Content Placeholder 2"/>
          <p:cNvSpPr>
            <a:spLocks noGrp="1"/>
          </p:cNvSpPr>
          <p:nvPr>
            <p:ph idx="1"/>
          </p:nvPr>
        </p:nvSpPr>
        <p:spPr>
          <a:xfrm>
            <a:off x="457200" y="1219200"/>
            <a:ext cx="8229600" cy="4800600"/>
          </a:xfrm>
        </p:spPr>
        <p:txBody>
          <a:bodyPr/>
          <a:lstStyle/>
          <a:p>
            <a:r>
              <a:rPr lang="en-US" dirty="0" smtClean="0"/>
              <a:t>Introduction</a:t>
            </a:r>
          </a:p>
          <a:p>
            <a:r>
              <a:rPr lang="en-US" dirty="0" smtClean="0"/>
              <a:t>Textbooks vs. New Resources</a:t>
            </a:r>
          </a:p>
          <a:p>
            <a:r>
              <a:rPr lang="en-US" dirty="0" smtClean="0"/>
              <a:t>Text Search for Language Instructors</a:t>
            </a:r>
          </a:p>
          <a:p>
            <a:r>
              <a:rPr lang="en-US" dirty="0" smtClean="0">
                <a:solidFill>
                  <a:srgbClr val="0000FF"/>
                </a:solidFill>
              </a:rPr>
              <a:t>Question Generation</a:t>
            </a:r>
          </a:p>
          <a:p>
            <a:pPr lvl="1"/>
            <a:r>
              <a:rPr lang="en-US" dirty="0" smtClean="0"/>
              <a:t>Challenges</a:t>
            </a:r>
          </a:p>
          <a:p>
            <a:pPr lvl="1"/>
            <a:r>
              <a:rPr lang="en-US" dirty="0" smtClean="0">
                <a:solidFill>
                  <a:srgbClr val="0000FF"/>
                </a:solidFill>
              </a:rPr>
              <a:t>Step-by-step example</a:t>
            </a:r>
          </a:p>
          <a:p>
            <a:pPr lvl="1"/>
            <a:r>
              <a:rPr lang="en-US" dirty="0" smtClean="0"/>
              <a:t>Question ranking</a:t>
            </a:r>
          </a:p>
          <a:p>
            <a:pPr lvl="1"/>
            <a:r>
              <a:rPr lang="en-US" dirty="0" smtClean="0"/>
              <a:t>User interface</a:t>
            </a:r>
          </a:p>
          <a:p>
            <a:r>
              <a:rPr lang="en-US" dirty="0" smtClean="0"/>
              <a:t>Concluding Remarks</a:t>
            </a:r>
          </a:p>
        </p:txBody>
      </p:sp>
      <p:sp>
        <p:nvSpPr>
          <p:cNvPr id="4" name="Slide Number Placeholder 3"/>
          <p:cNvSpPr>
            <a:spLocks noGrp="1"/>
          </p:cNvSpPr>
          <p:nvPr>
            <p:ph type="sldNum" sz="quarter" idx="12"/>
          </p:nvPr>
        </p:nvSpPr>
        <p:spPr/>
        <p:txBody>
          <a:bodyPr/>
          <a:lstStyle/>
          <a:p>
            <a:pPr>
              <a:defRPr/>
            </a:pPr>
            <a:fld id="{AF3F0DAF-5590-4C90-8C42-CAC91F471CCC}"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Arrow Connector 31"/>
          <p:cNvCxnSpPr>
            <a:cxnSpLocks noChangeShapeType="1"/>
            <a:endCxn id="28" idx="1"/>
          </p:cNvCxnSpPr>
          <p:nvPr/>
        </p:nvCxnSpPr>
        <p:spPr bwMode="auto">
          <a:xfrm>
            <a:off x="2041525" y="1257300"/>
            <a:ext cx="1920875" cy="619125"/>
          </a:xfrm>
          <a:prstGeom prst="straightConnector1">
            <a:avLst/>
          </a:prstGeom>
          <a:noFill/>
          <a:ln w="25400" algn="ctr">
            <a:solidFill>
              <a:schemeClr val="tx1"/>
            </a:solidFill>
            <a:round/>
            <a:headEnd/>
            <a:tailEnd type="arrow" w="med" len="med"/>
          </a:ln>
        </p:spPr>
      </p:cxnSp>
      <p:sp>
        <p:nvSpPr>
          <p:cNvPr id="51203" name="Rectangle 39"/>
          <p:cNvSpPr>
            <a:spLocks noChangeArrowheads="1"/>
          </p:cNvSpPr>
          <p:nvPr/>
        </p:nvSpPr>
        <p:spPr bwMode="auto">
          <a:xfrm>
            <a:off x="1905000" y="5867400"/>
            <a:ext cx="5410200" cy="990600"/>
          </a:xfrm>
          <a:prstGeom prst="rect">
            <a:avLst/>
          </a:prstGeom>
          <a:solidFill>
            <a:schemeClr val="bg1"/>
          </a:solidFill>
          <a:ln w="25400" algn="ctr">
            <a:noFill/>
            <a:round/>
            <a:headEnd/>
            <a:tailEnd/>
          </a:ln>
        </p:spPr>
        <p:txBody>
          <a:bodyPr/>
          <a:lstStyle/>
          <a:p>
            <a:pPr eaLnBrk="0" hangingPunct="0"/>
            <a:endParaRPr lang="en-US"/>
          </a:p>
        </p:txBody>
      </p:sp>
      <p:sp>
        <p:nvSpPr>
          <p:cNvPr id="19460" name="Slide Number Placeholder 3"/>
          <p:cNvSpPr>
            <a:spLocks noGrp="1"/>
          </p:cNvSpPr>
          <p:nvPr>
            <p:ph type="sldNum" sz="quarter" idx="12"/>
          </p:nvPr>
        </p:nvSpPr>
        <p:spPr>
          <a:xfrm>
            <a:off x="3124200" y="6356350"/>
            <a:ext cx="2895600" cy="365125"/>
          </a:xfrm>
        </p:spPr>
        <p:txBody>
          <a:bodyPr/>
          <a:lstStyle/>
          <a:p>
            <a:pPr algn="ctr">
              <a:defRPr/>
            </a:pPr>
            <a:fld id="{D3A9922E-3086-4BEC-B5B2-16AC6F9A16E7}" type="slidenum">
              <a:rPr lang="en-US" smtClean="0"/>
              <a:pPr algn="ctr">
                <a:defRPr/>
              </a:pPr>
              <a:t>43</a:t>
            </a:fld>
            <a:endParaRPr lang="en-US" smtClean="0"/>
          </a:p>
        </p:txBody>
      </p:sp>
      <p:sp>
        <p:nvSpPr>
          <p:cNvPr id="5" name="TextBox 4"/>
          <p:cNvSpPr txBox="1"/>
          <p:nvPr/>
        </p:nvSpPr>
        <p:spPr>
          <a:xfrm>
            <a:off x="2819400" y="2438400"/>
            <a:ext cx="4495800" cy="1477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dirty="0">
                <a:solidFill>
                  <a:srgbClr val="C00000"/>
                </a:solidFill>
              </a:rPr>
              <a:t>During the Gold Rush years in northern California, </a:t>
            </a:r>
            <a:r>
              <a:rPr lang="en-US" dirty="0"/>
              <a:t>Los Angeles became known as the "Queen of the Cow Counties" for its role in supplying beef and other foodstuffs to hungry miners in the north.</a:t>
            </a:r>
          </a:p>
        </p:txBody>
      </p:sp>
      <p:pic>
        <p:nvPicPr>
          <p:cNvPr id="51206" name="Picture 2"/>
          <p:cNvPicPr>
            <a:picLocks noChangeAspect="1" noChangeArrowheads="1"/>
          </p:cNvPicPr>
          <p:nvPr/>
        </p:nvPicPr>
        <p:blipFill>
          <a:blip r:embed="rId2" cstate="print"/>
          <a:srcRect/>
          <a:stretch>
            <a:fillRect/>
          </a:stretch>
        </p:blipFill>
        <p:spPr bwMode="auto">
          <a:xfrm>
            <a:off x="152400" y="228600"/>
            <a:ext cx="1889125" cy="2057400"/>
          </a:xfrm>
          <a:prstGeom prst="rect">
            <a:avLst/>
          </a:prstGeom>
          <a:noFill/>
          <a:ln w="9525">
            <a:noFill/>
            <a:miter lim="800000"/>
            <a:headEnd/>
            <a:tailEnd/>
          </a:ln>
        </p:spPr>
      </p:pic>
      <p:cxnSp>
        <p:nvCxnSpPr>
          <p:cNvPr id="10" name="Straight Arrow Connector 9"/>
          <p:cNvCxnSpPr>
            <a:cxnSpLocks noChangeShapeType="1"/>
            <a:endCxn id="5" idx="1"/>
          </p:cNvCxnSpPr>
          <p:nvPr/>
        </p:nvCxnSpPr>
        <p:spPr bwMode="auto">
          <a:xfrm>
            <a:off x="2041525" y="1257300"/>
            <a:ext cx="777875" cy="1919288"/>
          </a:xfrm>
          <a:prstGeom prst="straightConnector1">
            <a:avLst/>
          </a:prstGeom>
          <a:noFill/>
          <a:ln w="25400" algn="ctr">
            <a:solidFill>
              <a:schemeClr val="tx1"/>
            </a:solidFill>
            <a:round/>
            <a:headEnd/>
            <a:tailEnd type="arrow" w="med" len="med"/>
          </a:ln>
        </p:spPr>
      </p:cxnSp>
      <p:cxnSp>
        <p:nvCxnSpPr>
          <p:cNvPr id="13" name="Straight Arrow Connector 12"/>
          <p:cNvCxnSpPr>
            <a:cxnSpLocks noChangeShapeType="1"/>
            <a:endCxn id="18" idx="1"/>
          </p:cNvCxnSpPr>
          <p:nvPr/>
        </p:nvCxnSpPr>
        <p:spPr bwMode="auto">
          <a:xfrm>
            <a:off x="2041525" y="1257300"/>
            <a:ext cx="1006475" cy="619125"/>
          </a:xfrm>
          <a:prstGeom prst="straightConnector1">
            <a:avLst/>
          </a:prstGeom>
          <a:noFill/>
          <a:ln w="25400" algn="ctr">
            <a:solidFill>
              <a:schemeClr val="tx1"/>
            </a:solidFill>
            <a:round/>
            <a:headEnd/>
            <a:tailEnd type="arrow" w="med" len="med"/>
          </a:ln>
        </p:spPr>
      </p:cxnSp>
      <p:sp>
        <p:nvSpPr>
          <p:cNvPr id="18" name="TextBox 17"/>
          <p:cNvSpPr txBox="1"/>
          <p:nvPr/>
        </p:nvSpPr>
        <p:spPr>
          <a:xfrm>
            <a:off x="3048000" y="1676400"/>
            <a:ext cx="457200"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sz="2000" dirty="0">
                <a:solidFill>
                  <a:schemeClr val="tx1"/>
                </a:solidFill>
              </a:rPr>
              <a:t>…</a:t>
            </a:r>
            <a:endParaRPr lang="en-US" sz="2000" dirty="0"/>
          </a:p>
        </p:txBody>
      </p:sp>
      <p:sp>
        <p:nvSpPr>
          <p:cNvPr id="28" name="TextBox 27"/>
          <p:cNvSpPr txBox="1"/>
          <p:nvPr/>
        </p:nvSpPr>
        <p:spPr>
          <a:xfrm>
            <a:off x="3962400" y="1676400"/>
            <a:ext cx="457200"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sz="2000" dirty="0">
                <a:solidFill>
                  <a:schemeClr val="tx1"/>
                </a:solidFill>
              </a:rPr>
              <a:t>…</a:t>
            </a:r>
            <a:endParaRPr lang="en-US" sz="2000" dirty="0"/>
          </a:p>
        </p:txBody>
      </p:sp>
      <p:cxnSp>
        <p:nvCxnSpPr>
          <p:cNvPr id="12" name="Straight Arrow Connector 11"/>
          <p:cNvCxnSpPr>
            <a:cxnSpLocks noChangeShapeType="1"/>
            <a:stCxn id="5" idx="2"/>
            <a:endCxn id="14" idx="0"/>
          </p:cNvCxnSpPr>
          <p:nvPr/>
        </p:nvCxnSpPr>
        <p:spPr bwMode="auto">
          <a:xfrm rot="16200000" flipH="1">
            <a:off x="5044281" y="3939382"/>
            <a:ext cx="1265237" cy="1219200"/>
          </a:xfrm>
          <a:prstGeom prst="straightConnector1">
            <a:avLst/>
          </a:prstGeom>
          <a:noFill/>
          <a:ln w="25400" algn="ctr">
            <a:solidFill>
              <a:schemeClr val="tx1"/>
            </a:solidFill>
            <a:round/>
            <a:headEnd/>
            <a:tailEnd type="arrow" w="med" len="med"/>
          </a:ln>
        </p:spPr>
      </p:cxnSp>
      <p:sp>
        <p:nvSpPr>
          <p:cNvPr id="14" name="Rectangle 13"/>
          <p:cNvSpPr/>
          <p:nvPr/>
        </p:nvSpPr>
        <p:spPr>
          <a:xfrm>
            <a:off x="3810000" y="5181600"/>
            <a:ext cx="49530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dirty="0"/>
              <a:t>Los Angeles became known as the "Queen of the Cow Counties" for its role in supplying beef and other foodstuffs to hungry miners in the north.</a:t>
            </a:r>
          </a:p>
        </p:txBody>
      </p:sp>
      <p:cxnSp>
        <p:nvCxnSpPr>
          <p:cNvPr id="49" name="Straight Arrow Connector 48"/>
          <p:cNvCxnSpPr>
            <a:cxnSpLocks noChangeShapeType="1"/>
            <a:stCxn id="5" idx="2"/>
            <a:endCxn id="50" idx="1"/>
          </p:cNvCxnSpPr>
          <p:nvPr/>
        </p:nvCxnSpPr>
        <p:spPr bwMode="auto">
          <a:xfrm rot="16200000" flipH="1">
            <a:off x="5725319" y="3258344"/>
            <a:ext cx="627062" cy="1943100"/>
          </a:xfrm>
          <a:prstGeom prst="straightConnector1">
            <a:avLst/>
          </a:prstGeom>
          <a:noFill/>
          <a:ln w="25400" algn="ctr">
            <a:solidFill>
              <a:schemeClr val="tx1"/>
            </a:solidFill>
            <a:round/>
            <a:headEnd/>
            <a:tailEnd type="arrow" w="med" len="med"/>
          </a:ln>
        </p:spPr>
      </p:cxnSp>
      <p:sp>
        <p:nvSpPr>
          <p:cNvPr id="50" name="TextBox 49"/>
          <p:cNvSpPr txBox="1"/>
          <p:nvPr/>
        </p:nvSpPr>
        <p:spPr>
          <a:xfrm>
            <a:off x="7010400" y="4343400"/>
            <a:ext cx="457200"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sz="2000" dirty="0">
                <a:solidFill>
                  <a:schemeClr val="tx1"/>
                </a:solidFill>
              </a:rPr>
              <a:t>…</a:t>
            </a:r>
            <a:endParaRPr lang="en-US" sz="2000" dirty="0"/>
          </a:p>
        </p:txBody>
      </p:sp>
      <p:sp>
        <p:nvSpPr>
          <p:cNvPr id="51" name="TextBox 50"/>
          <p:cNvSpPr txBox="1"/>
          <p:nvPr/>
        </p:nvSpPr>
        <p:spPr>
          <a:xfrm>
            <a:off x="5943600" y="4343400"/>
            <a:ext cx="457200"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sz="2000" dirty="0">
                <a:solidFill>
                  <a:schemeClr val="tx1"/>
                </a:solidFill>
              </a:rPr>
              <a:t>…</a:t>
            </a:r>
            <a:endParaRPr lang="en-US" sz="2000" dirty="0"/>
          </a:p>
        </p:txBody>
      </p:sp>
      <p:cxnSp>
        <p:nvCxnSpPr>
          <p:cNvPr id="52" name="Straight Arrow Connector 51"/>
          <p:cNvCxnSpPr>
            <a:cxnSpLocks noChangeShapeType="1"/>
            <a:stCxn id="5" idx="2"/>
            <a:endCxn id="51" idx="1"/>
          </p:cNvCxnSpPr>
          <p:nvPr/>
        </p:nvCxnSpPr>
        <p:spPr bwMode="auto">
          <a:xfrm rot="16200000" flipH="1">
            <a:off x="5191919" y="3791744"/>
            <a:ext cx="627062" cy="876300"/>
          </a:xfrm>
          <a:prstGeom prst="straightConnector1">
            <a:avLst/>
          </a:prstGeom>
          <a:noFill/>
          <a:ln w="25400" algn="ctr">
            <a:solidFill>
              <a:schemeClr val="tx1"/>
            </a:solidFill>
            <a:round/>
            <a:headEnd/>
            <a:tailEnd type="arrow" w="med" len="med"/>
          </a:ln>
        </p:spPr>
      </p:cxnSp>
      <p:sp>
        <p:nvSpPr>
          <p:cNvPr id="70" name="TextBox 69"/>
          <p:cNvSpPr txBox="1"/>
          <p:nvPr/>
        </p:nvSpPr>
        <p:spPr>
          <a:xfrm>
            <a:off x="838200" y="2819400"/>
            <a:ext cx="1600200" cy="369888"/>
          </a:xfrm>
          <a:prstGeom prst="rect">
            <a:avLst/>
          </a:prstGeom>
          <a:solidFill>
            <a:schemeClr val="lt1"/>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spAutoFit/>
          </a:bodyPr>
          <a:lstStyle/>
          <a:p>
            <a:pPr eaLnBrk="0" hangingPunct="0">
              <a:defRPr/>
            </a:pPr>
            <a:r>
              <a:rPr lang="en-US" b="1" dirty="0" smtClean="0"/>
              <a:t>Preprocessing</a:t>
            </a:r>
            <a:endParaRPr lang="en-US" b="1" dirty="0"/>
          </a:p>
        </p:txBody>
      </p:sp>
      <p:sp>
        <p:nvSpPr>
          <p:cNvPr id="71" name="TextBox 70"/>
          <p:cNvSpPr txBox="1"/>
          <p:nvPr/>
        </p:nvSpPr>
        <p:spPr>
          <a:xfrm>
            <a:off x="1524000" y="4343400"/>
            <a:ext cx="2590800" cy="646113"/>
          </a:xfrm>
          <a:prstGeom prst="rect">
            <a:avLst/>
          </a:prstGeom>
          <a:solidFill>
            <a:schemeClr val="lt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spAutoFit/>
          </a:bodyPr>
          <a:lstStyle/>
          <a:p>
            <a:pPr eaLnBrk="0" hangingPunct="0">
              <a:defRPr/>
            </a:pPr>
            <a:r>
              <a:rPr lang="en-US" b="1" dirty="0">
                <a:solidFill>
                  <a:srgbClr val="C00000"/>
                </a:solidFill>
              </a:rPr>
              <a:t>Extraction of Simplified </a:t>
            </a:r>
          </a:p>
          <a:p>
            <a:pPr eaLnBrk="0" hangingPunct="0">
              <a:defRPr/>
            </a:pPr>
            <a:r>
              <a:rPr lang="en-US" b="1" dirty="0">
                <a:solidFill>
                  <a:srgbClr val="C00000"/>
                </a:solidFill>
              </a:rPr>
              <a:t>Factual Statements</a:t>
            </a:r>
          </a:p>
        </p:txBody>
      </p:sp>
      <p:sp>
        <p:nvSpPr>
          <p:cNvPr id="19" name="TextBox 18"/>
          <p:cNvSpPr txBox="1"/>
          <p:nvPr/>
        </p:nvSpPr>
        <p:spPr>
          <a:xfrm>
            <a:off x="2819400" y="2438400"/>
            <a:ext cx="4495800" cy="1477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dirty="0">
                <a:solidFill>
                  <a:schemeClr val="tx1"/>
                </a:solidFill>
              </a:rPr>
              <a:t>During the Gold Rush years in northern California, Los Angeles became known as the "Queen of the Cow Counties" for its role in supplying beef and other foodstuffs to hungry miners in the north.</a:t>
            </a:r>
          </a:p>
        </p:txBody>
      </p:sp>
      <p:sp>
        <p:nvSpPr>
          <p:cNvPr id="20" name="TextBox 19"/>
          <p:cNvSpPr txBox="1"/>
          <p:nvPr/>
        </p:nvSpPr>
        <p:spPr>
          <a:xfrm>
            <a:off x="3276600" y="1143000"/>
            <a:ext cx="1908175" cy="369888"/>
          </a:xfrm>
          <a:prstGeom prst="rect">
            <a:avLst/>
          </a:prstGeom>
          <a:noFill/>
        </p:spPr>
        <p:txBody>
          <a:bodyPr wrap="none">
            <a:spAutoFit/>
          </a:bodyPr>
          <a:lstStyle/>
          <a:p>
            <a:pPr eaLnBrk="0" hangingPunct="0">
              <a:defRPr/>
            </a:pPr>
            <a:r>
              <a:rPr lang="en-US" dirty="0">
                <a:solidFill>
                  <a:srgbClr val="0000FF"/>
                </a:solidFill>
                <a:cs typeface="+mn-cs"/>
              </a:rPr>
              <a:t>(other candidates)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9"/>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1000"/>
                                        <p:tgtEl>
                                          <p:spTgt spid="51"/>
                                        </p:tgtEl>
                                      </p:cBhvr>
                                    </p:animEffect>
                                  </p:childTnLst>
                                </p:cTn>
                              </p:par>
                              <p:par>
                                <p:cTn id="50" presetID="10"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childTnLst>
                                </p:cTn>
                              </p:par>
                              <p:par>
                                <p:cTn id="53" presetID="10"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8" grpId="0" animBg="1"/>
      <p:bldP spid="14" grpId="0" animBg="1"/>
      <p:bldP spid="50" grpId="0" animBg="1"/>
      <p:bldP spid="51" grpId="0" animBg="1"/>
      <p:bldP spid="70" grpId="0" animBg="1"/>
      <p:bldP spid="71" grpId="0" animBg="1"/>
      <p:bldP spid="19" grpId="0" animBg="1"/>
      <p:bldP spid="19" grpId="1" animBg="1"/>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9"/>
          <p:cNvSpPr>
            <a:spLocks noChangeArrowheads="1"/>
          </p:cNvSpPr>
          <p:nvPr/>
        </p:nvSpPr>
        <p:spPr bwMode="auto">
          <a:xfrm>
            <a:off x="1905000" y="5867400"/>
            <a:ext cx="5410200" cy="990600"/>
          </a:xfrm>
          <a:prstGeom prst="rect">
            <a:avLst/>
          </a:prstGeom>
          <a:solidFill>
            <a:schemeClr val="bg1"/>
          </a:solidFill>
          <a:ln w="25400" algn="ctr">
            <a:noFill/>
            <a:round/>
            <a:headEnd/>
            <a:tailEnd/>
          </a:ln>
        </p:spPr>
        <p:txBody>
          <a:bodyPr/>
          <a:lstStyle/>
          <a:p>
            <a:pPr eaLnBrk="0" hangingPunct="0"/>
            <a:endParaRPr lang="en-US"/>
          </a:p>
        </p:txBody>
      </p:sp>
      <p:sp>
        <p:nvSpPr>
          <p:cNvPr id="20483" name="Slide Number Placeholder 3"/>
          <p:cNvSpPr>
            <a:spLocks noGrp="1"/>
          </p:cNvSpPr>
          <p:nvPr>
            <p:ph type="sldNum" sz="quarter" idx="12"/>
          </p:nvPr>
        </p:nvSpPr>
        <p:spPr>
          <a:xfrm>
            <a:off x="3124200" y="6356350"/>
            <a:ext cx="2895600" cy="365125"/>
          </a:xfrm>
        </p:spPr>
        <p:txBody>
          <a:bodyPr/>
          <a:lstStyle/>
          <a:p>
            <a:pPr algn="ctr">
              <a:defRPr/>
            </a:pPr>
            <a:fld id="{E83872DD-8206-4962-8F64-D09BAE4F636F}" type="slidenum">
              <a:rPr lang="en-US" smtClean="0"/>
              <a:pPr algn="ctr">
                <a:defRPr/>
              </a:pPr>
              <a:t>44</a:t>
            </a:fld>
            <a:endParaRPr lang="en-US" smtClean="0"/>
          </a:p>
        </p:txBody>
      </p:sp>
      <p:sp>
        <p:nvSpPr>
          <p:cNvPr id="5" name="Rectangle 4"/>
          <p:cNvSpPr/>
          <p:nvPr/>
        </p:nvSpPr>
        <p:spPr>
          <a:xfrm>
            <a:off x="1600200" y="2133600"/>
            <a:ext cx="5486400"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dirty="0"/>
              <a:t>Los Angeles </a:t>
            </a:r>
            <a:r>
              <a:rPr lang="en-US" dirty="0">
                <a:solidFill>
                  <a:srgbClr val="0000FF"/>
                </a:solidFill>
              </a:rPr>
              <a:t>became</a:t>
            </a:r>
            <a:r>
              <a:rPr lang="en-US" dirty="0"/>
              <a:t> known as the "Queen of the Cow Counties" for </a:t>
            </a:r>
            <a:r>
              <a:rPr lang="en-US" dirty="0">
                <a:solidFill>
                  <a:srgbClr val="008000"/>
                </a:solidFill>
              </a:rPr>
              <a:t>(</a:t>
            </a:r>
            <a:r>
              <a:rPr lang="en-US" b="1" dirty="0">
                <a:solidFill>
                  <a:srgbClr val="008000"/>
                </a:solidFill>
              </a:rPr>
              <a:t>Answer Phrase</a:t>
            </a:r>
            <a:r>
              <a:rPr lang="en-US" dirty="0">
                <a:solidFill>
                  <a:srgbClr val="008000"/>
                </a:solidFill>
              </a:rPr>
              <a:t>: its role in…)</a:t>
            </a:r>
          </a:p>
        </p:txBody>
      </p:sp>
      <p:sp>
        <p:nvSpPr>
          <p:cNvPr id="6" name="Rectangle 5"/>
          <p:cNvSpPr/>
          <p:nvPr/>
        </p:nvSpPr>
        <p:spPr>
          <a:xfrm>
            <a:off x="304800" y="381000"/>
            <a:ext cx="52578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dirty="0"/>
              <a:t>Los Angeles became known as the "Queen of the Cow Counties" for </a:t>
            </a:r>
            <a:r>
              <a:rPr lang="en-US" dirty="0">
                <a:solidFill>
                  <a:srgbClr val="008000"/>
                </a:solidFill>
              </a:rPr>
              <a:t>its role in supplying beef and other foodstuffs to hungry miners in the north.</a:t>
            </a:r>
          </a:p>
        </p:txBody>
      </p:sp>
      <p:cxnSp>
        <p:nvCxnSpPr>
          <p:cNvPr id="7" name="Straight Arrow Connector 6"/>
          <p:cNvCxnSpPr>
            <a:cxnSpLocks noChangeShapeType="1"/>
            <a:stCxn id="6" idx="2"/>
            <a:endCxn id="5" idx="0"/>
          </p:cNvCxnSpPr>
          <p:nvPr/>
        </p:nvCxnSpPr>
        <p:spPr bwMode="auto">
          <a:xfrm rot="16200000" flipH="1">
            <a:off x="3224212" y="1014413"/>
            <a:ext cx="828675" cy="1409700"/>
          </a:xfrm>
          <a:prstGeom prst="straightConnector1">
            <a:avLst/>
          </a:prstGeom>
          <a:noFill/>
          <a:ln w="25400" algn="ctr">
            <a:solidFill>
              <a:schemeClr val="tx1"/>
            </a:solidFill>
            <a:round/>
            <a:headEnd/>
            <a:tailEnd type="arrow" w="med" len="med"/>
          </a:ln>
        </p:spPr>
      </p:cxnSp>
      <p:sp>
        <p:nvSpPr>
          <p:cNvPr id="13" name="TextBox 12"/>
          <p:cNvSpPr txBox="1"/>
          <p:nvPr/>
        </p:nvSpPr>
        <p:spPr>
          <a:xfrm>
            <a:off x="5257800" y="1600200"/>
            <a:ext cx="457200"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sz="2000" dirty="0">
                <a:solidFill>
                  <a:schemeClr val="tx1"/>
                </a:solidFill>
              </a:rPr>
              <a:t>…</a:t>
            </a:r>
            <a:endParaRPr lang="en-US" sz="2000" dirty="0"/>
          </a:p>
        </p:txBody>
      </p:sp>
      <p:sp>
        <p:nvSpPr>
          <p:cNvPr id="14" name="TextBox 13"/>
          <p:cNvSpPr txBox="1"/>
          <p:nvPr/>
        </p:nvSpPr>
        <p:spPr>
          <a:xfrm>
            <a:off x="4495800" y="1600200"/>
            <a:ext cx="457200"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sz="2000" dirty="0">
                <a:solidFill>
                  <a:schemeClr val="tx1"/>
                </a:solidFill>
              </a:rPr>
              <a:t>…</a:t>
            </a:r>
            <a:endParaRPr lang="en-US" sz="2000" dirty="0"/>
          </a:p>
        </p:txBody>
      </p:sp>
      <p:cxnSp>
        <p:nvCxnSpPr>
          <p:cNvPr id="15" name="Straight Arrow Connector 14"/>
          <p:cNvCxnSpPr>
            <a:cxnSpLocks noChangeShapeType="1"/>
            <a:stCxn id="6" idx="2"/>
            <a:endCxn id="14" idx="0"/>
          </p:cNvCxnSpPr>
          <p:nvPr/>
        </p:nvCxnSpPr>
        <p:spPr bwMode="auto">
          <a:xfrm rot="16200000" flipH="1">
            <a:off x="3681412" y="557213"/>
            <a:ext cx="295275" cy="1790700"/>
          </a:xfrm>
          <a:prstGeom prst="straightConnector1">
            <a:avLst/>
          </a:prstGeom>
          <a:noFill/>
          <a:ln w="25400" algn="ctr">
            <a:solidFill>
              <a:schemeClr val="tx1"/>
            </a:solidFill>
            <a:round/>
            <a:headEnd/>
            <a:tailEnd type="arrow" w="med" len="med"/>
          </a:ln>
        </p:spPr>
      </p:cxnSp>
      <p:cxnSp>
        <p:nvCxnSpPr>
          <p:cNvPr id="19" name="Straight Arrow Connector 18"/>
          <p:cNvCxnSpPr>
            <a:cxnSpLocks noChangeShapeType="1"/>
            <a:stCxn id="6" idx="2"/>
            <a:endCxn id="13" idx="0"/>
          </p:cNvCxnSpPr>
          <p:nvPr/>
        </p:nvCxnSpPr>
        <p:spPr bwMode="auto">
          <a:xfrm rot="16200000" flipH="1">
            <a:off x="4062412" y="176213"/>
            <a:ext cx="295275" cy="2552700"/>
          </a:xfrm>
          <a:prstGeom prst="straightConnector1">
            <a:avLst/>
          </a:prstGeom>
          <a:noFill/>
          <a:ln w="25400" algn="ctr">
            <a:solidFill>
              <a:schemeClr val="tx1"/>
            </a:solidFill>
            <a:round/>
            <a:headEnd/>
            <a:tailEnd type="arrow" w="med" len="med"/>
          </a:ln>
        </p:spPr>
      </p:cxnSp>
      <p:sp>
        <p:nvSpPr>
          <p:cNvPr id="25" name="Rectangle 24"/>
          <p:cNvSpPr/>
          <p:nvPr/>
        </p:nvSpPr>
        <p:spPr>
          <a:xfrm>
            <a:off x="2971800" y="3733800"/>
            <a:ext cx="42672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dirty="0"/>
              <a:t>Los Angeles </a:t>
            </a:r>
            <a:r>
              <a:rPr lang="en-US" dirty="0">
                <a:solidFill>
                  <a:srgbClr val="0000FF"/>
                </a:solidFill>
              </a:rPr>
              <a:t>did become </a:t>
            </a:r>
            <a:r>
              <a:rPr lang="en-US" dirty="0"/>
              <a:t>known as the "Queen of the Cow Counties" for</a:t>
            </a:r>
          </a:p>
          <a:p>
            <a:pPr eaLnBrk="0" hangingPunct="0">
              <a:defRPr/>
            </a:pPr>
            <a:r>
              <a:rPr lang="en-US" dirty="0">
                <a:solidFill>
                  <a:srgbClr val="008000"/>
                </a:solidFill>
              </a:rPr>
              <a:t>(</a:t>
            </a:r>
            <a:r>
              <a:rPr lang="en-US" b="1" dirty="0">
                <a:solidFill>
                  <a:srgbClr val="008000"/>
                </a:solidFill>
              </a:rPr>
              <a:t>Answer Phrase</a:t>
            </a:r>
            <a:r>
              <a:rPr lang="en-US" dirty="0">
                <a:solidFill>
                  <a:srgbClr val="008000"/>
                </a:solidFill>
              </a:rPr>
              <a:t>: its role in…)</a:t>
            </a:r>
          </a:p>
        </p:txBody>
      </p:sp>
      <p:sp>
        <p:nvSpPr>
          <p:cNvPr id="26" name="Rectangle 25"/>
          <p:cNvSpPr/>
          <p:nvPr/>
        </p:nvSpPr>
        <p:spPr>
          <a:xfrm>
            <a:off x="4419600" y="5334000"/>
            <a:ext cx="42672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dirty="0">
                <a:solidFill>
                  <a:srgbClr val="663300"/>
                </a:solidFill>
              </a:rPr>
              <a:t>Did Los Angeles </a:t>
            </a:r>
            <a:r>
              <a:rPr lang="en-US" dirty="0">
                <a:solidFill>
                  <a:schemeClr val="tx1"/>
                </a:solidFill>
              </a:rPr>
              <a:t>become</a:t>
            </a:r>
            <a:r>
              <a:rPr lang="en-US" dirty="0"/>
              <a:t> known as the "Queen of the Cow Counties" for</a:t>
            </a:r>
          </a:p>
          <a:p>
            <a:pPr eaLnBrk="0" hangingPunct="0">
              <a:defRPr/>
            </a:pPr>
            <a:r>
              <a:rPr lang="en-US" dirty="0">
                <a:solidFill>
                  <a:srgbClr val="008000"/>
                </a:solidFill>
              </a:rPr>
              <a:t>(</a:t>
            </a:r>
            <a:r>
              <a:rPr lang="en-US" b="1" dirty="0">
                <a:solidFill>
                  <a:srgbClr val="008000"/>
                </a:solidFill>
              </a:rPr>
              <a:t>Answer Phrase</a:t>
            </a:r>
            <a:r>
              <a:rPr lang="en-US" dirty="0">
                <a:solidFill>
                  <a:srgbClr val="008000"/>
                </a:solidFill>
              </a:rPr>
              <a:t>: its role in…)</a:t>
            </a:r>
          </a:p>
        </p:txBody>
      </p:sp>
      <p:cxnSp>
        <p:nvCxnSpPr>
          <p:cNvPr id="28" name="Straight Arrow Connector 27"/>
          <p:cNvCxnSpPr>
            <a:cxnSpLocks noChangeShapeType="1"/>
            <a:stCxn id="5" idx="2"/>
            <a:endCxn id="25" idx="0"/>
          </p:cNvCxnSpPr>
          <p:nvPr/>
        </p:nvCxnSpPr>
        <p:spPr bwMode="auto">
          <a:xfrm rot="16200000" flipH="1">
            <a:off x="4247356" y="2875757"/>
            <a:ext cx="954087" cy="762000"/>
          </a:xfrm>
          <a:prstGeom prst="straightConnector1">
            <a:avLst/>
          </a:prstGeom>
          <a:noFill/>
          <a:ln w="25400" algn="ctr">
            <a:solidFill>
              <a:schemeClr val="tx1"/>
            </a:solidFill>
            <a:round/>
            <a:headEnd/>
            <a:tailEnd type="arrow" w="med" len="med"/>
          </a:ln>
        </p:spPr>
      </p:cxnSp>
      <p:cxnSp>
        <p:nvCxnSpPr>
          <p:cNvPr id="31" name="Straight Arrow Connector 30"/>
          <p:cNvCxnSpPr>
            <a:cxnSpLocks noChangeShapeType="1"/>
            <a:stCxn id="25" idx="2"/>
            <a:endCxn id="26" idx="0"/>
          </p:cNvCxnSpPr>
          <p:nvPr/>
        </p:nvCxnSpPr>
        <p:spPr bwMode="auto">
          <a:xfrm rot="16200000" flipH="1">
            <a:off x="5491162" y="4271963"/>
            <a:ext cx="676275" cy="1447800"/>
          </a:xfrm>
          <a:prstGeom prst="straightConnector1">
            <a:avLst/>
          </a:prstGeom>
          <a:noFill/>
          <a:ln w="25400" algn="ctr">
            <a:solidFill>
              <a:schemeClr val="tx1"/>
            </a:solidFill>
            <a:round/>
            <a:headEnd/>
            <a:tailEnd type="arrow" w="med" len="med"/>
          </a:ln>
        </p:spPr>
      </p:cxnSp>
      <p:sp>
        <p:nvSpPr>
          <p:cNvPr id="38" name="TextBox 37"/>
          <p:cNvSpPr txBox="1"/>
          <p:nvPr/>
        </p:nvSpPr>
        <p:spPr>
          <a:xfrm>
            <a:off x="228600" y="1524000"/>
            <a:ext cx="2590800" cy="369888"/>
          </a:xfrm>
          <a:prstGeom prst="rect">
            <a:avLst/>
          </a:prstGeom>
          <a:solidFill>
            <a:schemeClr val="l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en-US" b="1" dirty="0">
                <a:solidFill>
                  <a:srgbClr val="008000"/>
                </a:solidFill>
              </a:rPr>
              <a:t>Answer Phrase Selection</a:t>
            </a:r>
          </a:p>
        </p:txBody>
      </p:sp>
      <p:sp>
        <p:nvSpPr>
          <p:cNvPr id="39" name="TextBox 38"/>
          <p:cNvSpPr txBox="1"/>
          <p:nvPr/>
        </p:nvSpPr>
        <p:spPr>
          <a:xfrm>
            <a:off x="457200" y="3200400"/>
            <a:ext cx="2674938" cy="369888"/>
          </a:xfrm>
          <a:prstGeom prst="rect">
            <a:avLst/>
          </a:prstGeom>
          <a:solidFill>
            <a:schemeClr val="lt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none">
            <a:spAutoFit/>
          </a:bodyPr>
          <a:lstStyle/>
          <a:p>
            <a:pPr eaLnBrk="0" hangingPunct="0">
              <a:defRPr/>
            </a:pPr>
            <a:r>
              <a:rPr lang="en-US" b="1" dirty="0">
                <a:solidFill>
                  <a:srgbClr val="0000FF"/>
                </a:solidFill>
              </a:rPr>
              <a:t>Main Verb Decomposition</a:t>
            </a:r>
          </a:p>
        </p:txBody>
      </p:sp>
      <p:sp>
        <p:nvSpPr>
          <p:cNvPr id="40" name="TextBox 39"/>
          <p:cNvSpPr txBox="1"/>
          <p:nvPr/>
        </p:nvSpPr>
        <p:spPr>
          <a:xfrm>
            <a:off x="1219200" y="4876800"/>
            <a:ext cx="2743200" cy="369888"/>
          </a:xfrm>
          <a:prstGeom prst="rect">
            <a:avLst/>
          </a:prstGeom>
          <a:solidFill>
            <a:schemeClr val="lt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spAutoFit/>
          </a:bodyPr>
          <a:lstStyle/>
          <a:p>
            <a:pPr eaLnBrk="0" hangingPunct="0">
              <a:defRPr/>
            </a:pPr>
            <a:r>
              <a:rPr lang="en-US" b="1" dirty="0">
                <a:solidFill>
                  <a:srgbClr val="663300"/>
                </a:solidFill>
              </a:rPr>
              <a:t>Subject Auxiliary Inversion</a:t>
            </a:r>
          </a:p>
        </p:txBody>
      </p:sp>
      <p:sp>
        <p:nvSpPr>
          <p:cNvPr id="18" name="Rectangle 17"/>
          <p:cNvSpPr/>
          <p:nvPr/>
        </p:nvSpPr>
        <p:spPr>
          <a:xfrm>
            <a:off x="304800" y="381000"/>
            <a:ext cx="52578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dirty="0">
                <a:solidFill>
                  <a:schemeClr val="tx1"/>
                </a:solidFill>
              </a:rPr>
              <a:t>Los Angeles became known as the "Queen of the Cow Counties" for its role in supplying beef and other foodstuffs to hungry miners in the north.</a:t>
            </a:r>
          </a:p>
        </p:txBody>
      </p:sp>
      <p:sp>
        <p:nvSpPr>
          <p:cNvPr id="47" name="Rectangle 46"/>
          <p:cNvSpPr/>
          <p:nvPr/>
        </p:nvSpPr>
        <p:spPr>
          <a:xfrm>
            <a:off x="1600200" y="2133600"/>
            <a:ext cx="5486400"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dirty="0"/>
              <a:t>Los </a:t>
            </a:r>
            <a:r>
              <a:rPr lang="en-US" dirty="0">
                <a:solidFill>
                  <a:schemeClr val="tx1"/>
                </a:solidFill>
              </a:rPr>
              <a:t>Angeles became known </a:t>
            </a:r>
            <a:r>
              <a:rPr lang="en-US" dirty="0"/>
              <a:t>as the "Queen of the Cow Counties" for </a:t>
            </a:r>
            <a:r>
              <a:rPr lang="en-US" dirty="0">
                <a:solidFill>
                  <a:srgbClr val="008000"/>
                </a:solidFill>
              </a:rPr>
              <a:t>(</a:t>
            </a:r>
            <a:r>
              <a:rPr lang="en-US" b="1" dirty="0">
                <a:solidFill>
                  <a:srgbClr val="008000"/>
                </a:solidFill>
              </a:rPr>
              <a:t>Answer Phrase</a:t>
            </a:r>
            <a:r>
              <a:rPr lang="en-US" dirty="0">
                <a:solidFill>
                  <a:srgbClr val="008000"/>
                </a:solidFill>
              </a:rPr>
              <a:t>: its role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7"/>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25" grpId="0" animBg="1"/>
      <p:bldP spid="26" grpId="0" animBg="1"/>
      <p:bldP spid="38" grpId="0" animBg="1"/>
      <p:bldP spid="39" grpId="0" animBg="1"/>
      <p:bldP spid="40" grpId="0" animBg="1"/>
      <p:bldP spid="18" grpId="0" animBg="1"/>
      <p:bldP spid="47" grpId="0" animBg="1"/>
      <p:bldP spid="4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9"/>
          <p:cNvSpPr>
            <a:spLocks noChangeArrowheads="1"/>
          </p:cNvSpPr>
          <p:nvPr/>
        </p:nvSpPr>
        <p:spPr bwMode="auto">
          <a:xfrm>
            <a:off x="1905000" y="5867400"/>
            <a:ext cx="5410200" cy="990600"/>
          </a:xfrm>
          <a:prstGeom prst="rect">
            <a:avLst/>
          </a:prstGeom>
          <a:solidFill>
            <a:schemeClr val="bg1"/>
          </a:solidFill>
          <a:ln w="25400" algn="ctr">
            <a:noFill/>
            <a:round/>
            <a:headEnd/>
            <a:tailEnd/>
          </a:ln>
        </p:spPr>
        <p:txBody>
          <a:bodyPr/>
          <a:lstStyle/>
          <a:p>
            <a:pPr eaLnBrk="0" hangingPunct="0"/>
            <a:endParaRPr lang="en-US"/>
          </a:p>
        </p:txBody>
      </p:sp>
      <p:sp>
        <p:nvSpPr>
          <p:cNvPr id="21507" name="Slide Number Placeholder 3"/>
          <p:cNvSpPr>
            <a:spLocks noGrp="1"/>
          </p:cNvSpPr>
          <p:nvPr>
            <p:ph type="sldNum" sz="quarter" idx="12"/>
          </p:nvPr>
        </p:nvSpPr>
        <p:spPr>
          <a:xfrm>
            <a:off x="3124200" y="6356350"/>
            <a:ext cx="2895600" cy="365125"/>
          </a:xfrm>
        </p:spPr>
        <p:txBody>
          <a:bodyPr/>
          <a:lstStyle/>
          <a:p>
            <a:pPr algn="ctr">
              <a:defRPr/>
            </a:pPr>
            <a:fld id="{1790467A-F4E8-4D58-813F-4E6F8B704DF5}" type="slidenum">
              <a:rPr lang="en-US" smtClean="0"/>
              <a:pPr algn="ctr">
                <a:defRPr/>
              </a:pPr>
              <a:t>45</a:t>
            </a:fld>
            <a:endParaRPr lang="en-US" smtClean="0"/>
          </a:p>
        </p:txBody>
      </p:sp>
      <p:sp>
        <p:nvSpPr>
          <p:cNvPr id="26" name="Rectangle 25"/>
          <p:cNvSpPr/>
          <p:nvPr/>
        </p:nvSpPr>
        <p:spPr>
          <a:xfrm>
            <a:off x="304800" y="457200"/>
            <a:ext cx="42672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dirty="0"/>
              <a:t>Did Los Angeles become known as the "Queen of the Cow Counties" for</a:t>
            </a:r>
          </a:p>
          <a:p>
            <a:pPr eaLnBrk="0" hangingPunct="0">
              <a:defRPr/>
            </a:pPr>
            <a:r>
              <a:rPr lang="en-US" dirty="0">
                <a:solidFill>
                  <a:srgbClr val="008000"/>
                </a:solidFill>
              </a:rPr>
              <a:t>(</a:t>
            </a:r>
            <a:r>
              <a:rPr lang="en-US" b="1" dirty="0">
                <a:solidFill>
                  <a:srgbClr val="008000"/>
                </a:solidFill>
              </a:rPr>
              <a:t>Answer Phrase</a:t>
            </a:r>
            <a:r>
              <a:rPr lang="en-US" dirty="0">
                <a:solidFill>
                  <a:srgbClr val="008000"/>
                </a:solidFill>
              </a:rPr>
              <a:t>: its role in…)</a:t>
            </a:r>
          </a:p>
        </p:txBody>
      </p:sp>
      <p:sp>
        <p:nvSpPr>
          <p:cNvPr id="12" name="Rectangle 11"/>
          <p:cNvSpPr/>
          <p:nvPr/>
        </p:nvSpPr>
        <p:spPr>
          <a:xfrm>
            <a:off x="2133600" y="2743200"/>
            <a:ext cx="4648200"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dirty="0">
                <a:solidFill>
                  <a:srgbClr val="008000"/>
                </a:solidFill>
              </a:rPr>
              <a:t>What</a:t>
            </a:r>
            <a:r>
              <a:rPr lang="en-US" dirty="0"/>
              <a:t> did Los Angeles become known as the "Queen of the Cow Counties" for?</a:t>
            </a:r>
          </a:p>
        </p:txBody>
      </p:sp>
      <p:sp>
        <p:nvSpPr>
          <p:cNvPr id="16" name="Rectangle 15"/>
          <p:cNvSpPr/>
          <p:nvPr/>
        </p:nvSpPr>
        <p:spPr>
          <a:xfrm>
            <a:off x="4114800" y="4495800"/>
            <a:ext cx="4648200" cy="1477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b="1" dirty="0">
                <a:solidFill>
                  <a:schemeClr val="tx1"/>
                </a:solidFill>
              </a:rPr>
              <a:t>1. </a:t>
            </a:r>
            <a:r>
              <a:rPr lang="en-US" dirty="0">
                <a:solidFill>
                  <a:schemeClr val="tx1"/>
                </a:solidFill>
              </a:rPr>
              <a:t>What became known as…?</a:t>
            </a:r>
          </a:p>
          <a:p>
            <a:pPr marL="228600" indent="-228600" eaLnBrk="0" hangingPunct="0">
              <a:defRPr/>
            </a:pPr>
            <a:r>
              <a:rPr lang="en-US" b="1" dirty="0">
                <a:solidFill>
                  <a:srgbClr val="7030A0"/>
                </a:solidFill>
              </a:rPr>
              <a:t>2. </a:t>
            </a:r>
            <a:r>
              <a:rPr lang="en-US" dirty="0">
                <a:solidFill>
                  <a:srgbClr val="7030A0"/>
                </a:solidFill>
              </a:rPr>
              <a:t>What did Los Angeles become known as the "Queen of the Cow Counties" for?</a:t>
            </a:r>
          </a:p>
          <a:p>
            <a:pPr eaLnBrk="0" hangingPunct="0">
              <a:defRPr/>
            </a:pPr>
            <a:r>
              <a:rPr lang="en-US" b="1" dirty="0">
                <a:solidFill>
                  <a:schemeClr val="tx1"/>
                </a:solidFill>
              </a:rPr>
              <a:t>3. </a:t>
            </a:r>
            <a:r>
              <a:rPr lang="en-US" dirty="0">
                <a:solidFill>
                  <a:schemeClr val="tx1"/>
                </a:solidFill>
              </a:rPr>
              <a:t>Whose role in supplying beef…?</a:t>
            </a:r>
          </a:p>
          <a:p>
            <a:pPr eaLnBrk="0" hangingPunct="0">
              <a:defRPr/>
            </a:pPr>
            <a:r>
              <a:rPr lang="en-US" b="1" dirty="0">
                <a:solidFill>
                  <a:schemeClr val="tx1"/>
                </a:solidFill>
              </a:rPr>
              <a:t>4.  </a:t>
            </a:r>
            <a:r>
              <a:rPr lang="en-US" dirty="0">
                <a:solidFill>
                  <a:schemeClr val="tx1"/>
                </a:solidFill>
              </a:rPr>
              <a:t>…</a:t>
            </a:r>
          </a:p>
        </p:txBody>
      </p:sp>
      <p:cxnSp>
        <p:nvCxnSpPr>
          <p:cNvPr id="23" name="Straight Arrow Connector 22"/>
          <p:cNvCxnSpPr>
            <a:cxnSpLocks noChangeShapeType="1"/>
            <a:stCxn id="26" idx="2"/>
            <a:endCxn id="12" idx="0"/>
          </p:cNvCxnSpPr>
          <p:nvPr/>
        </p:nvCxnSpPr>
        <p:spPr bwMode="auto">
          <a:xfrm rot="16200000" flipH="1">
            <a:off x="2767012" y="1052513"/>
            <a:ext cx="1362075" cy="2019300"/>
          </a:xfrm>
          <a:prstGeom prst="straightConnector1">
            <a:avLst/>
          </a:prstGeom>
          <a:noFill/>
          <a:ln w="25400" algn="ctr">
            <a:solidFill>
              <a:schemeClr val="tx1"/>
            </a:solidFill>
            <a:round/>
            <a:headEnd/>
            <a:tailEnd type="arrow" w="med" len="med"/>
          </a:ln>
        </p:spPr>
      </p:cxnSp>
      <p:cxnSp>
        <p:nvCxnSpPr>
          <p:cNvPr id="28" name="Straight Arrow Connector 27"/>
          <p:cNvCxnSpPr>
            <a:cxnSpLocks noChangeShapeType="1"/>
            <a:stCxn id="12" idx="2"/>
            <a:endCxn id="16" idx="0"/>
          </p:cNvCxnSpPr>
          <p:nvPr/>
        </p:nvCxnSpPr>
        <p:spPr bwMode="auto">
          <a:xfrm rot="16200000" flipH="1">
            <a:off x="4895056" y="2951957"/>
            <a:ext cx="1106487" cy="1981200"/>
          </a:xfrm>
          <a:prstGeom prst="straightConnector1">
            <a:avLst/>
          </a:prstGeom>
          <a:noFill/>
          <a:ln w="25400" algn="ctr">
            <a:solidFill>
              <a:schemeClr val="tx1"/>
            </a:solidFill>
            <a:round/>
            <a:headEnd/>
            <a:tailEnd type="arrow" w="med" len="med"/>
          </a:ln>
        </p:spPr>
      </p:cxnSp>
      <p:grpSp>
        <p:nvGrpSpPr>
          <p:cNvPr id="2" name="Group 41"/>
          <p:cNvGrpSpPr>
            <a:grpSpLocks/>
          </p:cNvGrpSpPr>
          <p:nvPr/>
        </p:nvGrpSpPr>
        <p:grpSpPr bwMode="auto">
          <a:xfrm>
            <a:off x="1600200" y="3581400"/>
            <a:ext cx="4838700" cy="914400"/>
            <a:chOff x="1600200" y="3276600"/>
            <a:chExt cx="4838700" cy="914400"/>
          </a:xfrm>
        </p:grpSpPr>
        <p:cxnSp>
          <p:nvCxnSpPr>
            <p:cNvPr id="53260" name="Straight Arrow Connector 38"/>
            <p:cNvCxnSpPr>
              <a:cxnSpLocks noChangeShapeType="1"/>
              <a:stCxn id="20" idx="3"/>
              <a:endCxn id="16" idx="0"/>
            </p:cNvCxnSpPr>
            <p:nvPr/>
          </p:nvCxnSpPr>
          <p:spPr bwMode="auto">
            <a:xfrm>
              <a:off x="2057400" y="3476655"/>
              <a:ext cx="4381500" cy="714345"/>
            </a:xfrm>
            <a:prstGeom prst="straightConnector1">
              <a:avLst/>
            </a:prstGeom>
            <a:noFill/>
            <a:ln w="25400" algn="ctr">
              <a:solidFill>
                <a:schemeClr val="tx1"/>
              </a:solidFill>
              <a:round/>
              <a:headEnd/>
              <a:tailEnd type="arrow" w="med" len="med"/>
            </a:ln>
          </p:spPr>
        </p:cxnSp>
        <p:cxnSp>
          <p:nvCxnSpPr>
            <p:cNvPr id="53261" name="Straight Arrow Connector 35"/>
            <p:cNvCxnSpPr>
              <a:cxnSpLocks noChangeShapeType="1"/>
              <a:stCxn id="18" idx="3"/>
              <a:endCxn id="16" idx="0"/>
            </p:cNvCxnSpPr>
            <p:nvPr/>
          </p:nvCxnSpPr>
          <p:spPr bwMode="auto">
            <a:xfrm>
              <a:off x="2971800" y="3476655"/>
              <a:ext cx="3467100" cy="714345"/>
            </a:xfrm>
            <a:prstGeom prst="straightConnector1">
              <a:avLst/>
            </a:prstGeom>
            <a:noFill/>
            <a:ln w="25400" algn="ctr">
              <a:solidFill>
                <a:schemeClr val="tx1"/>
              </a:solidFill>
              <a:round/>
              <a:headEnd/>
              <a:tailEnd type="arrow" w="med" len="med"/>
            </a:ln>
          </p:spPr>
        </p:cxnSp>
        <p:sp>
          <p:nvSpPr>
            <p:cNvPr id="20" name="TextBox 19"/>
            <p:cNvSpPr txBox="1"/>
            <p:nvPr/>
          </p:nvSpPr>
          <p:spPr>
            <a:xfrm>
              <a:off x="1600200" y="3276600"/>
              <a:ext cx="457200"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sz="2000" dirty="0">
                  <a:solidFill>
                    <a:schemeClr val="tx1"/>
                  </a:solidFill>
                </a:rPr>
                <a:t>…</a:t>
              </a:r>
              <a:endParaRPr lang="en-US" sz="2000" dirty="0"/>
            </a:p>
          </p:txBody>
        </p:sp>
        <p:sp>
          <p:nvSpPr>
            <p:cNvPr id="18" name="TextBox 17"/>
            <p:cNvSpPr txBox="1"/>
            <p:nvPr/>
          </p:nvSpPr>
          <p:spPr>
            <a:xfrm>
              <a:off x="2514600" y="3276600"/>
              <a:ext cx="457200"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sz="2000" dirty="0">
                  <a:solidFill>
                    <a:schemeClr val="tx1"/>
                  </a:solidFill>
                </a:rPr>
                <a:t>…</a:t>
              </a:r>
              <a:endParaRPr lang="en-US" sz="2000" dirty="0"/>
            </a:p>
          </p:txBody>
        </p:sp>
        <p:sp>
          <p:nvSpPr>
            <p:cNvPr id="21" name="TextBox 20"/>
            <p:cNvSpPr txBox="1"/>
            <p:nvPr/>
          </p:nvSpPr>
          <p:spPr>
            <a:xfrm>
              <a:off x="3581400" y="3276600"/>
              <a:ext cx="457200"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sz="2000" dirty="0">
                  <a:solidFill>
                    <a:schemeClr val="tx1"/>
                  </a:solidFill>
                </a:rPr>
                <a:t>…</a:t>
              </a:r>
              <a:endParaRPr lang="en-US" sz="2000" dirty="0"/>
            </a:p>
          </p:txBody>
        </p:sp>
        <p:cxnSp>
          <p:nvCxnSpPr>
            <p:cNvPr id="53265" name="Straight Arrow Connector 31"/>
            <p:cNvCxnSpPr>
              <a:cxnSpLocks noChangeShapeType="1"/>
              <a:stCxn id="21" idx="3"/>
              <a:endCxn id="16" idx="0"/>
            </p:cNvCxnSpPr>
            <p:nvPr/>
          </p:nvCxnSpPr>
          <p:spPr bwMode="auto">
            <a:xfrm>
              <a:off x="4038600" y="3476655"/>
              <a:ext cx="2400300" cy="714345"/>
            </a:xfrm>
            <a:prstGeom prst="straightConnector1">
              <a:avLst/>
            </a:prstGeom>
            <a:noFill/>
            <a:ln w="25400" algn="ctr">
              <a:solidFill>
                <a:schemeClr val="tx1"/>
              </a:solidFill>
              <a:round/>
              <a:headEnd/>
              <a:tailEnd type="arrow" w="med" len="med"/>
            </a:ln>
          </p:spPr>
        </p:cxnSp>
      </p:grpSp>
      <p:sp>
        <p:nvSpPr>
          <p:cNvPr id="46" name="TextBox 45"/>
          <p:cNvSpPr txBox="1"/>
          <p:nvPr/>
        </p:nvSpPr>
        <p:spPr>
          <a:xfrm>
            <a:off x="457200" y="1524000"/>
            <a:ext cx="1828800" cy="923925"/>
          </a:xfrm>
          <a:prstGeom prst="rect">
            <a:avLst/>
          </a:prstGeom>
          <a:solidFill>
            <a:schemeClr val="lt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spAutoFit/>
          </a:bodyPr>
          <a:lstStyle/>
          <a:p>
            <a:pPr eaLnBrk="0" hangingPunct="0">
              <a:defRPr/>
            </a:pPr>
            <a:r>
              <a:rPr lang="en-US" b="1" dirty="0">
                <a:solidFill>
                  <a:srgbClr val="008000"/>
                </a:solidFill>
              </a:rPr>
              <a:t>Movement and Insertion of Question Phrase</a:t>
            </a:r>
          </a:p>
        </p:txBody>
      </p:sp>
      <p:sp>
        <p:nvSpPr>
          <p:cNvPr id="47" name="TextBox 46"/>
          <p:cNvSpPr txBox="1"/>
          <p:nvPr/>
        </p:nvSpPr>
        <p:spPr>
          <a:xfrm>
            <a:off x="1524000" y="4343400"/>
            <a:ext cx="1981200" cy="369888"/>
          </a:xfrm>
          <a:prstGeom prst="rect">
            <a:avLst/>
          </a:prstGeom>
          <a:solidFill>
            <a:schemeClr val="lt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spAutoFit/>
          </a:bodyPr>
          <a:lstStyle/>
          <a:p>
            <a:pPr eaLnBrk="0" hangingPunct="0">
              <a:defRPr/>
            </a:pPr>
            <a:r>
              <a:rPr lang="en-US" b="1" dirty="0">
                <a:solidFill>
                  <a:srgbClr val="7030A0"/>
                </a:solidFill>
              </a:rPr>
              <a:t>Question Ranking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Existing Work on QG</a:t>
            </a:r>
          </a:p>
        </p:txBody>
      </p:sp>
      <p:sp>
        <p:nvSpPr>
          <p:cNvPr id="4" name="Slide Number Placeholder 3"/>
          <p:cNvSpPr>
            <a:spLocks noGrp="1"/>
          </p:cNvSpPr>
          <p:nvPr>
            <p:ph type="sldNum" sz="quarter" idx="12"/>
          </p:nvPr>
        </p:nvSpPr>
        <p:spPr/>
        <p:txBody>
          <a:bodyPr/>
          <a:lstStyle/>
          <a:p>
            <a:pPr>
              <a:defRPr/>
            </a:pPr>
            <a:fld id="{45ADAA4A-5815-439E-ACFD-44276C6DB4B2}" type="slidenum">
              <a:rPr lang="en-US" smtClean="0"/>
              <a:pPr>
                <a:defRPr/>
              </a:pPr>
              <a:t>46</a:t>
            </a:fld>
            <a:endParaRPr lang="en-US"/>
          </a:p>
        </p:txBody>
      </p:sp>
      <p:graphicFrame>
        <p:nvGraphicFramePr>
          <p:cNvPr id="5" name="Content Placeholder 4"/>
          <p:cNvGraphicFramePr>
            <a:graphicFrameLocks noGrp="1"/>
          </p:cNvGraphicFramePr>
          <p:nvPr>
            <p:ph idx="1"/>
          </p:nvPr>
        </p:nvGraphicFramePr>
        <p:xfrm>
          <a:off x="1219200" y="1828800"/>
          <a:ext cx="7162800" cy="3901440"/>
        </p:xfrm>
        <a:graphic>
          <a:graphicData uri="http://schemas.openxmlformats.org/drawingml/2006/table">
            <a:tbl>
              <a:tblPr firstRow="1" bandRow="1">
                <a:tableStyleId>{7E9639D4-E3E2-4D34-9284-5A2195B3D0D7}</a:tableStyleId>
              </a:tblPr>
              <a:tblGrid>
                <a:gridCol w="2930236"/>
                <a:gridCol w="4232564"/>
              </a:tblGrid>
              <a:tr h="304800">
                <a:tc>
                  <a:txBody>
                    <a:bodyPr/>
                    <a:lstStyle/>
                    <a:p>
                      <a:r>
                        <a:rPr lang="en-US" sz="2800" dirty="0" smtClean="0"/>
                        <a:t>Reference</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Description</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Wolfe, 1977</a:t>
                      </a:r>
                      <a:endParaRPr lang="en-US" sz="2400"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Early work on the topic.</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Mitkov</a:t>
                      </a:r>
                      <a:r>
                        <a:rPr lang="en-US" sz="2400" dirty="0" smtClean="0"/>
                        <a:t> &amp; Ha, 2005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Template-based</a:t>
                      </a:r>
                      <a:r>
                        <a:rPr lang="en-US" sz="2400" baseline="0" dirty="0" smtClean="0"/>
                        <a:t> approach based on surface patterns in text.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solidFill>
                            <a:srgbClr val="0000FF"/>
                          </a:solidFill>
                        </a:rPr>
                        <a:t>Heilman</a:t>
                      </a:r>
                      <a:r>
                        <a:rPr lang="en-US" sz="2400" baseline="0" dirty="0" smtClean="0">
                          <a:solidFill>
                            <a:srgbClr val="0000FF"/>
                          </a:solidFill>
                        </a:rPr>
                        <a:t> &amp; Smith, 2010</a:t>
                      </a:r>
                      <a:endParaRPr lang="en-US" sz="2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0000FF"/>
                          </a:solidFill>
                        </a:rPr>
                        <a:t>Over-generation</a:t>
                      </a:r>
                      <a:r>
                        <a:rPr lang="en-US" sz="2400" baseline="0" dirty="0" smtClean="0">
                          <a:solidFill>
                            <a:srgbClr val="0000FF"/>
                          </a:solidFill>
                        </a:rPr>
                        <a:t> and statistical ranking.</a:t>
                      </a:r>
                      <a:endParaRPr lang="en-US" sz="2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err="1" smtClean="0"/>
                        <a:t>Mannem</a:t>
                      </a:r>
                      <a:r>
                        <a:rPr lang="en-US" sz="2400" dirty="0" smtClean="0"/>
                        <a:t>,</a:t>
                      </a:r>
                      <a:r>
                        <a:rPr lang="en-US" sz="2400" baseline="0" dirty="0" smtClean="0"/>
                        <a:t> Prasad,  &amp; Joshi, 2010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QG from semantic role labeling</a:t>
                      </a:r>
                      <a:r>
                        <a:rPr lang="en-US" sz="2400" baseline="0" dirty="0" smtClean="0"/>
                        <a:t> analyses.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gridSpan="2">
                  <a:txBody>
                    <a:bodyPr/>
                    <a:lstStyle/>
                    <a:p>
                      <a:pPr algn="ctr"/>
                      <a:r>
                        <a:rPr lang="en-US" sz="2400" i="1" dirty="0" smtClean="0"/>
                        <a:t>inter alia</a:t>
                      </a:r>
                      <a:endParaRPr lang="en-US" sz="2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Outline</a:t>
            </a:r>
          </a:p>
        </p:txBody>
      </p:sp>
      <p:sp>
        <p:nvSpPr>
          <p:cNvPr id="55299" name="Content Placeholder 2"/>
          <p:cNvSpPr>
            <a:spLocks noGrp="1"/>
          </p:cNvSpPr>
          <p:nvPr>
            <p:ph idx="1"/>
          </p:nvPr>
        </p:nvSpPr>
        <p:spPr>
          <a:xfrm>
            <a:off x="457200" y="1219200"/>
            <a:ext cx="8229600" cy="4800600"/>
          </a:xfrm>
        </p:spPr>
        <p:txBody>
          <a:bodyPr/>
          <a:lstStyle/>
          <a:p>
            <a:r>
              <a:rPr lang="en-US" dirty="0" smtClean="0"/>
              <a:t>Introduction</a:t>
            </a:r>
          </a:p>
          <a:p>
            <a:r>
              <a:rPr lang="en-US" dirty="0" smtClean="0"/>
              <a:t>Textbooks vs. New Resources</a:t>
            </a:r>
          </a:p>
          <a:p>
            <a:r>
              <a:rPr lang="en-US" dirty="0" smtClean="0"/>
              <a:t>Text Search for Language Instructors</a:t>
            </a:r>
          </a:p>
          <a:p>
            <a:r>
              <a:rPr lang="en-US" dirty="0" smtClean="0">
                <a:solidFill>
                  <a:srgbClr val="0000FF"/>
                </a:solidFill>
              </a:rPr>
              <a:t>Question Generation</a:t>
            </a:r>
          </a:p>
          <a:p>
            <a:pPr lvl="1"/>
            <a:r>
              <a:rPr lang="en-US" dirty="0" smtClean="0"/>
              <a:t>Challenges</a:t>
            </a:r>
          </a:p>
          <a:p>
            <a:pPr lvl="1"/>
            <a:r>
              <a:rPr lang="en-US" dirty="0" smtClean="0"/>
              <a:t>Step-by-step example</a:t>
            </a:r>
          </a:p>
          <a:p>
            <a:pPr lvl="1"/>
            <a:r>
              <a:rPr lang="en-US" dirty="0" smtClean="0">
                <a:solidFill>
                  <a:srgbClr val="0000FF"/>
                </a:solidFill>
              </a:rPr>
              <a:t>Question ranking</a:t>
            </a:r>
          </a:p>
          <a:p>
            <a:pPr lvl="1"/>
            <a:r>
              <a:rPr lang="en-US" dirty="0" smtClean="0"/>
              <a:t>User interface</a:t>
            </a:r>
          </a:p>
          <a:p>
            <a:r>
              <a:rPr lang="en-US" dirty="0" smtClean="0"/>
              <a:t>Concluding Remarks</a:t>
            </a:r>
          </a:p>
        </p:txBody>
      </p:sp>
      <p:sp>
        <p:nvSpPr>
          <p:cNvPr id="4" name="Slide Number Placeholder 3"/>
          <p:cNvSpPr>
            <a:spLocks noGrp="1"/>
          </p:cNvSpPr>
          <p:nvPr>
            <p:ph type="sldNum" sz="quarter" idx="12"/>
          </p:nvPr>
        </p:nvSpPr>
        <p:spPr/>
        <p:txBody>
          <a:bodyPr/>
          <a:lstStyle/>
          <a:p>
            <a:pPr>
              <a:defRPr/>
            </a:pPr>
            <a:fld id="{110030A4-EBB7-4047-B22E-F18A92BBA8C7}"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Ranking</a:t>
            </a:r>
            <a:endParaRPr lang="en-US" dirty="0"/>
          </a:p>
        </p:txBody>
      </p:sp>
      <p:sp>
        <p:nvSpPr>
          <p:cNvPr id="4" name="Slide Number Placeholder 3"/>
          <p:cNvSpPr>
            <a:spLocks noGrp="1"/>
          </p:cNvSpPr>
          <p:nvPr>
            <p:ph type="sldNum" sz="quarter" idx="12"/>
          </p:nvPr>
        </p:nvSpPr>
        <p:spPr/>
        <p:txBody>
          <a:bodyPr/>
          <a:lstStyle/>
          <a:p>
            <a:pPr>
              <a:defRPr/>
            </a:pPr>
            <a:fld id="{E082907A-7859-4ACC-B0F0-78F40F875C78}" type="slidenum">
              <a:rPr lang="en-US" smtClean="0"/>
              <a:pPr>
                <a:defRPr/>
              </a:pPr>
              <a:t>48</a:t>
            </a:fld>
            <a:endParaRPr lang="en-US"/>
          </a:p>
        </p:txBody>
      </p:sp>
      <p:sp>
        <p:nvSpPr>
          <p:cNvPr id="5" name="Rectangle 4"/>
          <p:cNvSpPr/>
          <p:nvPr/>
        </p:nvSpPr>
        <p:spPr>
          <a:xfrm>
            <a:off x="1752600" y="2743200"/>
            <a:ext cx="58674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dirty="0" smtClean="0">
                <a:latin typeface="+mn-lt"/>
              </a:rPr>
              <a:t>We use a statistical ranking model to avoid vague and awkward questions.</a:t>
            </a:r>
            <a:endParaRPr lang="en-US" sz="2800" dirty="0">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3" cstate="print"/>
          <a:srcRect/>
          <a:stretch>
            <a:fillRect/>
          </a:stretch>
        </p:blipFill>
        <p:spPr bwMode="auto">
          <a:xfrm>
            <a:off x="4953000" y="1219200"/>
            <a:ext cx="695325" cy="695325"/>
          </a:xfrm>
          <a:prstGeom prst="rect">
            <a:avLst/>
          </a:prstGeom>
          <a:noFill/>
          <a:ln w="9525">
            <a:noFill/>
            <a:miter lim="800000"/>
            <a:headEnd/>
            <a:tailEnd/>
          </a:ln>
        </p:spPr>
      </p:pic>
      <p:pic>
        <p:nvPicPr>
          <p:cNvPr id="31" name="Picture 3"/>
          <p:cNvPicPr>
            <a:picLocks noChangeAspect="1" noChangeArrowheads="1"/>
          </p:cNvPicPr>
          <p:nvPr/>
        </p:nvPicPr>
        <p:blipFill>
          <a:blip r:embed="rId4" cstate="print"/>
          <a:srcRect/>
          <a:stretch>
            <a:fillRect/>
          </a:stretch>
        </p:blipFill>
        <p:spPr bwMode="auto">
          <a:xfrm>
            <a:off x="4191000" y="1295400"/>
            <a:ext cx="536730" cy="543950"/>
          </a:xfrm>
          <a:prstGeom prst="rect">
            <a:avLst/>
          </a:prstGeom>
          <a:noFill/>
          <a:ln w="9525">
            <a:noFill/>
            <a:miter lim="800000"/>
            <a:headEnd/>
            <a:tailEnd/>
          </a:ln>
        </p:spPr>
      </p:pic>
      <p:sp>
        <p:nvSpPr>
          <p:cNvPr id="14" name="Rectangle 13"/>
          <p:cNvSpPr/>
          <p:nvPr/>
        </p:nvSpPr>
        <p:spPr bwMode="auto">
          <a:xfrm>
            <a:off x="1828800" y="6019800"/>
            <a:ext cx="5715000" cy="838200"/>
          </a:xfrm>
          <a:prstGeom prst="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eaLnBrk="0" hangingPunct="0">
              <a:defRPr/>
            </a:pPr>
            <a:endParaRPr lang="en-US">
              <a:solidFill>
                <a:schemeClr val="tx1"/>
              </a:solidFill>
            </a:endParaRPr>
          </a:p>
        </p:txBody>
      </p:sp>
      <p:sp>
        <p:nvSpPr>
          <p:cNvPr id="1033" name="Title 1"/>
          <p:cNvSpPr>
            <a:spLocks noGrp="1"/>
          </p:cNvSpPr>
          <p:nvPr>
            <p:ph type="title"/>
          </p:nvPr>
        </p:nvSpPr>
        <p:spPr/>
        <p:txBody>
          <a:bodyPr/>
          <a:lstStyle/>
          <a:p>
            <a:r>
              <a:rPr lang="en-US" sz="4000" dirty="0" smtClean="0"/>
              <a:t>Logistic Regression of Question Quality</a:t>
            </a:r>
          </a:p>
        </p:txBody>
      </p:sp>
      <p:sp>
        <p:nvSpPr>
          <p:cNvPr id="1034" name="Content Placeholder 2"/>
          <p:cNvSpPr>
            <a:spLocks noGrp="1"/>
          </p:cNvSpPr>
          <p:nvPr>
            <p:ph idx="1"/>
          </p:nvPr>
        </p:nvSpPr>
        <p:spPr>
          <a:xfrm>
            <a:off x="457200" y="1371600"/>
            <a:ext cx="8229600" cy="4525963"/>
          </a:xfrm>
        </p:spPr>
        <p:txBody>
          <a:bodyPr/>
          <a:lstStyle/>
          <a:p>
            <a:pPr lvl="1"/>
            <a:endParaRPr lang="en-US" dirty="0" smtClean="0"/>
          </a:p>
          <a:p>
            <a:pPr lvl="1">
              <a:buFont typeface="Arial" charset="0"/>
              <a:buChar char="•"/>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endParaRPr lang="en-US" dirty="0" smtClean="0"/>
          </a:p>
        </p:txBody>
      </p:sp>
      <p:sp>
        <p:nvSpPr>
          <p:cNvPr id="2055" name="Slide Number Placeholder 3"/>
          <p:cNvSpPr>
            <a:spLocks noGrp="1"/>
          </p:cNvSpPr>
          <p:nvPr>
            <p:ph type="sldNum" sz="quarter" idx="12"/>
          </p:nvPr>
        </p:nvSpPr>
        <p:spPr>
          <a:xfrm>
            <a:off x="3124200" y="6356350"/>
            <a:ext cx="2895600" cy="365125"/>
          </a:xfrm>
        </p:spPr>
        <p:txBody>
          <a:bodyPr/>
          <a:lstStyle/>
          <a:p>
            <a:pPr algn="ctr">
              <a:defRPr/>
            </a:pPr>
            <a:fld id="{32A1C838-EAB2-4826-8AD0-25142C38ED5A}" type="slidenum">
              <a:rPr lang="en-US" smtClean="0"/>
              <a:pPr algn="ctr">
                <a:defRPr/>
              </a:pPr>
              <a:t>49</a:t>
            </a:fld>
            <a:endParaRPr lang="en-US" smtClean="0"/>
          </a:p>
        </p:txBody>
      </p:sp>
      <p:grpSp>
        <p:nvGrpSpPr>
          <p:cNvPr id="1036" name="Group 16"/>
          <p:cNvGrpSpPr>
            <a:grpSpLocks/>
          </p:cNvGrpSpPr>
          <p:nvPr/>
        </p:nvGrpSpPr>
        <p:grpSpPr bwMode="auto">
          <a:xfrm>
            <a:off x="3048000" y="1219200"/>
            <a:ext cx="2800350" cy="762000"/>
            <a:chOff x="1547813" y="1589088"/>
            <a:chExt cx="3722687" cy="1012825"/>
          </a:xfrm>
        </p:grpSpPr>
        <p:graphicFrame>
          <p:nvGraphicFramePr>
            <p:cNvPr id="1029" name="Object 2"/>
            <p:cNvGraphicFramePr>
              <a:graphicFrameLocks noChangeAspect="1"/>
            </p:cNvGraphicFramePr>
            <p:nvPr/>
          </p:nvGraphicFramePr>
          <p:xfrm>
            <a:off x="1547813" y="1589088"/>
            <a:ext cx="1524000" cy="936625"/>
          </p:xfrm>
          <a:graphic>
            <a:graphicData uri="http://schemas.openxmlformats.org/presentationml/2006/ole">
              <p:oleObj spid="_x0000_s1029" name="Equation" r:id="rId5" imgW="330120" imgH="203040" progId="Equation.3">
                <p:embed/>
              </p:oleObj>
            </a:graphicData>
          </a:graphic>
        </p:graphicFrame>
        <p:graphicFrame>
          <p:nvGraphicFramePr>
            <p:cNvPr id="1030" name="Object 3"/>
            <p:cNvGraphicFramePr>
              <a:graphicFrameLocks noChangeAspect="1"/>
            </p:cNvGraphicFramePr>
            <p:nvPr/>
          </p:nvGraphicFramePr>
          <p:xfrm>
            <a:off x="4800600" y="1600200"/>
            <a:ext cx="469900" cy="936625"/>
          </p:xfrm>
          <a:graphic>
            <a:graphicData uri="http://schemas.openxmlformats.org/presentationml/2006/ole">
              <p:oleObj spid="_x0000_s1030" name="Equation" r:id="rId6" imgW="101520" imgH="203040" progId="Equation.3">
                <p:embed/>
              </p:oleObj>
            </a:graphicData>
          </a:graphic>
        </p:graphicFrame>
        <p:graphicFrame>
          <p:nvGraphicFramePr>
            <p:cNvPr id="1031" name="Object 4"/>
            <p:cNvGraphicFramePr>
              <a:graphicFrameLocks noChangeAspect="1"/>
            </p:cNvGraphicFramePr>
            <p:nvPr/>
          </p:nvGraphicFramePr>
          <p:xfrm>
            <a:off x="3810000" y="2133600"/>
            <a:ext cx="352425" cy="468313"/>
          </p:xfrm>
          <a:graphic>
            <a:graphicData uri="http://schemas.openxmlformats.org/presentationml/2006/ole">
              <p:oleObj spid="_x0000_s1031" name="Equation" r:id="rId7" imgW="75960" imgH="101520" progId="Equation.3">
                <p:embed/>
              </p:oleObj>
            </a:graphicData>
          </a:graphic>
        </p:graphicFrame>
      </p:grpSp>
      <p:grpSp>
        <p:nvGrpSpPr>
          <p:cNvPr id="3" name="Group 19"/>
          <p:cNvGrpSpPr>
            <a:grpSpLocks/>
          </p:cNvGrpSpPr>
          <p:nvPr/>
        </p:nvGrpSpPr>
        <p:grpSpPr bwMode="auto">
          <a:xfrm>
            <a:off x="533400" y="3657605"/>
            <a:ext cx="5724525" cy="923922"/>
            <a:chOff x="550235" y="3642174"/>
            <a:chExt cx="4568723" cy="736952"/>
          </a:xfrm>
        </p:grpSpPr>
        <p:graphicFrame>
          <p:nvGraphicFramePr>
            <p:cNvPr id="1027" name="Object 16"/>
            <p:cNvGraphicFramePr>
              <a:graphicFrameLocks noChangeAspect="1"/>
            </p:cNvGraphicFramePr>
            <p:nvPr/>
          </p:nvGraphicFramePr>
          <p:xfrm>
            <a:off x="3300845" y="3685224"/>
            <a:ext cx="1818113" cy="693902"/>
          </p:xfrm>
          <a:graphic>
            <a:graphicData uri="http://schemas.openxmlformats.org/presentationml/2006/ole">
              <p:oleObj spid="_x0000_s1027" name="Equation" r:id="rId8" imgW="533160" imgH="203040" progId="Equation.3">
                <p:embed/>
              </p:oleObj>
            </a:graphicData>
          </a:graphic>
        </p:graphicFrame>
        <p:graphicFrame>
          <p:nvGraphicFramePr>
            <p:cNvPr id="1028" name="Object 18"/>
            <p:cNvGraphicFramePr>
              <a:graphicFrameLocks noChangeAspect="1"/>
            </p:cNvGraphicFramePr>
            <p:nvPr/>
          </p:nvGraphicFramePr>
          <p:xfrm>
            <a:off x="550235" y="3642174"/>
            <a:ext cx="2161465" cy="705299"/>
          </p:xfrm>
          <a:graphic>
            <a:graphicData uri="http://schemas.openxmlformats.org/presentationml/2006/ole">
              <p:oleObj spid="_x0000_s1028" name="Equation" r:id="rId9" imgW="622080" imgH="203040" progId="Equation.3">
                <p:embed/>
              </p:oleObj>
            </a:graphicData>
          </a:graphic>
        </p:graphicFrame>
      </p:grpSp>
      <p:grpSp>
        <p:nvGrpSpPr>
          <p:cNvPr id="4" name="Group 23"/>
          <p:cNvGrpSpPr>
            <a:grpSpLocks/>
          </p:cNvGrpSpPr>
          <p:nvPr/>
        </p:nvGrpSpPr>
        <p:grpSpPr bwMode="auto">
          <a:xfrm>
            <a:off x="1066800" y="5181600"/>
            <a:ext cx="7010400" cy="1219200"/>
            <a:chOff x="1143000" y="5181600"/>
            <a:chExt cx="6705600" cy="1219200"/>
          </a:xfrm>
        </p:grpSpPr>
        <p:sp>
          <p:nvSpPr>
            <p:cNvPr id="23" name="Rectangle 22"/>
            <p:cNvSpPr/>
            <p:nvPr/>
          </p:nvSpPr>
          <p:spPr>
            <a:xfrm>
              <a:off x="1143000" y="5181600"/>
              <a:ext cx="6705600" cy="1219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grpSp>
          <p:nvGrpSpPr>
            <p:cNvPr id="1046" name="Group 21"/>
            <p:cNvGrpSpPr>
              <a:grpSpLocks/>
            </p:cNvGrpSpPr>
            <p:nvPr/>
          </p:nvGrpSpPr>
          <p:grpSpPr bwMode="auto">
            <a:xfrm>
              <a:off x="1295400" y="5486400"/>
              <a:ext cx="6407427" cy="762000"/>
              <a:chOff x="0" y="5410200"/>
              <a:chExt cx="6407427" cy="762000"/>
            </a:xfrm>
          </p:grpSpPr>
          <p:sp>
            <p:nvSpPr>
              <p:cNvPr id="1048" name="TextBox 15"/>
              <p:cNvSpPr txBox="1">
                <a:spLocks noChangeArrowheads="1"/>
              </p:cNvSpPr>
              <p:nvPr/>
            </p:nvSpPr>
            <p:spPr bwMode="auto">
              <a:xfrm>
                <a:off x="6188766" y="5410200"/>
                <a:ext cx="218661" cy="646331"/>
              </a:xfrm>
              <a:prstGeom prst="rect">
                <a:avLst/>
              </a:prstGeom>
              <a:noFill/>
              <a:ln w="9525">
                <a:noFill/>
                <a:miter lim="800000"/>
                <a:headEnd/>
                <a:tailEnd/>
              </a:ln>
            </p:spPr>
            <p:txBody>
              <a:bodyPr wrap="square">
                <a:spAutoFit/>
              </a:bodyPr>
              <a:lstStyle/>
              <a:p>
                <a:pPr eaLnBrk="0" hangingPunct="0"/>
                <a:r>
                  <a:rPr lang="en-US" sz="3600" dirty="0" smtClean="0"/>
                  <a:t>)</a:t>
                </a:r>
                <a:endParaRPr lang="en-US" sz="3600" dirty="0"/>
              </a:p>
            </p:txBody>
          </p:sp>
          <p:graphicFrame>
            <p:nvGraphicFramePr>
              <p:cNvPr id="1026" name="Object 17"/>
              <p:cNvGraphicFramePr>
                <a:graphicFrameLocks noChangeAspect="1"/>
              </p:cNvGraphicFramePr>
              <p:nvPr/>
            </p:nvGraphicFramePr>
            <p:xfrm>
              <a:off x="3200400" y="5410200"/>
              <a:ext cx="2333625" cy="762000"/>
            </p:xfrm>
            <a:graphic>
              <a:graphicData uri="http://schemas.openxmlformats.org/presentationml/2006/ole">
                <p:oleObj spid="_x0000_s1026" name="Equation" r:id="rId10" imgW="622080" imgH="203040" progId="Equation.3">
                  <p:embed/>
                </p:oleObj>
              </a:graphicData>
            </a:graphic>
          </p:graphicFrame>
          <p:sp>
            <p:nvSpPr>
              <p:cNvPr id="21" name="Rectangle 20"/>
              <p:cNvSpPr/>
              <p:nvPr/>
            </p:nvSpPr>
            <p:spPr>
              <a:xfrm>
                <a:off x="0" y="5410200"/>
                <a:ext cx="3417888" cy="584200"/>
              </a:xfrm>
              <a:prstGeom prst="rect">
                <a:avLst/>
              </a:prstGeom>
            </p:spPr>
            <p:txBody>
              <a:bodyPr wrap="none">
                <a:spAutoFit/>
              </a:bodyPr>
              <a:lstStyle/>
              <a:p>
                <a:pPr>
                  <a:defRPr/>
                </a:pPr>
                <a:r>
                  <a:rPr lang="en-US" sz="3200" dirty="0">
                    <a:latin typeface="+mn-lt"/>
                  </a:rPr>
                  <a:t>To rank, we sort by </a:t>
                </a:r>
              </a:p>
            </p:txBody>
          </p:sp>
        </p:grpSp>
      </p:grpSp>
      <p:grpSp>
        <p:nvGrpSpPr>
          <p:cNvPr id="6" name="Group 42"/>
          <p:cNvGrpSpPr>
            <a:grpSpLocks/>
          </p:cNvGrpSpPr>
          <p:nvPr/>
        </p:nvGrpSpPr>
        <p:grpSpPr bwMode="auto">
          <a:xfrm>
            <a:off x="5791200" y="2133600"/>
            <a:ext cx="3124200" cy="1676400"/>
            <a:chOff x="5791200" y="2133600"/>
            <a:chExt cx="3124200" cy="1676401"/>
          </a:xfrm>
        </p:grpSpPr>
        <p:sp>
          <p:nvSpPr>
            <p:cNvPr id="25" name="TextBox 24"/>
            <p:cNvSpPr txBox="1"/>
            <p:nvPr/>
          </p:nvSpPr>
          <p:spPr>
            <a:xfrm>
              <a:off x="5791200" y="2133600"/>
              <a:ext cx="3124200" cy="120015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400" i="1" dirty="0" smtClean="0"/>
                <a:t>w</a:t>
              </a:r>
              <a:r>
                <a:rPr lang="en-US" sz="2400" dirty="0" smtClean="0"/>
                <a:t>: weights </a:t>
              </a:r>
              <a:endParaRPr lang="en-US" sz="2400" dirty="0"/>
            </a:p>
            <a:p>
              <a:pPr algn="ctr">
                <a:defRPr/>
              </a:pPr>
              <a:r>
                <a:rPr lang="en-US" sz="2400" dirty="0"/>
                <a:t>(learned from labeled questions)</a:t>
              </a:r>
            </a:p>
          </p:txBody>
        </p:sp>
        <p:cxnSp>
          <p:nvCxnSpPr>
            <p:cNvPr id="30" name="Straight Arrow Connector 29"/>
            <p:cNvCxnSpPr>
              <a:stCxn id="25" idx="2"/>
            </p:cNvCxnSpPr>
            <p:nvPr/>
          </p:nvCxnSpPr>
          <p:spPr>
            <a:xfrm rot="5400000">
              <a:off x="6562725" y="3019426"/>
              <a:ext cx="476250" cy="11049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7" name="Group 41"/>
          <p:cNvGrpSpPr>
            <a:grpSpLocks/>
          </p:cNvGrpSpPr>
          <p:nvPr/>
        </p:nvGrpSpPr>
        <p:grpSpPr bwMode="auto">
          <a:xfrm>
            <a:off x="1686936" y="2133600"/>
            <a:ext cx="3468770" cy="1676399"/>
            <a:chOff x="291517" y="2133600"/>
            <a:chExt cx="3468772" cy="1676398"/>
          </a:xfrm>
        </p:grpSpPr>
        <p:sp>
          <p:nvSpPr>
            <p:cNvPr id="26" name="TextBox 25"/>
            <p:cNvSpPr txBox="1"/>
            <p:nvPr/>
          </p:nvSpPr>
          <p:spPr>
            <a:xfrm>
              <a:off x="291517" y="2133600"/>
              <a:ext cx="3468772" cy="83099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en-US" sz="2400" i="1" dirty="0" smtClean="0"/>
                <a:t>x</a:t>
              </a:r>
              <a:r>
                <a:rPr lang="en-US" sz="2400" dirty="0" smtClean="0"/>
                <a:t>: features of the question</a:t>
              </a:r>
              <a:endParaRPr lang="en-US" sz="2400" dirty="0"/>
            </a:p>
            <a:p>
              <a:pPr algn="ctr">
                <a:defRPr/>
              </a:pPr>
              <a:r>
                <a:rPr lang="en-US" sz="2400" dirty="0"/>
                <a:t>(binary or real-valued)</a:t>
              </a:r>
            </a:p>
          </p:txBody>
        </p:sp>
        <p:cxnSp>
          <p:nvCxnSpPr>
            <p:cNvPr id="32" name="Straight Arrow Connector 31"/>
            <p:cNvCxnSpPr>
              <a:stCxn id="26" idx="2"/>
            </p:cNvCxnSpPr>
            <p:nvPr/>
          </p:nvCxnSpPr>
          <p:spPr>
            <a:xfrm rot="16200000" flipH="1">
              <a:off x="2407142" y="2583357"/>
              <a:ext cx="845402" cy="16078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pic>
        <p:nvPicPr>
          <p:cNvPr id="33" name="Picture 3"/>
          <p:cNvPicPr>
            <a:picLocks noChangeAspect="1" noChangeArrowheads="1"/>
          </p:cNvPicPr>
          <p:nvPr/>
        </p:nvPicPr>
        <p:blipFill>
          <a:blip r:embed="rId4" cstate="print"/>
          <a:srcRect/>
          <a:stretch>
            <a:fillRect/>
          </a:stretch>
        </p:blipFill>
        <p:spPr bwMode="auto">
          <a:xfrm>
            <a:off x="3429000" y="3886200"/>
            <a:ext cx="536730" cy="543950"/>
          </a:xfrm>
          <a:prstGeom prst="rect">
            <a:avLst/>
          </a:prstGeom>
          <a:noFill/>
          <a:ln w="9525">
            <a:noFill/>
            <a:miter lim="800000"/>
            <a:headEnd/>
            <a:tailEnd/>
          </a:ln>
        </p:spPr>
      </p:pic>
      <p:pic>
        <p:nvPicPr>
          <p:cNvPr id="34" name="Picture 3"/>
          <p:cNvPicPr>
            <a:picLocks noChangeAspect="1" noChangeArrowheads="1"/>
          </p:cNvPicPr>
          <p:nvPr/>
        </p:nvPicPr>
        <p:blipFill>
          <a:blip r:embed="rId11" cstate="print"/>
          <a:srcRect/>
          <a:stretch>
            <a:fillRect/>
          </a:stretch>
        </p:blipFill>
        <p:spPr bwMode="auto">
          <a:xfrm>
            <a:off x="7086600" y="5486400"/>
            <a:ext cx="611919" cy="620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600" dirty="0" smtClean="0"/>
              <a:t>Why aren’t teachers using Internet text resources </a:t>
            </a:r>
            <a:r>
              <a:rPr lang="en-US" sz="3600" i="1" dirty="0" smtClean="0"/>
              <a:t>more</a:t>
            </a:r>
            <a:r>
              <a:rPr lang="en-US" sz="3600" dirty="0" smtClean="0"/>
              <a:t>?</a:t>
            </a:r>
          </a:p>
        </p:txBody>
      </p:sp>
      <p:sp>
        <p:nvSpPr>
          <p:cNvPr id="7171" name="Content Placeholder 2"/>
          <p:cNvSpPr>
            <a:spLocks noGrp="1"/>
          </p:cNvSpPr>
          <p:nvPr>
            <p:ph idx="1"/>
          </p:nvPr>
        </p:nvSpPr>
        <p:spPr>
          <a:xfrm>
            <a:off x="457200" y="1600200"/>
            <a:ext cx="8229600" cy="3733799"/>
          </a:xfrm>
        </p:spPr>
        <p:txBody>
          <a:bodyPr/>
          <a:lstStyle/>
          <a:p>
            <a:pPr>
              <a:buNone/>
              <a:defRPr/>
            </a:pPr>
            <a:endParaRPr lang="en-US" dirty="0" smtClean="0"/>
          </a:p>
          <a:p>
            <a:pPr>
              <a:buNone/>
              <a:defRPr/>
            </a:pPr>
            <a:r>
              <a:rPr lang="en-US" dirty="0" smtClean="0"/>
              <a:t>My claim: teachers need better tools…</a:t>
            </a:r>
          </a:p>
          <a:p>
            <a:pPr marL="457200" indent="-228600">
              <a:defRPr/>
            </a:pPr>
            <a:r>
              <a:rPr lang="en-US" dirty="0" smtClean="0"/>
              <a:t>to find relevant content,</a:t>
            </a:r>
          </a:p>
          <a:p>
            <a:pPr marL="457200" indent="-228600">
              <a:defRPr/>
            </a:pPr>
            <a:r>
              <a:rPr lang="en-US" dirty="0" smtClean="0"/>
              <a:t>to create exercises and assessments.</a:t>
            </a:r>
          </a:p>
          <a:p>
            <a:pPr>
              <a:buNone/>
              <a:defRPr/>
            </a:pPr>
            <a:endParaRPr lang="en-US" dirty="0" smtClean="0"/>
          </a:p>
        </p:txBody>
      </p:sp>
      <p:sp>
        <p:nvSpPr>
          <p:cNvPr id="4" name="Slide Number Placeholder 3"/>
          <p:cNvSpPr>
            <a:spLocks noGrp="1"/>
          </p:cNvSpPr>
          <p:nvPr>
            <p:ph type="sldNum" sz="quarter" idx="12"/>
          </p:nvPr>
        </p:nvSpPr>
        <p:spPr/>
        <p:txBody>
          <a:bodyPr/>
          <a:lstStyle/>
          <a:p>
            <a:pPr>
              <a:defRPr/>
            </a:pPr>
            <a:fld id="{FDBBE6C1-7358-4CDC-8E13-BFA12B54A2FA}" type="slidenum">
              <a:rPr lang="en-US" smtClean="0"/>
              <a:pPr>
                <a:defRPr/>
              </a:pPr>
              <a:t>5</a:t>
            </a:fld>
            <a:endParaRPr lang="en-US"/>
          </a:p>
        </p:txBody>
      </p:sp>
      <p:sp>
        <p:nvSpPr>
          <p:cNvPr id="5" name="TextBox 4"/>
          <p:cNvSpPr txBox="1"/>
          <p:nvPr/>
        </p:nvSpPr>
        <p:spPr>
          <a:xfrm>
            <a:off x="1828800" y="4648200"/>
            <a:ext cx="54102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2800" dirty="0"/>
              <a:t>Natural Language Processing (NLP) can help.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Surface Features</a:t>
            </a:r>
          </a:p>
        </p:txBody>
      </p:sp>
      <p:sp>
        <p:nvSpPr>
          <p:cNvPr id="44035" name="Content Placeholder 2"/>
          <p:cNvSpPr>
            <a:spLocks noGrp="1"/>
          </p:cNvSpPr>
          <p:nvPr>
            <p:ph idx="1"/>
          </p:nvPr>
        </p:nvSpPr>
        <p:spPr/>
        <p:txBody>
          <a:bodyPr/>
          <a:lstStyle/>
          <a:p>
            <a:r>
              <a:rPr lang="en-US" dirty="0" smtClean="0"/>
              <a:t>Question words (who, what, where…)</a:t>
            </a:r>
          </a:p>
          <a:p>
            <a:pPr lvl="1"/>
            <a:r>
              <a:rPr lang="en-US" dirty="0" smtClean="0"/>
              <a:t>e.g.,                        if “What…”</a:t>
            </a:r>
          </a:p>
          <a:p>
            <a:r>
              <a:rPr lang="en-US" dirty="0" smtClean="0"/>
              <a:t>Negation words</a:t>
            </a:r>
          </a:p>
          <a:p>
            <a:r>
              <a:rPr lang="en-US" dirty="0" smtClean="0"/>
              <a:t>Sentence lengths</a:t>
            </a:r>
          </a:p>
          <a:p>
            <a:r>
              <a:rPr lang="en-US" dirty="0" smtClean="0"/>
              <a:t>Language model probabilities</a:t>
            </a:r>
          </a:p>
          <a:p>
            <a:pPr lvl="1"/>
            <a:r>
              <a:rPr lang="en-US" dirty="0" smtClean="0"/>
              <a:t>a standard feature to measure fluency</a:t>
            </a:r>
          </a:p>
          <a:p>
            <a:pPr>
              <a:buFont typeface="Arial" charset="0"/>
              <a:buNone/>
            </a:pPr>
            <a:endParaRPr lang="en-US" dirty="0" smtClean="0"/>
          </a:p>
          <a:p>
            <a:pPr>
              <a:buFont typeface="Wingdings" pitchFamily="2" charset="2"/>
              <a:buNone/>
            </a:pPr>
            <a:endParaRPr lang="en-US" dirty="0" smtClean="0"/>
          </a:p>
          <a:p>
            <a:pPr lvl="1"/>
            <a:endParaRPr lang="en-US" dirty="0" smtClean="0"/>
          </a:p>
        </p:txBody>
      </p:sp>
      <p:sp>
        <p:nvSpPr>
          <p:cNvPr id="27652" name="Slide Number Placeholder 3"/>
          <p:cNvSpPr>
            <a:spLocks noGrp="1"/>
          </p:cNvSpPr>
          <p:nvPr>
            <p:ph type="sldNum" sz="quarter" idx="12"/>
          </p:nvPr>
        </p:nvSpPr>
        <p:spPr>
          <a:xfrm>
            <a:off x="3124200" y="6356350"/>
            <a:ext cx="2895600" cy="365125"/>
          </a:xfrm>
        </p:spPr>
        <p:txBody>
          <a:bodyPr/>
          <a:lstStyle/>
          <a:p>
            <a:pPr algn="ctr">
              <a:defRPr/>
            </a:pPr>
            <a:fld id="{B4887E34-B205-488C-B370-32FA79B33913}" type="slidenum">
              <a:rPr lang="en-US" smtClean="0"/>
              <a:pPr algn="ctr">
                <a:defRPr/>
              </a:pPr>
              <a:t>50</a:t>
            </a:fld>
            <a:endParaRPr lang="en-US" smtClean="0"/>
          </a:p>
        </p:txBody>
      </p:sp>
      <p:graphicFrame>
        <p:nvGraphicFramePr>
          <p:cNvPr id="2050" name="Object 5"/>
          <p:cNvGraphicFramePr>
            <a:graphicFrameLocks noChangeAspect="1"/>
          </p:cNvGraphicFramePr>
          <p:nvPr/>
        </p:nvGraphicFramePr>
        <p:xfrm>
          <a:off x="2209800" y="2133600"/>
          <a:ext cx="1282700" cy="609600"/>
        </p:xfrm>
        <a:graphic>
          <a:graphicData uri="http://schemas.openxmlformats.org/presentationml/2006/ole">
            <p:oleObj spid="_x0000_s2050" name="Equation" r:id="rId3" imgW="50796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a:defRPr/>
            </a:pPr>
            <a:r>
              <a:rPr lang="en-US" smtClean="0"/>
              <a:t>Features based on Syntactic Analysis</a:t>
            </a:r>
          </a:p>
        </p:txBody>
      </p:sp>
      <p:sp>
        <p:nvSpPr>
          <p:cNvPr id="3" name="Content Placeholder 2"/>
          <p:cNvSpPr>
            <a:spLocks noGrp="1"/>
          </p:cNvSpPr>
          <p:nvPr>
            <p:ph idx="1"/>
          </p:nvPr>
        </p:nvSpPr>
        <p:spPr>
          <a:xfrm>
            <a:off x="457200" y="1371600"/>
            <a:ext cx="8229600" cy="4525963"/>
          </a:xfrm>
        </p:spPr>
        <p:txBody>
          <a:bodyPr/>
          <a:lstStyle/>
          <a:p>
            <a:r>
              <a:rPr lang="en-US" sz="2800" dirty="0" smtClean="0"/>
              <a:t>Grammatical categories</a:t>
            </a:r>
          </a:p>
          <a:p>
            <a:pPr lvl="1">
              <a:buFont typeface="Arial" charset="0"/>
              <a:buChar char="•"/>
            </a:pPr>
            <a:r>
              <a:rPr lang="en-US" sz="2400" dirty="0" smtClean="0"/>
              <a:t>Counts of parts of speech, etc.</a:t>
            </a:r>
          </a:p>
          <a:p>
            <a:pPr lvl="1">
              <a:buFont typeface="Arial" charset="0"/>
              <a:buChar char="•"/>
            </a:pPr>
            <a:r>
              <a:rPr lang="en-US" sz="2400" dirty="0" smtClean="0"/>
              <a:t>e.g., if 3 proper nouns,</a:t>
            </a:r>
            <a:endParaRPr lang="en-US" dirty="0" smtClean="0"/>
          </a:p>
          <a:p>
            <a:r>
              <a:rPr lang="en-US" sz="2800" dirty="0" smtClean="0"/>
              <a:t>Transformations</a:t>
            </a:r>
          </a:p>
          <a:p>
            <a:pPr lvl="1">
              <a:buFont typeface="Arial" charset="0"/>
              <a:buChar char="•"/>
            </a:pPr>
            <a:r>
              <a:rPr lang="en-US" sz="2400" dirty="0" smtClean="0"/>
              <a:t>e.g., extracted from relative clause</a:t>
            </a:r>
          </a:p>
          <a:p>
            <a:r>
              <a:rPr lang="en-US" sz="2800" dirty="0" smtClean="0"/>
              <a:t>“Vague noun phrase”</a:t>
            </a:r>
          </a:p>
          <a:p>
            <a:pPr lvl="1">
              <a:buFont typeface="Arial" charset="0"/>
              <a:buChar char="•"/>
            </a:pPr>
            <a:r>
              <a:rPr lang="en-US" sz="2400" dirty="0" smtClean="0"/>
              <a:t>distinguishes phrases like “the president” from “Abraham Lincoln” or “the U.S. president during the Civil War”</a:t>
            </a:r>
          </a:p>
        </p:txBody>
      </p:sp>
      <p:sp>
        <p:nvSpPr>
          <p:cNvPr id="28676" name="Slide Number Placeholder 3"/>
          <p:cNvSpPr>
            <a:spLocks noGrp="1"/>
          </p:cNvSpPr>
          <p:nvPr>
            <p:ph type="sldNum" sz="quarter" idx="12"/>
          </p:nvPr>
        </p:nvSpPr>
        <p:spPr>
          <a:xfrm>
            <a:off x="3124200" y="6356350"/>
            <a:ext cx="2895600" cy="365125"/>
          </a:xfrm>
        </p:spPr>
        <p:txBody>
          <a:bodyPr/>
          <a:lstStyle/>
          <a:p>
            <a:pPr algn="ctr">
              <a:defRPr/>
            </a:pPr>
            <a:fld id="{A3414F97-3961-483F-80DC-BA18E8416186}" type="slidenum">
              <a:rPr lang="en-US" smtClean="0"/>
              <a:pPr algn="ctr">
                <a:defRPr/>
              </a:pPr>
              <a:t>51</a:t>
            </a:fld>
            <a:endParaRPr lang="en-US" smtClean="0"/>
          </a:p>
        </p:txBody>
      </p:sp>
      <p:graphicFrame>
        <p:nvGraphicFramePr>
          <p:cNvPr id="73730" name="Object 5"/>
          <p:cNvGraphicFramePr>
            <a:graphicFrameLocks noChangeAspect="1"/>
          </p:cNvGraphicFramePr>
          <p:nvPr/>
        </p:nvGraphicFramePr>
        <p:xfrm>
          <a:off x="4191000" y="2286000"/>
          <a:ext cx="1316038" cy="609600"/>
        </p:xfrm>
        <a:graphic>
          <a:graphicData uri="http://schemas.openxmlformats.org/presentationml/2006/ole">
            <p:oleObj spid="_x0000_s73730" name="Equation" r:id="rId3" imgW="520560" imgH="241200" progId="Equation.3">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weights</a:t>
            </a:r>
            <a:endParaRPr lang="en-US" dirty="0"/>
          </a:p>
        </p:txBody>
      </p:sp>
      <p:sp>
        <p:nvSpPr>
          <p:cNvPr id="3" name="Content Placeholder 2"/>
          <p:cNvSpPr>
            <a:spLocks noGrp="1"/>
          </p:cNvSpPr>
          <p:nvPr>
            <p:ph idx="1"/>
          </p:nvPr>
        </p:nvSpPr>
        <p:spPr/>
        <p:txBody>
          <a:bodyPr/>
          <a:lstStyle/>
          <a:p>
            <a:r>
              <a:rPr lang="en-US" dirty="0" smtClean="0"/>
              <a:t>We estimate weights from a training dataset of human-labeled output from steps 1 &amp; 2.</a:t>
            </a:r>
          </a:p>
        </p:txBody>
      </p:sp>
      <p:sp>
        <p:nvSpPr>
          <p:cNvPr id="4" name="Slide Number Placeholder 3"/>
          <p:cNvSpPr>
            <a:spLocks noGrp="1"/>
          </p:cNvSpPr>
          <p:nvPr>
            <p:ph type="sldNum" sz="quarter" idx="12"/>
          </p:nvPr>
        </p:nvSpPr>
        <p:spPr/>
        <p:txBody>
          <a:bodyPr/>
          <a:lstStyle/>
          <a:p>
            <a:pPr>
              <a:defRPr/>
            </a:pPr>
            <a:fld id="{E082907A-7859-4ACC-B0F0-78F40F875C78}" type="slidenum">
              <a:rPr lang="en-US" smtClean="0"/>
              <a:pPr>
                <a:defRPr/>
              </a:pPr>
              <a:t>52</a:t>
            </a:fld>
            <a:endParaRPr lang="en-US"/>
          </a:p>
        </p:txBody>
      </p:sp>
      <p:graphicFrame>
        <p:nvGraphicFramePr>
          <p:cNvPr id="5" name="Table 4"/>
          <p:cNvGraphicFramePr>
            <a:graphicFrameLocks noGrp="1"/>
          </p:cNvGraphicFramePr>
          <p:nvPr/>
        </p:nvGraphicFramePr>
        <p:xfrm>
          <a:off x="1447800" y="3124200"/>
          <a:ext cx="6096000" cy="2743200"/>
        </p:xfrm>
        <a:graphic>
          <a:graphicData uri="http://schemas.openxmlformats.org/drawingml/2006/table">
            <a:tbl>
              <a:tblPr firstRow="1" bandRow="1">
                <a:tableStyleId>{7E9639D4-E3E2-4D34-9284-5A2195B3D0D7}</a:tableStyleId>
              </a:tblPr>
              <a:tblGrid>
                <a:gridCol w="4267200"/>
                <a:gridCol w="1828800"/>
              </a:tblGrid>
              <a:tr h="370840">
                <a:tc>
                  <a:txBody>
                    <a:bodyPr/>
                    <a:lstStyle/>
                    <a:p>
                      <a:r>
                        <a:rPr lang="en-US" sz="2400" dirty="0" smtClean="0"/>
                        <a:t>Feature (</a:t>
                      </a:r>
                      <a:r>
                        <a:rPr lang="en-US" sz="2400" i="1" dirty="0" err="1" smtClean="0"/>
                        <a:t>x</a:t>
                      </a:r>
                      <a:r>
                        <a:rPr lang="en-US" sz="2400" i="1" baseline="-25000" dirty="0" err="1" smtClean="0"/>
                        <a:t>j</a:t>
                      </a:r>
                      <a:r>
                        <a:rPr lang="en-US" sz="2400" i="0" dirty="0" smtClean="0"/>
                        <a:t>)</a:t>
                      </a:r>
                      <a:endParaRPr lang="en-US" sz="24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Weight (</a:t>
                      </a:r>
                      <a:r>
                        <a:rPr lang="en-US" sz="2400" i="1" dirty="0" err="1" smtClean="0"/>
                        <a:t>w</a:t>
                      </a:r>
                      <a:r>
                        <a:rPr lang="en-US" sz="2400" i="1" baseline="-25000" dirty="0" err="1" smtClean="0"/>
                        <a:t>j</a:t>
                      </a: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t>Question</a:t>
                      </a:r>
                      <a:r>
                        <a:rPr lang="en-US" sz="2400" baseline="0" dirty="0" smtClean="0"/>
                        <a:t> starts with “when”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0.323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t>Past tense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0.103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t>Number</a:t>
                      </a:r>
                      <a:r>
                        <a:rPr lang="en-US" sz="2400" baseline="0" dirty="0" smtClean="0"/>
                        <a:t> of proper nouns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0.052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baseline="0" dirty="0" smtClean="0"/>
                        <a:t>Negation words in the question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-0.144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We generated questions about texts from Wikipedia and the Wall Street Journal.</a:t>
            </a:r>
          </a:p>
          <a:p>
            <a:r>
              <a:rPr lang="en-US" dirty="0" smtClean="0"/>
              <a:t>Human judges rated the output.</a:t>
            </a:r>
          </a:p>
          <a:p>
            <a:endParaRPr lang="en-US" dirty="0" smtClean="0"/>
          </a:p>
          <a:p>
            <a:r>
              <a:rPr lang="en-US" b="1" dirty="0" smtClean="0"/>
              <a:t>27% </a:t>
            </a:r>
            <a:r>
              <a:rPr lang="en-US" dirty="0" smtClean="0"/>
              <a:t>of </a:t>
            </a:r>
            <a:r>
              <a:rPr lang="en-US" b="1" dirty="0" smtClean="0"/>
              <a:t>unranked</a:t>
            </a:r>
            <a:r>
              <a:rPr lang="en-US" dirty="0" smtClean="0"/>
              <a:t> questions were acceptable.</a:t>
            </a:r>
          </a:p>
          <a:p>
            <a:r>
              <a:rPr lang="en-US" b="1" dirty="0" smtClean="0"/>
              <a:t>52% </a:t>
            </a:r>
            <a:r>
              <a:rPr lang="en-US" dirty="0" smtClean="0"/>
              <a:t>of the </a:t>
            </a:r>
            <a:r>
              <a:rPr lang="en-US" b="1" dirty="0" smtClean="0"/>
              <a:t>top-ranked </a:t>
            </a:r>
            <a:r>
              <a:rPr lang="en-US" dirty="0" smtClean="0"/>
              <a:t>fifth</a:t>
            </a:r>
            <a:r>
              <a:rPr lang="en-US" b="1" dirty="0" smtClean="0"/>
              <a:t> </a:t>
            </a:r>
            <a:r>
              <a:rPr lang="en-US" dirty="0" smtClean="0"/>
              <a:t>were acceptable.</a:t>
            </a:r>
          </a:p>
          <a:p>
            <a:endParaRPr lang="en-US" dirty="0"/>
          </a:p>
        </p:txBody>
      </p:sp>
      <p:sp>
        <p:nvSpPr>
          <p:cNvPr id="4" name="Slide Number Placeholder 3"/>
          <p:cNvSpPr>
            <a:spLocks noGrp="1"/>
          </p:cNvSpPr>
          <p:nvPr>
            <p:ph type="sldNum" sz="quarter" idx="12"/>
          </p:nvPr>
        </p:nvSpPr>
        <p:spPr/>
        <p:txBody>
          <a:bodyPr/>
          <a:lstStyle/>
          <a:p>
            <a:pPr>
              <a:defRPr/>
            </a:pPr>
            <a:fld id="{E082907A-7859-4ACC-B0F0-78F40F875C78}" type="slidenum">
              <a:rPr lang="en-US" smtClean="0"/>
              <a:pPr>
                <a:defRPr/>
              </a:pPr>
              <a:t>53</a:t>
            </a:fld>
            <a:endParaRPr lang="en-US"/>
          </a:p>
        </p:txBody>
      </p:sp>
      <p:sp>
        <p:nvSpPr>
          <p:cNvPr id="5" name="Rectangle 4"/>
          <p:cNvSpPr/>
          <p:nvPr/>
        </p:nvSpPr>
        <p:spPr>
          <a:xfrm>
            <a:off x="5943600" y="5715000"/>
            <a:ext cx="2667000"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dirty="0"/>
              <a:t>Heilman and </a:t>
            </a:r>
            <a:r>
              <a:rPr lang="en-US" dirty="0" smtClean="0"/>
              <a:t>Smith, </a:t>
            </a:r>
            <a:r>
              <a:rPr lang="en-US" dirty="0"/>
              <a:t>2010</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228600"/>
            <a:ext cx="9144000" cy="1143000"/>
          </a:xfrm>
        </p:spPr>
        <p:txBody>
          <a:bodyPr/>
          <a:lstStyle/>
          <a:p>
            <a:r>
              <a:rPr lang="en-US" sz="3800" dirty="0" smtClean="0"/>
              <a:t>System Output </a:t>
            </a:r>
            <a:br>
              <a:rPr lang="en-US" sz="3800" dirty="0" smtClean="0"/>
            </a:br>
            <a:r>
              <a:rPr lang="en-US" sz="3800" dirty="0" smtClean="0"/>
              <a:t>(from a text about Copenhagen)</a:t>
            </a:r>
          </a:p>
        </p:txBody>
      </p:sp>
      <p:sp>
        <p:nvSpPr>
          <p:cNvPr id="51203" name="Content Placeholder 2"/>
          <p:cNvSpPr>
            <a:spLocks noGrp="1"/>
          </p:cNvSpPr>
          <p:nvPr>
            <p:ph idx="1"/>
          </p:nvPr>
        </p:nvSpPr>
        <p:spPr>
          <a:xfrm>
            <a:off x="457200" y="1676400"/>
            <a:ext cx="8229600" cy="5029200"/>
          </a:xfrm>
        </p:spPr>
        <p:txBody>
          <a:bodyPr/>
          <a:lstStyle/>
          <a:p>
            <a:pPr>
              <a:buFont typeface="Arial" charset="0"/>
              <a:buNone/>
            </a:pPr>
            <a:r>
              <a:rPr lang="en-US" sz="2400" dirty="0" smtClean="0"/>
              <a:t>What is the home of the Royal Academy of Fine Arts? </a:t>
            </a:r>
          </a:p>
          <a:p>
            <a:pPr lvl="1">
              <a:buFont typeface="Arial" charset="0"/>
              <a:buNone/>
            </a:pPr>
            <a:r>
              <a:rPr lang="en-US" sz="2400" dirty="0" smtClean="0"/>
              <a:t>(</a:t>
            </a:r>
            <a:r>
              <a:rPr lang="en-US" sz="2400" i="1" dirty="0" smtClean="0"/>
              <a:t>Answer: </a:t>
            </a:r>
            <a:r>
              <a:rPr lang="en-US" sz="2400" dirty="0" smtClean="0"/>
              <a:t>the 17th-century </a:t>
            </a:r>
            <a:r>
              <a:rPr lang="en-US" sz="2400" dirty="0" err="1" smtClean="0"/>
              <a:t>Charlottenborg</a:t>
            </a:r>
            <a:r>
              <a:rPr lang="en-US" sz="2400" dirty="0" smtClean="0"/>
              <a:t> Palace)</a:t>
            </a:r>
          </a:p>
          <a:p>
            <a:pPr lvl="1">
              <a:buFont typeface="Arial" charset="0"/>
              <a:buNone/>
            </a:pPr>
            <a:endParaRPr lang="en-US" sz="2400" dirty="0" smtClean="0"/>
          </a:p>
          <a:p>
            <a:pPr>
              <a:buFont typeface="Arial" charset="0"/>
              <a:buNone/>
            </a:pPr>
            <a:r>
              <a:rPr lang="en-US" sz="2400" dirty="0" smtClean="0">
                <a:solidFill>
                  <a:srgbClr val="FF0000"/>
                </a:solidFill>
              </a:rPr>
              <a:t>Who</a:t>
            </a:r>
            <a:r>
              <a:rPr lang="en-US" sz="2400" dirty="0" smtClean="0"/>
              <a:t> is the largest open-air square in Copenhagen? </a:t>
            </a:r>
          </a:p>
          <a:p>
            <a:pPr lvl="1">
              <a:buFont typeface="Arial" charset="0"/>
              <a:buNone/>
            </a:pPr>
            <a:r>
              <a:rPr lang="en-US" sz="2400" dirty="0" smtClean="0"/>
              <a:t>(</a:t>
            </a:r>
            <a:r>
              <a:rPr lang="en-US" sz="2400" i="1" dirty="0" smtClean="0"/>
              <a:t>Answer: </a:t>
            </a:r>
            <a:r>
              <a:rPr lang="en-US" sz="2400" dirty="0" err="1" smtClean="0"/>
              <a:t>Kongens</a:t>
            </a:r>
            <a:r>
              <a:rPr lang="en-US" sz="2400" dirty="0" smtClean="0"/>
              <a:t> </a:t>
            </a:r>
            <a:r>
              <a:rPr lang="en-US" sz="2400" dirty="0" err="1" smtClean="0"/>
              <a:t>Nytorv</a:t>
            </a:r>
            <a:r>
              <a:rPr lang="en-US" sz="2400" dirty="0" smtClean="0"/>
              <a:t>, or King’s New Square)</a:t>
            </a:r>
          </a:p>
          <a:p>
            <a:pPr lvl="1">
              <a:buFont typeface="Arial" charset="0"/>
              <a:buNone/>
            </a:pPr>
            <a:endParaRPr lang="en-US" sz="2400" dirty="0" smtClean="0"/>
          </a:p>
          <a:p>
            <a:pPr>
              <a:buFont typeface="Arial" charset="0"/>
              <a:buNone/>
            </a:pPr>
            <a:endParaRPr lang="en-US" sz="2400" dirty="0" smtClean="0">
              <a:solidFill>
                <a:srgbClr val="FF0000"/>
              </a:solidFill>
            </a:endParaRPr>
          </a:p>
          <a:p>
            <a:pPr>
              <a:buFont typeface="Arial" charset="0"/>
              <a:buNone/>
            </a:pPr>
            <a:r>
              <a:rPr lang="en-US" sz="2400" dirty="0" smtClean="0">
                <a:solidFill>
                  <a:srgbClr val="FF0000"/>
                </a:solidFill>
              </a:rPr>
              <a:t>What</a:t>
            </a:r>
            <a:r>
              <a:rPr lang="en-US" sz="2400" dirty="0" smtClean="0"/>
              <a:t> is also an important part of the economy?</a:t>
            </a:r>
          </a:p>
          <a:p>
            <a:pPr lvl="1">
              <a:buFont typeface="Arial" charset="0"/>
              <a:buNone/>
            </a:pPr>
            <a:r>
              <a:rPr lang="en-US" sz="2400" dirty="0" smtClean="0"/>
              <a:t>(</a:t>
            </a:r>
            <a:r>
              <a:rPr lang="en-US" sz="2400" i="1" dirty="0" smtClean="0"/>
              <a:t>Answer: </a:t>
            </a:r>
            <a:r>
              <a:rPr lang="en-US" sz="2400" dirty="0" smtClean="0"/>
              <a:t>ocean-going trade)</a:t>
            </a:r>
          </a:p>
        </p:txBody>
      </p:sp>
      <p:sp>
        <p:nvSpPr>
          <p:cNvPr id="4" name="Slide Number Placeholder 3"/>
          <p:cNvSpPr>
            <a:spLocks noGrp="1"/>
          </p:cNvSpPr>
          <p:nvPr>
            <p:ph type="sldNum" sz="quarter" idx="12"/>
          </p:nvPr>
        </p:nvSpPr>
        <p:spPr/>
        <p:txBody>
          <a:bodyPr/>
          <a:lstStyle/>
          <a:p>
            <a:pPr>
              <a:defRPr/>
            </a:pPr>
            <a:fld id="{E00569D1-8C58-4D2B-B858-BEF3E149E54D}" type="slidenum">
              <a:rPr lang="en-US" smtClean="0"/>
              <a:pPr>
                <a:defRPr/>
              </a:pPr>
              <a:t>54</a:t>
            </a:fld>
            <a:endParaRPr lang="en-US"/>
          </a:p>
        </p:txBody>
      </p:sp>
      <p:sp>
        <p:nvSpPr>
          <p:cNvPr id="5" name="TextBox 4"/>
          <p:cNvSpPr txBox="1"/>
          <p:nvPr/>
        </p:nvSpPr>
        <p:spPr>
          <a:xfrm>
            <a:off x="3581400" y="3886200"/>
            <a:ext cx="5029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latin typeface="+mn-lt"/>
              </a:rPr>
              <a:t>About one third of bad questions result from preprocessing errors.</a:t>
            </a:r>
            <a:endParaRPr lang="en-US" sz="2400" dirty="0">
              <a:latin typeface="+mn-lt"/>
            </a:endParaRPr>
          </a:p>
        </p:txBody>
      </p:sp>
      <p:sp>
        <p:nvSpPr>
          <p:cNvPr id="6" name="TextBox 5"/>
          <p:cNvSpPr txBox="1"/>
          <p:nvPr/>
        </p:nvSpPr>
        <p:spPr>
          <a:xfrm>
            <a:off x="3733800" y="5715000"/>
            <a:ext cx="4724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The system still makes </a:t>
            </a:r>
            <a:r>
              <a:rPr lang="en-US" sz="2400" dirty="0" smtClean="0">
                <a:latin typeface="+mn-lt"/>
              </a:rPr>
              <a:t>many errors.</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Outline</a:t>
            </a:r>
          </a:p>
        </p:txBody>
      </p:sp>
      <p:sp>
        <p:nvSpPr>
          <p:cNvPr id="63491" name="Content Placeholder 2"/>
          <p:cNvSpPr>
            <a:spLocks noGrp="1"/>
          </p:cNvSpPr>
          <p:nvPr>
            <p:ph idx="1"/>
          </p:nvPr>
        </p:nvSpPr>
        <p:spPr>
          <a:xfrm>
            <a:off x="457200" y="1219200"/>
            <a:ext cx="8229600" cy="4800600"/>
          </a:xfrm>
        </p:spPr>
        <p:txBody>
          <a:bodyPr/>
          <a:lstStyle/>
          <a:p>
            <a:r>
              <a:rPr lang="en-US" dirty="0" smtClean="0"/>
              <a:t>Introduction</a:t>
            </a:r>
          </a:p>
          <a:p>
            <a:r>
              <a:rPr lang="en-US" dirty="0" smtClean="0"/>
              <a:t>Textbooks vs. New Resources</a:t>
            </a:r>
          </a:p>
          <a:p>
            <a:r>
              <a:rPr lang="en-US" dirty="0" smtClean="0"/>
              <a:t>Text Search for Language Instructors</a:t>
            </a:r>
          </a:p>
          <a:p>
            <a:r>
              <a:rPr lang="en-US" dirty="0" smtClean="0">
                <a:solidFill>
                  <a:srgbClr val="0000FF"/>
                </a:solidFill>
              </a:rPr>
              <a:t>Question Generation</a:t>
            </a:r>
          </a:p>
          <a:p>
            <a:pPr lvl="1"/>
            <a:r>
              <a:rPr lang="en-US" dirty="0" smtClean="0"/>
              <a:t>Challenges</a:t>
            </a:r>
          </a:p>
          <a:p>
            <a:pPr lvl="1"/>
            <a:r>
              <a:rPr lang="en-US" dirty="0" smtClean="0"/>
              <a:t>Step-by-step example</a:t>
            </a:r>
          </a:p>
          <a:p>
            <a:pPr lvl="1"/>
            <a:r>
              <a:rPr lang="en-US" dirty="0" smtClean="0"/>
              <a:t>Question ranking</a:t>
            </a:r>
          </a:p>
          <a:p>
            <a:pPr lvl="1"/>
            <a:r>
              <a:rPr lang="en-US" dirty="0" smtClean="0">
                <a:solidFill>
                  <a:srgbClr val="0000FF"/>
                </a:solidFill>
              </a:rPr>
              <a:t>User interface</a:t>
            </a:r>
          </a:p>
          <a:p>
            <a:r>
              <a:rPr lang="en-US" dirty="0" smtClean="0"/>
              <a:t>Conclusion</a:t>
            </a:r>
          </a:p>
        </p:txBody>
      </p:sp>
      <p:sp>
        <p:nvSpPr>
          <p:cNvPr id="4" name="Slide Number Placeholder 3"/>
          <p:cNvSpPr>
            <a:spLocks noGrp="1"/>
          </p:cNvSpPr>
          <p:nvPr>
            <p:ph type="sldNum" sz="quarter" idx="12"/>
          </p:nvPr>
        </p:nvSpPr>
        <p:spPr/>
        <p:txBody>
          <a:bodyPr/>
          <a:lstStyle/>
          <a:p>
            <a:pPr>
              <a:defRPr/>
            </a:pPr>
            <a:fld id="{82DB591D-D4C4-42EB-9CD0-F8CE48B6AE88}"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5AB86D6-EDA0-47E9-9CFD-4BC424C25EBF}" type="slidenum">
              <a:rPr lang="en-US" smtClean="0"/>
              <a:pPr>
                <a:defRPr/>
              </a:pPr>
              <a:t>56</a:t>
            </a:fld>
            <a:endParaRPr lang="en-US"/>
          </a:p>
        </p:txBody>
      </p:sp>
      <p:pic>
        <p:nvPicPr>
          <p:cNvPr id="64516" name="Picture 1" descr="C:\Documents and Settings\mheilman\Desktop\qgui-screen1.jpg"/>
          <p:cNvPicPr>
            <a:picLocks noChangeAspect="1" noChangeArrowheads="1"/>
          </p:cNvPicPr>
          <p:nvPr/>
        </p:nvPicPr>
        <p:blipFill>
          <a:blip r:embed="rId2" cstate="print"/>
          <a:srcRect/>
          <a:stretch>
            <a:fillRect/>
          </a:stretch>
        </p:blipFill>
        <p:spPr bwMode="auto">
          <a:xfrm>
            <a:off x="1143000" y="1066800"/>
            <a:ext cx="6849243" cy="4800600"/>
          </a:xfrm>
          <a:prstGeom prst="rect">
            <a:avLst/>
          </a:prstGeom>
          <a:noFill/>
          <a:ln w="9525">
            <a:noFill/>
            <a:miter lim="800000"/>
            <a:headEnd/>
            <a:tailEnd/>
          </a:ln>
        </p:spPr>
      </p:pic>
      <p:grpSp>
        <p:nvGrpSpPr>
          <p:cNvPr id="37" name="Group 36"/>
          <p:cNvGrpSpPr/>
          <p:nvPr/>
        </p:nvGrpSpPr>
        <p:grpSpPr>
          <a:xfrm>
            <a:off x="360949" y="609600"/>
            <a:ext cx="2153651" cy="2057399"/>
            <a:chOff x="360949" y="609600"/>
            <a:chExt cx="2153651" cy="2057399"/>
          </a:xfrm>
        </p:grpSpPr>
        <p:sp>
          <p:nvSpPr>
            <p:cNvPr id="6" name="TextBox 5"/>
            <p:cNvSpPr txBox="1"/>
            <p:nvPr/>
          </p:nvSpPr>
          <p:spPr>
            <a:xfrm>
              <a:off x="360949" y="609600"/>
              <a:ext cx="1569276"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2400" dirty="0" smtClean="0"/>
                <a:t>source text</a:t>
              </a:r>
              <a:endParaRPr lang="en-US" sz="2400" dirty="0"/>
            </a:p>
          </p:txBody>
        </p:sp>
        <p:cxnSp>
          <p:nvCxnSpPr>
            <p:cNvPr id="14" name="Straight Arrow Connector 13"/>
            <p:cNvCxnSpPr>
              <a:stCxn id="6" idx="2"/>
            </p:cNvCxnSpPr>
            <p:nvPr/>
          </p:nvCxnSpPr>
          <p:spPr>
            <a:xfrm rot="16200000" flipH="1">
              <a:off x="1032226" y="1184626"/>
              <a:ext cx="1595735" cy="136901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550999" y="533400"/>
            <a:ext cx="3618683" cy="1676400"/>
            <a:chOff x="4550999" y="533400"/>
            <a:chExt cx="3618683" cy="1676400"/>
          </a:xfrm>
        </p:grpSpPr>
        <p:sp>
          <p:nvSpPr>
            <p:cNvPr id="7" name="TextBox 6"/>
            <p:cNvSpPr txBox="1"/>
            <p:nvPr/>
          </p:nvSpPr>
          <p:spPr>
            <a:xfrm>
              <a:off x="4550999" y="533400"/>
              <a:ext cx="3618683"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2400" dirty="0" smtClean="0"/>
                <a:t>ranked question candidates</a:t>
              </a:r>
              <a:endParaRPr lang="en-US" sz="2400" dirty="0"/>
            </a:p>
          </p:txBody>
        </p:sp>
        <p:cxnSp>
          <p:nvCxnSpPr>
            <p:cNvPr id="16" name="Straight Arrow Connector 15"/>
            <p:cNvCxnSpPr>
              <a:stCxn id="7" idx="2"/>
            </p:cNvCxnSpPr>
            <p:nvPr/>
          </p:nvCxnSpPr>
          <p:spPr>
            <a:xfrm rot="5400000">
              <a:off x="5430304" y="1279762"/>
              <a:ext cx="1214735" cy="64534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482719" y="2286000"/>
            <a:ext cx="1661281" cy="537864"/>
            <a:chOff x="7391400" y="2133601"/>
            <a:chExt cx="1661281" cy="537864"/>
          </a:xfrm>
        </p:grpSpPr>
        <p:sp>
          <p:nvSpPr>
            <p:cNvPr id="10" name="TextBox 9"/>
            <p:cNvSpPr txBox="1"/>
            <p:nvPr/>
          </p:nvSpPr>
          <p:spPr>
            <a:xfrm>
              <a:off x="7703208" y="2209800"/>
              <a:ext cx="1349473"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2400" dirty="0" smtClean="0"/>
                <a:t>shortcuts</a:t>
              </a:r>
              <a:endParaRPr lang="en-US" sz="2400" dirty="0"/>
            </a:p>
          </p:txBody>
        </p:sp>
        <p:cxnSp>
          <p:nvCxnSpPr>
            <p:cNvPr id="19" name="Straight Arrow Connector 18"/>
            <p:cNvCxnSpPr>
              <a:stCxn id="10" idx="1"/>
            </p:cNvCxnSpPr>
            <p:nvPr/>
          </p:nvCxnSpPr>
          <p:spPr>
            <a:xfrm rot="10800000">
              <a:off x="7391400" y="2133601"/>
              <a:ext cx="311808" cy="30703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86400" y="3124200"/>
            <a:ext cx="3341271" cy="533399"/>
            <a:chOff x="5486400" y="3124200"/>
            <a:chExt cx="3341271" cy="533399"/>
          </a:xfrm>
        </p:grpSpPr>
        <p:sp>
          <p:nvSpPr>
            <p:cNvPr id="9" name="TextBox 8"/>
            <p:cNvSpPr txBox="1"/>
            <p:nvPr/>
          </p:nvSpPr>
          <p:spPr>
            <a:xfrm>
              <a:off x="6172200" y="3124200"/>
              <a:ext cx="265547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keyword search box</a:t>
              </a:r>
              <a:endParaRPr lang="en-US" sz="2400" dirty="0"/>
            </a:p>
          </p:txBody>
        </p:sp>
        <p:cxnSp>
          <p:nvCxnSpPr>
            <p:cNvPr id="22" name="Straight Arrow Connector 21"/>
            <p:cNvCxnSpPr>
              <a:stCxn id="9" idx="1"/>
            </p:cNvCxnSpPr>
            <p:nvPr/>
          </p:nvCxnSpPr>
          <p:spPr>
            <a:xfrm rot="10800000" flipV="1">
              <a:off x="5486400" y="3355032"/>
              <a:ext cx="685800" cy="302567"/>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562600" y="4191000"/>
            <a:ext cx="2971800" cy="2050197"/>
            <a:chOff x="5562600" y="4191000"/>
            <a:chExt cx="2971800" cy="2050197"/>
          </a:xfrm>
        </p:grpSpPr>
        <p:sp>
          <p:nvSpPr>
            <p:cNvPr id="11" name="TextBox 10"/>
            <p:cNvSpPr txBox="1"/>
            <p:nvPr/>
          </p:nvSpPr>
          <p:spPr>
            <a:xfrm>
              <a:off x="5638800" y="5410200"/>
              <a:ext cx="28956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option to add your own question</a:t>
              </a:r>
              <a:endParaRPr lang="en-US" sz="2400" dirty="0"/>
            </a:p>
          </p:txBody>
        </p:sp>
        <p:cxnSp>
          <p:nvCxnSpPr>
            <p:cNvPr id="27" name="Straight Arrow Connector 26"/>
            <p:cNvCxnSpPr>
              <a:stCxn id="11" idx="0"/>
            </p:cNvCxnSpPr>
            <p:nvPr/>
          </p:nvCxnSpPr>
          <p:spPr>
            <a:xfrm rot="16200000" flipV="1">
              <a:off x="5715000" y="4038600"/>
              <a:ext cx="1219200" cy="152400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609600" y="4572000"/>
            <a:ext cx="3048000" cy="1592997"/>
            <a:chOff x="609600" y="4572000"/>
            <a:chExt cx="3048000" cy="1592997"/>
          </a:xfrm>
        </p:grpSpPr>
        <p:sp>
          <p:nvSpPr>
            <p:cNvPr id="8" name="TextBox 7"/>
            <p:cNvSpPr txBox="1"/>
            <p:nvPr/>
          </p:nvSpPr>
          <p:spPr>
            <a:xfrm>
              <a:off x="609600" y="5334000"/>
              <a:ext cx="3048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user-selected questions (editable)</a:t>
              </a:r>
              <a:endParaRPr lang="en-US" sz="2400" dirty="0"/>
            </a:p>
          </p:txBody>
        </p:sp>
        <p:cxnSp>
          <p:nvCxnSpPr>
            <p:cNvPr id="31" name="Straight Arrow Connector 30"/>
            <p:cNvCxnSpPr>
              <a:stCxn id="8" idx="0"/>
            </p:cNvCxnSpPr>
            <p:nvPr/>
          </p:nvCxnSpPr>
          <p:spPr>
            <a:xfrm rot="5400000" flipH="1" flipV="1">
              <a:off x="2133601" y="4571999"/>
              <a:ext cx="762000" cy="76200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smtClean="0"/>
              <a:t>User Feedback</a:t>
            </a:r>
          </a:p>
        </p:txBody>
      </p:sp>
      <p:sp>
        <p:nvSpPr>
          <p:cNvPr id="65539" name="Content Placeholder 2"/>
          <p:cNvSpPr>
            <a:spLocks noGrp="1"/>
          </p:cNvSpPr>
          <p:nvPr>
            <p:ph idx="1"/>
          </p:nvPr>
        </p:nvSpPr>
        <p:spPr/>
        <p:txBody>
          <a:bodyPr/>
          <a:lstStyle/>
          <a:p>
            <a:r>
              <a:rPr lang="en-US" dirty="0" smtClean="0"/>
              <a:t>Adding one’s own questions is important</a:t>
            </a:r>
          </a:p>
          <a:p>
            <a:pPr lvl="1"/>
            <a:r>
              <a:rPr lang="en-US" dirty="0" smtClean="0"/>
              <a:t>“Deeper” questions</a:t>
            </a:r>
          </a:p>
          <a:p>
            <a:pPr lvl="1"/>
            <a:r>
              <a:rPr lang="en-US" dirty="0" smtClean="0"/>
              <a:t>Reading strategy questions</a:t>
            </a:r>
          </a:p>
          <a:p>
            <a:r>
              <a:rPr lang="en-US" dirty="0" smtClean="0"/>
              <a:t>Easy-to-use interface</a:t>
            </a:r>
          </a:p>
          <a:p>
            <a:r>
              <a:rPr lang="en-US" dirty="0" smtClean="0"/>
              <a:t>Differing opinions about specific features</a:t>
            </a:r>
          </a:p>
          <a:p>
            <a:pPr lvl="1"/>
            <a:r>
              <a:rPr lang="en-US" dirty="0" smtClean="0"/>
              <a:t>e.g., search, </a:t>
            </a:r>
            <a:r>
              <a:rPr lang="en-US" dirty="0" smtClean="0"/>
              <a:t>document-level vs. sentence-level</a:t>
            </a:r>
            <a:endParaRPr lang="en-US" dirty="0" smtClean="0"/>
          </a:p>
          <a:p>
            <a:r>
              <a:rPr lang="en-US" dirty="0" smtClean="0"/>
              <a:t>Shareable questions</a:t>
            </a:r>
          </a:p>
          <a:p>
            <a:pPr lvl="1"/>
            <a:endParaRPr lang="en-US" dirty="0" smtClean="0"/>
          </a:p>
        </p:txBody>
      </p:sp>
      <p:sp>
        <p:nvSpPr>
          <p:cNvPr id="4" name="Slide Number Placeholder 3"/>
          <p:cNvSpPr>
            <a:spLocks noGrp="1"/>
          </p:cNvSpPr>
          <p:nvPr>
            <p:ph type="sldNum" sz="quarter" idx="12"/>
          </p:nvPr>
        </p:nvSpPr>
        <p:spPr/>
        <p:txBody>
          <a:bodyPr/>
          <a:lstStyle/>
          <a:p>
            <a:pPr>
              <a:defRPr/>
            </a:pPr>
            <a:fld id="{D8B1627C-65D1-40D4-9999-7A8FA725716D}"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Outline</a:t>
            </a:r>
          </a:p>
        </p:txBody>
      </p:sp>
      <p:sp>
        <p:nvSpPr>
          <p:cNvPr id="66563" name="Content Placeholder 2"/>
          <p:cNvSpPr>
            <a:spLocks noGrp="1"/>
          </p:cNvSpPr>
          <p:nvPr>
            <p:ph idx="1"/>
          </p:nvPr>
        </p:nvSpPr>
        <p:spPr/>
        <p:txBody>
          <a:bodyPr/>
          <a:lstStyle/>
          <a:p>
            <a:r>
              <a:rPr lang="en-US" dirty="0" smtClean="0"/>
              <a:t>Introduction</a:t>
            </a:r>
          </a:p>
          <a:p>
            <a:r>
              <a:rPr lang="en-US" dirty="0" smtClean="0"/>
              <a:t>Textbooks vs. New Resources</a:t>
            </a:r>
          </a:p>
          <a:p>
            <a:r>
              <a:rPr lang="en-US" dirty="0" smtClean="0"/>
              <a:t>Text Search for Language Instructors</a:t>
            </a:r>
          </a:p>
          <a:p>
            <a:r>
              <a:rPr lang="en-US" dirty="0" smtClean="0"/>
              <a:t>Question Generation</a:t>
            </a:r>
          </a:p>
          <a:p>
            <a:r>
              <a:rPr lang="en-US" dirty="0" smtClean="0">
                <a:solidFill>
                  <a:srgbClr val="0000FF"/>
                </a:solidFill>
              </a:rPr>
              <a:t>Concluding Remarks </a:t>
            </a:r>
          </a:p>
        </p:txBody>
      </p:sp>
      <p:sp>
        <p:nvSpPr>
          <p:cNvPr id="4" name="Slide Number Placeholder 3"/>
          <p:cNvSpPr>
            <a:spLocks noGrp="1"/>
          </p:cNvSpPr>
          <p:nvPr>
            <p:ph type="sldNum" sz="quarter" idx="12"/>
          </p:nvPr>
        </p:nvSpPr>
        <p:spPr/>
        <p:txBody>
          <a:bodyPr/>
          <a:lstStyle/>
          <a:p>
            <a:pPr>
              <a:defRPr/>
            </a:pPr>
            <a:fld id="{4FFEA628-93C9-4D07-8B0D-38DDEC7772A6}"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lstStyle/>
          <a:p>
            <a:r>
              <a:rPr lang="en-US" sz="2800" dirty="0" smtClean="0"/>
              <a:t>NLP must be adapted for specific applications.</a:t>
            </a:r>
          </a:p>
          <a:p>
            <a:pPr lvl="1"/>
            <a:r>
              <a:rPr lang="en-US" sz="2400" dirty="0" smtClean="0"/>
              <a:t>Labeled data and linguistic knowledge are often needed.</a:t>
            </a:r>
          </a:p>
          <a:p>
            <a:pPr lvl="1"/>
            <a:r>
              <a:rPr lang="en-US" sz="2400" dirty="0" smtClean="0"/>
              <a:t>Of course, applications for other languages are possible….</a:t>
            </a:r>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One must consider how to handle errors.</a:t>
            </a:r>
          </a:p>
          <a:p>
            <a:endParaRPr lang="en-US" sz="2800" dirty="0" smtClean="0"/>
          </a:p>
          <a:p>
            <a:endParaRPr lang="en-US" sz="2800" dirty="0" smtClean="0"/>
          </a:p>
          <a:p>
            <a:endParaRPr lang="en-US" sz="2800" dirty="0" smtClean="0"/>
          </a:p>
          <a:p>
            <a:pPr lvl="1"/>
            <a:endParaRPr lang="en-US" sz="2400" dirty="0" smtClean="0"/>
          </a:p>
        </p:txBody>
      </p:sp>
      <p:pic>
        <p:nvPicPr>
          <p:cNvPr id="69637" name="Picture 2"/>
          <p:cNvPicPr>
            <a:picLocks noChangeAspect="1" noChangeArrowheads="1"/>
          </p:cNvPicPr>
          <p:nvPr/>
        </p:nvPicPr>
        <p:blipFill>
          <a:blip r:embed="rId2" cstate="print"/>
          <a:srcRect/>
          <a:stretch>
            <a:fillRect/>
          </a:stretch>
        </p:blipFill>
        <p:spPr bwMode="auto">
          <a:xfrm>
            <a:off x="3505200" y="3276600"/>
            <a:ext cx="2181404" cy="1943100"/>
          </a:xfrm>
          <a:prstGeom prst="rect">
            <a:avLst/>
          </a:prstGeom>
          <a:noFill/>
          <a:ln w="9525">
            <a:noFill/>
            <a:miter lim="800000"/>
            <a:headEnd/>
            <a:tailEnd/>
          </a:ln>
        </p:spPr>
      </p:pic>
      <p:sp>
        <p:nvSpPr>
          <p:cNvPr id="69634" name="Title 1"/>
          <p:cNvSpPr>
            <a:spLocks noGrp="1"/>
          </p:cNvSpPr>
          <p:nvPr>
            <p:ph type="title"/>
          </p:nvPr>
        </p:nvSpPr>
        <p:spPr/>
        <p:txBody>
          <a:bodyPr/>
          <a:lstStyle/>
          <a:p>
            <a:r>
              <a:rPr lang="en-US" smtClean="0"/>
              <a:t>NLP is not a black box</a:t>
            </a:r>
          </a:p>
        </p:txBody>
      </p:sp>
      <p:sp>
        <p:nvSpPr>
          <p:cNvPr id="4" name="Slide Number Placeholder 3"/>
          <p:cNvSpPr>
            <a:spLocks noGrp="1"/>
          </p:cNvSpPr>
          <p:nvPr>
            <p:ph type="sldNum" sz="quarter" idx="12"/>
          </p:nvPr>
        </p:nvSpPr>
        <p:spPr/>
        <p:txBody>
          <a:bodyPr/>
          <a:lstStyle/>
          <a:p>
            <a:pPr>
              <a:defRPr/>
            </a:pPr>
            <a:fld id="{E6768D48-B53B-40A1-ACED-20A8C66A2395}"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Working Together</a:t>
            </a:r>
          </a:p>
        </p:txBody>
      </p:sp>
      <p:sp>
        <p:nvSpPr>
          <p:cNvPr id="4" name="Slide Number Placeholder 3"/>
          <p:cNvSpPr>
            <a:spLocks noGrp="1"/>
          </p:cNvSpPr>
          <p:nvPr>
            <p:ph type="sldNum" sz="quarter" idx="12"/>
          </p:nvPr>
        </p:nvSpPr>
        <p:spPr/>
        <p:txBody>
          <a:bodyPr/>
          <a:lstStyle/>
          <a:p>
            <a:pPr>
              <a:defRPr/>
            </a:pPr>
            <a:fld id="{8076D8C2-D313-47F4-90F7-0156548402A6}" type="slidenum">
              <a:rPr lang="en-US" smtClean="0"/>
              <a:pPr>
                <a:defRPr/>
              </a:pPr>
              <a:t>6</a:t>
            </a:fld>
            <a:endParaRPr lang="en-US"/>
          </a:p>
        </p:txBody>
      </p:sp>
      <p:graphicFrame>
        <p:nvGraphicFramePr>
          <p:cNvPr id="6" name="Content Placeholder 4"/>
          <p:cNvGraphicFramePr>
            <a:graphicFrameLocks/>
          </p:cNvGraphicFramePr>
          <p:nvPr/>
        </p:nvGraphicFramePr>
        <p:xfrm>
          <a:off x="457200" y="2514600"/>
          <a:ext cx="8305799" cy="1737360"/>
        </p:xfrm>
        <a:graphic>
          <a:graphicData uri="http://schemas.openxmlformats.org/drawingml/2006/table">
            <a:tbl>
              <a:tblPr firstRow="1" bandRow="1">
                <a:tableStyleId>{7E9639D4-E3E2-4D34-9284-5A2195B3D0D7}</a:tableStyleId>
              </a:tblPr>
              <a:tblGrid>
                <a:gridCol w="3218089"/>
                <a:gridCol w="1125311"/>
                <a:gridCol w="1568903"/>
                <a:gridCol w="2393496"/>
              </a:tblGrid>
              <a:tr h="370840">
                <a:tc>
                  <a:txBody>
                    <a:bodyPr/>
                    <a:lstStyle/>
                    <a:p>
                      <a:endParaRPr lang="en-US" sz="2400" dirty="0"/>
                    </a:p>
                  </a:txBody>
                  <a:tcPr>
                    <a:lnB w="12700" cap="flat" cmpd="sng" algn="ctr">
                      <a:solidFill>
                        <a:schemeClr val="tx1"/>
                      </a:solidFill>
                      <a:prstDash val="solid"/>
                      <a:round/>
                      <a:headEnd type="none" w="med" len="med"/>
                      <a:tailEnd type="none" w="med" len="med"/>
                    </a:lnB>
                  </a:tcPr>
                </a:tc>
                <a:tc>
                  <a:txBody>
                    <a:bodyPr/>
                    <a:lstStyle/>
                    <a:p>
                      <a:r>
                        <a:rPr lang="en-US" sz="2400" dirty="0" smtClean="0"/>
                        <a:t>NLP</a:t>
                      </a:r>
                      <a:endParaRPr lang="en-US" sz="2400" dirty="0"/>
                    </a:p>
                  </a:txBody>
                  <a:tcPr>
                    <a:lnB w="12700" cap="flat" cmpd="sng" algn="ctr">
                      <a:solidFill>
                        <a:schemeClr val="tx1"/>
                      </a:solidFill>
                      <a:prstDash val="solid"/>
                      <a:round/>
                      <a:headEnd type="none" w="med" len="med"/>
                      <a:tailEnd type="none" w="med" len="med"/>
                    </a:lnB>
                  </a:tcPr>
                </a:tc>
                <a:tc>
                  <a:txBody>
                    <a:bodyPr/>
                    <a:lstStyle/>
                    <a:p>
                      <a:r>
                        <a:rPr lang="en-US" sz="2400" dirty="0" smtClean="0"/>
                        <a:t>Educators</a:t>
                      </a:r>
                      <a:endParaRPr lang="en-US" sz="2400" dirty="0"/>
                    </a:p>
                  </a:txBody>
                  <a:tcPr>
                    <a:lnB w="12700" cap="flat" cmpd="sng" algn="ctr">
                      <a:solidFill>
                        <a:schemeClr val="tx1"/>
                      </a:solidFill>
                      <a:prstDash val="solid"/>
                      <a:round/>
                      <a:headEnd type="none" w="med" len="med"/>
                      <a:tailEnd type="none" w="med" len="med"/>
                    </a:lnB>
                  </a:tcPr>
                </a:tc>
                <a:tc>
                  <a:txBody>
                    <a:bodyPr/>
                    <a:lstStyle/>
                    <a:p>
                      <a:r>
                        <a:rPr lang="en-US" sz="2400" dirty="0" smtClean="0"/>
                        <a:t>NLP + Educators</a:t>
                      </a:r>
                      <a:endParaRPr lang="en-US" sz="2400" dirty="0"/>
                    </a:p>
                  </a:txBody>
                  <a:tcPr>
                    <a:lnB w="12700" cap="flat" cmpd="sng" algn="ctr">
                      <a:solidFill>
                        <a:schemeClr val="tx1"/>
                      </a:solidFill>
                      <a:prstDash val="solid"/>
                      <a:round/>
                      <a:headEnd type="none" w="med" len="med"/>
                      <a:tailEnd type="none" w="med" len="med"/>
                    </a:lnB>
                  </a:tcPr>
                </a:tc>
              </a:tr>
              <a:tr h="370840">
                <a:tc>
                  <a:txBody>
                    <a:bodyPr/>
                    <a:lstStyle/>
                    <a:p>
                      <a:r>
                        <a:rPr lang="en-US" sz="2400" baseline="0" dirty="0" smtClean="0"/>
                        <a:t>Rate of text analysis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rgbClr val="006600"/>
                          </a:solidFill>
                        </a:rPr>
                        <a:t>Fast</a:t>
                      </a:r>
                      <a:endParaRPr lang="en-US" sz="2400" dirty="0">
                        <a:solidFill>
                          <a:srgbClr val="00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rgbClr val="FF0000"/>
                          </a:solidFill>
                        </a:rPr>
                        <a:t>Slow</a:t>
                      </a:r>
                      <a:endParaRPr lang="en-US"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rgbClr val="006600"/>
                          </a:solidFill>
                        </a:rPr>
                        <a:t>Fast</a:t>
                      </a:r>
                      <a:endParaRPr lang="en-US" sz="2400" dirty="0">
                        <a:solidFill>
                          <a:srgbClr val="00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t>Error rate when creating</a:t>
                      </a:r>
                      <a:r>
                        <a:rPr lang="en-US" sz="2400" baseline="0" dirty="0" smtClean="0"/>
                        <a:t> educational content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rgbClr val="FF0000"/>
                          </a:solidFill>
                        </a:rPr>
                        <a:t>High</a:t>
                      </a:r>
                      <a:endParaRPr lang="en-US"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rgbClr val="006600"/>
                          </a:solidFill>
                        </a:rPr>
                        <a:t>Low</a:t>
                      </a:r>
                      <a:endParaRPr lang="en-US" sz="2400" dirty="0">
                        <a:solidFill>
                          <a:srgbClr val="00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rgbClr val="006600"/>
                          </a:solidFill>
                        </a:rPr>
                        <a:t>Low</a:t>
                      </a:r>
                      <a:endParaRPr lang="en-US" sz="2400" dirty="0">
                        <a:solidFill>
                          <a:srgbClr val="00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dirty="0" smtClean="0"/>
              <a:t>An Analogy: Chinese food in America</a:t>
            </a:r>
          </a:p>
        </p:txBody>
      </p:sp>
      <p:sp>
        <p:nvSpPr>
          <p:cNvPr id="18435" name="Content Placeholder 2"/>
          <p:cNvSpPr>
            <a:spLocks noGrp="1"/>
          </p:cNvSpPr>
          <p:nvPr>
            <p:ph idx="1"/>
          </p:nvPr>
        </p:nvSpPr>
        <p:spPr/>
        <p:txBody>
          <a:bodyPr/>
          <a:lstStyle/>
          <a:p>
            <a:r>
              <a:rPr lang="en-US" dirty="0" smtClean="0"/>
              <a:t>Good</a:t>
            </a:r>
          </a:p>
          <a:p>
            <a:r>
              <a:rPr lang="en-US" dirty="0" smtClean="0"/>
              <a:t>Fast</a:t>
            </a:r>
          </a:p>
          <a:p>
            <a:r>
              <a:rPr lang="en-US" dirty="0" smtClean="0"/>
              <a:t>Cheap</a:t>
            </a:r>
          </a:p>
          <a:p>
            <a:endParaRPr lang="en-US" dirty="0" smtClean="0"/>
          </a:p>
        </p:txBody>
      </p:sp>
      <p:sp>
        <p:nvSpPr>
          <p:cNvPr id="4" name="Slide Number Placeholder 3"/>
          <p:cNvSpPr>
            <a:spLocks noGrp="1"/>
          </p:cNvSpPr>
          <p:nvPr>
            <p:ph type="sldNum" sz="quarter" idx="12"/>
          </p:nvPr>
        </p:nvSpPr>
        <p:spPr/>
        <p:txBody>
          <a:bodyPr/>
          <a:lstStyle/>
          <a:p>
            <a:pPr>
              <a:defRPr/>
            </a:pPr>
            <a:fld id="{CF867D8D-FEC2-48A8-8C36-19687BB3587D}" type="slidenum">
              <a:rPr lang="en-US" smtClean="0"/>
              <a:pPr>
                <a:defRPr/>
              </a:pPr>
              <a:t>60</a:t>
            </a:fld>
            <a:endParaRPr lang="en-US"/>
          </a:p>
        </p:txBody>
      </p:sp>
      <p:pic>
        <p:nvPicPr>
          <p:cNvPr id="18437" name="Picture 5"/>
          <p:cNvPicPr>
            <a:picLocks noChangeAspect="1" noChangeArrowheads="1"/>
          </p:cNvPicPr>
          <p:nvPr/>
        </p:nvPicPr>
        <p:blipFill>
          <a:blip r:embed="rId2" cstate="print"/>
          <a:srcRect/>
          <a:stretch>
            <a:fillRect/>
          </a:stretch>
        </p:blipFill>
        <p:spPr bwMode="auto">
          <a:xfrm>
            <a:off x="6019800" y="3048000"/>
            <a:ext cx="2190750" cy="2095500"/>
          </a:xfrm>
          <a:prstGeom prst="rect">
            <a:avLst/>
          </a:prstGeom>
          <a:noFill/>
          <a:ln w="9525">
            <a:noFill/>
            <a:miter lim="800000"/>
            <a:headEnd/>
            <a:tailEnd/>
          </a:ln>
        </p:spPr>
      </p:pic>
      <p:sp>
        <p:nvSpPr>
          <p:cNvPr id="6" name="TextBox 5"/>
          <p:cNvSpPr txBox="1"/>
          <p:nvPr/>
        </p:nvSpPr>
        <p:spPr>
          <a:xfrm>
            <a:off x="2971800" y="2133600"/>
            <a:ext cx="2055813" cy="64611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sz="3600" dirty="0"/>
              <a:t>You pick 2</a:t>
            </a:r>
          </a:p>
        </p:txBody>
      </p:sp>
      <p:pic>
        <p:nvPicPr>
          <p:cNvPr id="74755" name="Picture 3"/>
          <p:cNvPicPr>
            <a:picLocks noChangeAspect="1" noChangeArrowheads="1"/>
          </p:cNvPicPr>
          <p:nvPr/>
        </p:nvPicPr>
        <p:blipFill>
          <a:blip r:embed="rId3" cstate="print"/>
          <a:srcRect/>
          <a:stretch>
            <a:fillRect/>
          </a:stretch>
        </p:blipFill>
        <p:spPr bwMode="auto">
          <a:xfrm>
            <a:off x="2133600" y="4087708"/>
            <a:ext cx="3048000" cy="20455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dirty="0" smtClean="0"/>
              <a:t>An Analogy: Natural Language Processing</a:t>
            </a:r>
          </a:p>
        </p:txBody>
      </p:sp>
      <p:sp>
        <p:nvSpPr>
          <p:cNvPr id="20483" name="Content Placeholder 2"/>
          <p:cNvSpPr>
            <a:spLocks noGrp="1"/>
          </p:cNvSpPr>
          <p:nvPr>
            <p:ph idx="1"/>
          </p:nvPr>
        </p:nvSpPr>
        <p:spPr/>
        <p:txBody>
          <a:bodyPr/>
          <a:lstStyle/>
          <a:p>
            <a:r>
              <a:rPr lang="en-US" b="1" dirty="0" smtClean="0"/>
              <a:t>high accuracy</a:t>
            </a:r>
          </a:p>
          <a:p>
            <a:r>
              <a:rPr lang="en-US" b="1" dirty="0" smtClean="0"/>
              <a:t>broad domain (not just for a single topic)</a:t>
            </a:r>
          </a:p>
          <a:p>
            <a:r>
              <a:rPr lang="en-US" dirty="0" smtClean="0"/>
              <a:t>fully automatic</a:t>
            </a:r>
          </a:p>
          <a:p>
            <a:endParaRPr lang="en-US" dirty="0" smtClean="0"/>
          </a:p>
        </p:txBody>
      </p:sp>
      <p:sp>
        <p:nvSpPr>
          <p:cNvPr id="4" name="Slide Number Placeholder 3"/>
          <p:cNvSpPr>
            <a:spLocks noGrp="1"/>
          </p:cNvSpPr>
          <p:nvPr>
            <p:ph type="sldNum" sz="quarter" idx="12"/>
          </p:nvPr>
        </p:nvSpPr>
        <p:spPr/>
        <p:txBody>
          <a:bodyPr/>
          <a:lstStyle/>
          <a:p>
            <a:pPr>
              <a:defRPr/>
            </a:pPr>
            <a:fld id="{044227BD-8258-4BA3-BD8C-DA9DDAD7DF0D}" type="slidenum">
              <a:rPr lang="en-US" smtClean="0"/>
              <a:pPr>
                <a:defRPr/>
              </a:pPr>
              <a:t>61</a:t>
            </a:fld>
            <a:endParaRPr lang="en-US"/>
          </a:p>
        </p:txBody>
      </p:sp>
      <p:sp>
        <p:nvSpPr>
          <p:cNvPr id="8" name="Rectangle 7"/>
          <p:cNvSpPr/>
          <p:nvPr/>
        </p:nvSpPr>
        <p:spPr>
          <a:xfrm>
            <a:off x="4572000" y="2971800"/>
            <a:ext cx="3200400" cy="9540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2800" dirty="0" smtClean="0"/>
              <a:t>Educators need to </a:t>
            </a:r>
            <a:r>
              <a:rPr lang="en-US" sz="2800" dirty="0"/>
              <a:t>check the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Some Example Applications</a:t>
            </a:r>
          </a:p>
        </p:txBody>
      </p:sp>
      <p:graphicFrame>
        <p:nvGraphicFramePr>
          <p:cNvPr id="12" name="Content Placeholder 11"/>
          <p:cNvGraphicFramePr>
            <a:graphicFrameLocks noGrp="1"/>
          </p:cNvGraphicFramePr>
          <p:nvPr>
            <p:ph idx="1"/>
          </p:nvPr>
        </p:nvGraphicFramePr>
        <p:xfrm>
          <a:off x="685800" y="1905000"/>
          <a:ext cx="7696200" cy="3368040"/>
        </p:xfrm>
        <a:graphic>
          <a:graphicData uri="http://schemas.openxmlformats.org/drawingml/2006/table">
            <a:tbl>
              <a:tblPr firstRow="1" bandRow="1">
                <a:tableStyleId>{7E9639D4-E3E2-4D34-9284-5A2195B3D0D7}</a:tableStyleId>
              </a:tblPr>
              <a:tblGrid>
                <a:gridCol w="1981200"/>
                <a:gridCol w="1336128"/>
                <a:gridCol w="2626272"/>
                <a:gridCol w="1752600"/>
              </a:tblGrid>
              <a:tr h="670560">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Google Translate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aseline="0" dirty="0" smtClean="0"/>
                        <a:t>Phone systems (e.g., for banking)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This</a:t>
                      </a:r>
                      <a:r>
                        <a:rPr lang="en-US" sz="2400" baseline="0" dirty="0" smtClean="0"/>
                        <a:t> research</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53440">
                <a:tc>
                  <a:txBody>
                    <a:bodyPr/>
                    <a:lstStyle/>
                    <a:p>
                      <a:pPr marL="0" lvl="1" indent="0"/>
                      <a:r>
                        <a:rPr lang="en-US" sz="2400" dirty="0" smtClean="0"/>
                        <a:t>high 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686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broad 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fully automatic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pPr>
              <a:defRPr/>
            </a:pPr>
            <a:fld id="{AED001ED-9CCC-42F7-97F0-FB8E0A9FD97C}" type="slidenum">
              <a:rPr lang="en-US" smtClean="0"/>
              <a:pPr>
                <a:defRPr/>
              </a:pPr>
              <a:t>62</a:t>
            </a:fld>
            <a:endParaRPr lang="en-US"/>
          </a:p>
        </p:txBody>
      </p:sp>
      <p:pic>
        <p:nvPicPr>
          <p:cNvPr id="74755" name="Picture 3"/>
          <p:cNvPicPr>
            <a:picLocks noChangeAspect="1" noChangeArrowheads="1"/>
          </p:cNvPicPr>
          <p:nvPr/>
        </p:nvPicPr>
        <p:blipFill>
          <a:blip r:embed="rId2" cstate="print"/>
          <a:srcRect/>
          <a:stretch>
            <a:fillRect/>
          </a:stretch>
        </p:blipFill>
        <p:spPr bwMode="auto">
          <a:xfrm>
            <a:off x="7239000" y="2895600"/>
            <a:ext cx="593633" cy="566737"/>
          </a:xfrm>
          <a:prstGeom prst="rect">
            <a:avLst/>
          </a:prstGeom>
          <a:noFill/>
          <a:ln w="9525">
            <a:noFill/>
            <a:miter lim="800000"/>
            <a:headEnd/>
            <a:tailEnd/>
          </a:ln>
        </p:spPr>
      </p:pic>
      <p:pic>
        <p:nvPicPr>
          <p:cNvPr id="9" name="Picture 3"/>
          <p:cNvPicPr>
            <a:picLocks noChangeAspect="1" noChangeArrowheads="1"/>
          </p:cNvPicPr>
          <p:nvPr/>
        </p:nvPicPr>
        <p:blipFill>
          <a:blip r:embed="rId2" cstate="print"/>
          <a:srcRect/>
          <a:stretch>
            <a:fillRect/>
          </a:stretch>
        </p:blipFill>
        <p:spPr bwMode="auto">
          <a:xfrm>
            <a:off x="3048000" y="3733800"/>
            <a:ext cx="593633" cy="566737"/>
          </a:xfrm>
          <a:prstGeom prst="rect">
            <a:avLst/>
          </a:prstGeom>
          <a:noFill/>
          <a:ln w="9525">
            <a:noFill/>
            <a:miter lim="800000"/>
            <a:headEnd/>
            <a:tailEnd/>
          </a:ln>
        </p:spPr>
      </p:pic>
      <p:pic>
        <p:nvPicPr>
          <p:cNvPr id="10" name="Picture 3"/>
          <p:cNvPicPr>
            <a:picLocks noChangeAspect="1" noChangeArrowheads="1"/>
          </p:cNvPicPr>
          <p:nvPr/>
        </p:nvPicPr>
        <p:blipFill>
          <a:blip r:embed="rId2" cstate="print"/>
          <a:srcRect/>
          <a:stretch>
            <a:fillRect/>
          </a:stretch>
        </p:blipFill>
        <p:spPr bwMode="auto">
          <a:xfrm>
            <a:off x="4953000" y="2895600"/>
            <a:ext cx="593633" cy="566737"/>
          </a:xfrm>
          <a:prstGeom prst="rect">
            <a:avLst/>
          </a:prstGeom>
          <a:noFill/>
          <a:ln w="9525">
            <a:noFill/>
            <a:miter lim="800000"/>
            <a:headEnd/>
            <a:tailEnd/>
          </a:ln>
        </p:spPr>
      </p:pic>
      <p:pic>
        <p:nvPicPr>
          <p:cNvPr id="11" name="Picture 3"/>
          <p:cNvPicPr>
            <a:picLocks noChangeAspect="1" noChangeArrowheads="1"/>
          </p:cNvPicPr>
          <p:nvPr/>
        </p:nvPicPr>
        <p:blipFill>
          <a:blip r:embed="rId2" cstate="print"/>
          <a:srcRect/>
          <a:stretch>
            <a:fillRect/>
          </a:stretch>
        </p:blipFill>
        <p:spPr bwMode="auto">
          <a:xfrm>
            <a:off x="7239000" y="3657600"/>
            <a:ext cx="593633" cy="566737"/>
          </a:xfrm>
          <a:prstGeom prst="rect">
            <a:avLst/>
          </a:prstGeom>
          <a:noFill/>
          <a:ln w="9525">
            <a:noFill/>
            <a:miter lim="800000"/>
            <a:headEnd/>
            <a:tailEnd/>
          </a:ln>
        </p:spPr>
      </p:pic>
      <p:pic>
        <p:nvPicPr>
          <p:cNvPr id="13" name="Picture 3"/>
          <p:cNvPicPr>
            <a:picLocks noChangeAspect="1" noChangeArrowheads="1"/>
          </p:cNvPicPr>
          <p:nvPr/>
        </p:nvPicPr>
        <p:blipFill>
          <a:blip r:embed="rId2" cstate="print"/>
          <a:srcRect/>
          <a:stretch>
            <a:fillRect/>
          </a:stretch>
        </p:blipFill>
        <p:spPr bwMode="auto">
          <a:xfrm>
            <a:off x="5029200" y="4572000"/>
            <a:ext cx="593633" cy="566737"/>
          </a:xfrm>
          <a:prstGeom prst="rect">
            <a:avLst/>
          </a:prstGeom>
          <a:noFill/>
          <a:ln w="9525">
            <a:noFill/>
            <a:miter lim="800000"/>
            <a:headEnd/>
            <a:tailEnd/>
          </a:ln>
        </p:spPr>
      </p:pic>
      <p:pic>
        <p:nvPicPr>
          <p:cNvPr id="14" name="Picture 3"/>
          <p:cNvPicPr>
            <a:picLocks noChangeAspect="1" noChangeArrowheads="1"/>
          </p:cNvPicPr>
          <p:nvPr/>
        </p:nvPicPr>
        <p:blipFill>
          <a:blip r:embed="rId2" cstate="print"/>
          <a:srcRect/>
          <a:stretch>
            <a:fillRect/>
          </a:stretch>
        </p:blipFill>
        <p:spPr bwMode="auto">
          <a:xfrm>
            <a:off x="3048000" y="4495800"/>
            <a:ext cx="593633" cy="56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smtClean="0"/>
              <a:t>Summary</a:t>
            </a:r>
          </a:p>
        </p:txBody>
      </p:sp>
      <p:sp>
        <p:nvSpPr>
          <p:cNvPr id="3" name="Content Placeholder 2"/>
          <p:cNvSpPr>
            <a:spLocks noGrp="1"/>
          </p:cNvSpPr>
          <p:nvPr>
            <p:ph idx="1"/>
          </p:nvPr>
        </p:nvSpPr>
        <p:spPr/>
        <p:txBody>
          <a:bodyPr/>
          <a:lstStyle/>
          <a:p>
            <a:r>
              <a:rPr lang="en-US" sz="2800" dirty="0" smtClean="0"/>
              <a:t>Vast resources of text are available.</a:t>
            </a:r>
          </a:p>
          <a:p>
            <a:r>
              <a:rPr lang="en-US" sz="2800" dirty="0" smtClean="0"/>
              <a:t>We can develop NLP tools to help teachers use those resources.</a:t>
            </a:r>
          </a:p>
          <a:p>
            <a:pPr lvl="1"/>
            <a:r>
              <a:rPr lang="en-US" sz="2400" dirty="0" smtClean="0"/>
              <a:t>NLP is not magic (e.g., we need to handle errors).</a:t>
            </a:r>
          </a:p>
          <a:p>
            <a:endParaRPr lang="en-US" sz="2800" dirty="0" smtClean="0"/>
          </a:p>
          <a:p>
            <a:r>
              <a:rPr lang="en-US" sz="2800" dirty="0" smtClean="0"/>
              <a:t>Specific applications:</a:t>
            </a:r>
          </a:p>
          <a:p>
            <a:pPr lvl="1"/>
            <a:r>
              <a:rPr lang="en-US" sz="2400" dirty="0" smtClean="0"/>
              <a:t>Search tool for reading materials</a:t>
            </a:r>
          </a:p>
          <a:p>
            <a:pPr lvl="1"/>
            <a:r>
              <a:rPr lang="en-US" sz="2400" dirty="0" smtClean="0"/>
              <a:t>Factual question generation tool</a:t>
            </a:r>
          </a:p>
        </p:txBody>
      </p:sp>
      <p:sp>
        <p:nvSpPr>
          <p:cNvPr id="4" name="Slide Number Placeholder 3"/>
          <p:cNvSpPr>
            <a:spLocks noGrp="1"/>
          </p:cNvSpPr>
          <p:nvPr>
            <p:ph type="sldNum" sz="quarter" idx="12"/>
          </p:nvPr>
        </p:nvSpPr>
        <p:spPr/>
        <p:txBody>
          <a:bodyPr/>
          <a:lstStyle/>
          <a:p>
            <a:pPr>
              <a:defRPr/>
            </a:pPr>
            <a:fld id="{A0D2E220-803F-4AF3-BD4F-2D0FCDD4F3B7}" type="slidenum">
              <a:rPr lang="en-US" smtClean="0"/>
              <a:pPr>
                <a:defRPr/>
              </a:pPr>
              <a:t>63</a:t>
            </a:fld>
            <a:endParaRPr lang="en-US"/>
          </a:p>
        </p:txBody>
      </p:sp>
      <p:sp>
        <p:nvSpPr>
          <p:cNvPr id="6" name="TextBox 5"/>
          <p:cNvSpPr txBox="1"/>
          <p:nvPr/>
        </p:nvSpPr>
        <p:spPr>
          <a:xfrm>
            <a:off x="304800" y="5867400"/>
            <a:ext cx="8490529"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2000" dirty="0" smtClean="0"/>
              <a:t>Question Generation demo: http://www.ark.cs.cmu.edu/mheilman/questions</a:t>
            </a:r>
            <a:endParaRPr lang="en-US"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CAA723E-72DC-45B3-8710-921BD75DE2EB}"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References</a:t>
            </a:r>
          </a:p>
        </p:txBody>
      </p:sp>
      <p:sp>
        <p:nvSpPr>
          <p:cNvPr id="72707" name="Content Placeholder 2"/>
          <p:cNvSpPr>
            <a:spLocks noGrp="1"/>
          </p:cNvSpPr>
          <p:nvPr>
            <p:ph idx="1"/>
          </p:nvPr>
        </p:nvSpPr>
        <p:spPr/>
        <p:txBody>
          <a:bodyPr/>
          <a:lstStyle/>
          <a:p>
            <a:r>
              <a:rPr lang="en-US" sz="1600" smtClean="0"/>
              <a:t>M. Heilman, L. Zhao, J. Pino, and M. Eskenazi. 2008. Retrieval of reading materials for vocabulary and reading practice. In Proc. of the 3rd Workshop on Innovative Use of NLP for Building Educational Applications.</a:t>
            </a:r>
          </a:p>
          <a:p>
            <a:r>
              <a:rPr lang="en-US" sz="1600" smtClean="0"/>
              <a:t>M. Heilman and N. A. Smith. 2010. Good Question! Statistical Ranking for Question Generation. In Proc. of NAACL/HLT.</a:t>
            </a:r>
          </a:p>
          <a:p>
            <a:r>
              <a:rPr lang="en-US" sz="1600" smtClean="0"/>
              <a:t>M. Heilman, A. Juffs, and M. Eskenazi. 2007. Choosing reading passages for vocabulary learning by topic to increase intrinsic motivation. In Proc. of AIED.</a:t>
            </a:r>
          </a:p>
          <a:p>
            <a:r>
              <a:rPr lang="en-US" sz="1600" smtClean="0"/>
              <a:t>K. Collins-Thompson and J. Callan. 2005. Predicting reading difficulty with statistical reading models. Journal of the American Society for Information Science and Technology.</a:t>
            </a:r>
          </a:p>
        </p:txBody>
      </p:sp>
      <p:sp>
        <p:nvSpPr>
          <p:cNvPr id="4" name="Slide Number Placeholder 3"/>
          <p:cNvSpPr>
            <a:spLocks noGrp="1"/>
          </p:cNvSpPr>
          <p:nvPr>
            <p:ph type="sldNum" sz="quarter" idx="12"/>
          </p:nvPr>
        </p:nvSpPr>
        <p:spPr/>
        <p:txBody>
          <a:bodyPr/>
          <a:lstStyle/>
          <a:p>
            <a:pPr>
              <a:defRPr/>
            </a:pPr>
            <a:fld id="{072CE5F2-5E3B-44E9-A037-5B909503D8E2}"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2"/>
          <p:cNvSpPr>
            <a:spLocks noGrp="1" noChangeArrowheads="1"/>
          </p:cNvSpPr>
          <p:nvPr>
            <p:ph type="title"/>
          </p:nvPr>
        </p:nvSpPr>
        <p:spPr>
          <a:xfrm>
            <a:off x="685800" y="152400"/>
            <a:ext cx="7772400" cy="1143000"/>
          </a:xfrm>
        </p:spPr>
        <p:txBody>
          <a:bodyPr/>
          <a:lstStyle/>
          <a:p>
            <a:r>
              <a:rPr lang="en-US" smtClean="0"/>
              <a:t>Prior Work on Readability</a:t>
            </a:r>
          </a:p>
        </p:txBody>
      </p:sp>
      <p:graphicFrame>
        <p:nvGraphicFramePr>
          <p:cNvPr id="42060" name="Group 76"/>
          <p:cNvGraphicFramePr>
            <a:graphicFrameLocks noGrp="1"/>
          </p:cNvGraphicFramePr>
          <p:nvPr>
            <p:ph idx="1"/>
          </p:nvPr>
        </p:nvGraphicFramePr>
        <p:xfrm>
          <a:off x="685800" y="1295400"/>
          <a:ext cx="7772400" cy="4730748"/>
        </p:xfrm>
        <a:graphic>
          <a:graphicData uri="http://schemas.openxmlformats.org/drawingml/2006/table">
            <a:tbl>
              <a:tblPr/>
              <a:tblGrid>
                <a:gridCol w="1943100"/>
                <a:gridCol w="1028700"/>
                <a:gridCol w="2362200"/>
                <a:gridCol w="2438400"/>
              </a:tblGrid>
              <a:tr h="5797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rPr>
                        <a:t>Measure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rPr>
                        <a:t>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rPr>
                        <a:t>Lexical Features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rPr>
                        <a:t>Grammatical Features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6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Flesch-Kincaid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1975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Syllables per word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Sentence length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mn-lt"/>
                        </a:rPr>
                        <a:t>Lexile</a:t>
                      </a:r>
                      <a:r>
                        <a:rPr kumimoji="0" lang="en-US" sz="2000" b="0" i="0" u="none" strike="noStrike" cap="none" normalizeH="0" baseline="0" dirty="0" smtClean="0">
                          <a:ln>
                            <a:noFill/>
                          </a:ln>
                          <a:solidFill>
                            <a:schemeClr val="tx1"/>
                          </a:solidFill>
                          <a:effectLst/>
                          <a:latin typeface="+mn-lt"/>
                        </a:rPr>
                        <a:t> </a:t>
                      </a:r>
                      <a:r>
                        <a:rPr kumimoji="0" lang="en-US" sz="1400" b="0" i="0" u="none" strike="noStrike" cap="none" normalizeH="0" baseline="0" dirty="0" smtClean="0">
                          <a:ln>
                            <a:noFill/>
                          </a:ln>
                          <a:solidFill>
                            <a:schemeClr val="tx1"/>
                          </a:solidFill>
                          <a:effectLst/>
                          <a:latin typeface="+mn-lt"/>
                        </a:rPr>
                        <a:t>(</a:t>
                      </a:r>
                      <a:r>
                        <a:rPr kumimoji="0" lang="en-US" sz="1400" b="0" i="0" u="none" strike="noStrike" cap="none" normalizeH="0" baseline="0" dirty="0" err="1" smtClean="0">
                          <a:ln>
                            <a:noFill/>
                          </a:ln>
                          <a:solidFill>
                            <a:schemeClr val="tx1"/>
                          </a:solidFill>
                          <a:effectLst/>
                          <a:latin typeface="+mn-lt"/>
                        </a:rPr>
                        <a:t>Stenner</a:t>
                      </a:r>
                      <a:r>
                        <a:rPr kumimoji="0" lang="en-US" sz="1400" b="0" i="0" u="none" strike="noStrike" cap="none" normalizeH="0" baseline="0" dirty="0" smtClean="0">
                          <a:ln>
                            <a:noFill/>
                          </a:ln>
                          <a:solidFill>
                            <a:schemeClr val="tx1"/>
                          </a:solidFill>
                          <a:effectLst/>
                          <a:latin typeface="+mn-lt"/>
                        </a:rPr>
                        <a:t>, et 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rPr>
                        <a:t>1988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Word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Sentence length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Collins-Thompson &amp; Callan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Individual words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mn-lt"/>
                        </a:rPr>
                        <a:t>Schwarm</a:t>
                      </a:r>
                      <a:r>
                        <a:rPr kumimoji="0" lang="en-US" sz="2000" b="0" i="0" u="none" strike="noStrike" cap="none" normalizeH="0" baseline="0" dirty="0" smtClean="0">
                          <a:ln>
                            <a:noFill/>
                          </a:ln>
                          <a:solidFill>
                            <a:schemeClr val="tx1"/>
                          </a:solidFill>
                          <a:effectLst/>
                          <a:latin typeface="+mn-lt"/>
                        </a:rPr>
                        <a:t> &amp; </a:t>
                      </a:r>
                      <a:r>
                        <a:rPr kumimoji="0" lang="en-US" sz="2000" b="0" i="0" u="none" strike="noStrike" cap="none" normalizeH="0" baseline="0" dirty="0" err="1" smtClean="0">
                          <a:ln>
                            <a:noFill/>
                          </a:ln>
                          <a:solidFill>
                            <a:schemeClr val="tx1"/>
                          </a:solidFill>
                          <a:effectLst/>
                          <a:latin typeface="+mn-lt"/>
                        </a:rPr>
                        <a:t>Ostendorf</a:t>
                      </a:r>
                      <a:endParaRPr kumimoji="0" lang="en-US" sz="20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Individual words &amp; sequences of words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Sentence length, distribution of POS, parse tree depth,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Heilman, Collins-Thompson, &amp; </a:t>
                      </a:r>
                      <a:r>
                        <a:rPr kumimoji="0" lang="en-US" sz="2000" b="0" i="0" u="none" strike="noStrike" cap="none" normalizeH="0" baseline="0" dirty="0" err="1" smtClean="0">
                          <a:ln>
                            <a:noFill/>
                          </a:ln>
                          <a:solidFill>
                            <a:schemeClr val="tx1"/>
                          </a:solidFill>
                          <a:effectLst/>
                          <a:latin typeface="+mn-lt"/>
                        </a:rPr>
                        <a:t>Eskenazi</a:t>
                      </a:r>
                      <a:endParaRPr kumimoji="0" lang="en-US" sz="20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Individual words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Syntactic sub-tree features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pPr>
              <a:defRPr/>
            </a:pPr>
            <a:fld id="{EAB58DE2-CC1A-4E2A-B693-01182C48A3E8}" type="slidenum">
              <a:rPr lang="en-US" smtClean="0"/>
              <a:pPr>
                <a:defRPr/>
              </a:pPr>
              <a:t>66</a:t>
            </a:fld>
            <a:endParaRPr lang="en-US"/>
          </a:p>
        </p:txBody>
      </p:sp>
    </p:spTree>
  </p:cSld>
  <p:clrMapOvr>
    <a:masterClrMapping/>
  </p:clrMapOvr>
  <p:transition advTm="135815"/>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Curriculum Management Interface</a:t>
            </a:r>
          </a:p>
        </p:txBody>
      </p:sp>
      <p:sp>
        <p:nvSpPr>
          <p:cNvPr id="3" name="Content Placeholder 2"/>
          <p:cNvSpPr>
            <a:spLocks noGrp="1"/>
          </p:cNvSpPr>
          <p:nvPr>
            <p:ph idx="1"/>
          </p:nvPr>
        </p:nvSpPr>
        <p:spPr/>
        <p:txBody>
          <a:bodyPr/>
          <a:lstStyle/>
          <a:p>
            <a:pPr eaLnBrk="1" hangingPunct="1">
              <a:buFont typeface="Arial" charset="0"/>
              <a:buNone/>
            </a:pPr>
            <a:r>
              <a:rPr lang="en-US" smtClean="0"/>
              <a:t>Enables teachers to…</a:t>
            </a:r>
          </a:p>
          <a:p>
            <a:pPr lvl="1" eaLnBrk="1" hangingPunct="1"/>
            <a:r>
              <a:rPr lang="en-US" smtClean="0"/>
              <a:t>Search for texts,</a:t>
            </a:r>
          </a:p>
          <a:p>
            <a:pPr lvl="1" eaLnBrk="1" hangingPunct="1"/>
            <a:r>
              <a:rPr lang="en-US" smtClean="0"/>
              <a:t>Order presentation of texts,</a:t>
            </a:r>
          </a:p>
          <a:p>
            <a:pPr lvl="1" eaLnBrk="1" hangingPunct="1"/>
            <a:r>
              <a:rPr lang="en-US" smtClean="0"/>
              <a:t>Set time limits,</a:t>
            </a:r>
          </a:p>
          <a:p>
            <a:pPr lvl="1" eaLnBrk="1" hangingPunct="1"/>
            <a:r>
              <a:rPr lang="en-US" smtClean="0"/>
              <a:t>Choose vocabulary to highlight,</a:t>
            </a:r>
          </a:p>
          <a:p>
            <a:pPr lvl="1" eaLnBrk="1" hangingPunct="1"/>
            <a:r>
              <a:rPr lang="en-US" smtClean="0"/>
              <a:t>Add practice questions.</a:t>
            </a:r>
          </a:p>
        </p:txBody>
      </p:sp>
      <p:sp>
        <p:nvSpPr>
          <p:cNvPr id="4" name="Slide Number Placeholder 3"/>
          <p:cNvSpPr>
            <a:spLocks noGrp="1"/>
          </p:cNvSpPr>
          <p:nvPr>
            <p:ph type="sldNum" sz="quarter" idx="12"/>
          </p:nvPr>
        </p:nvSpPr>
        <p:spPr/>
        <p:txBody>
          <a:bodyPr/>
          <a:lstStyle/>
          <a:p>
            <a:pPr>
              <a:defRPr/>
            </a:pPr>
            <a:fld id="{55B34961-DE33-4036-A771-D5C57B11E950}" type="slidenum">
              <a:rPr lang="en-US"/>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Learner Support: Reading Interface</a:t>
            </a:r>
          </a:p>
        </p:txBody>
      </p:sp>
      <p:pic>
        <p:nvPicPr>
          <p:cNvPr id="31747" name="Content Placeholder 4" descr="screen2.png"/>
          <p:cNvPicPr>
            <a:picLocks noGrp="1" noChangeAspect="1"/>
          </p:cNvPicPr>
          <p:nvPr>
            <p:ph idx="1"/>
          </p:nvPr>
        </p:nvPicPr>
        <p:blipFill>
          <a:blip r:embed="rId3" cstate="print"/>
          <a:srcRect/>
          <a:stretch>
            <a:fillRect/>
          </a:stretch>
        </p:blipFill>
        <p:spPr>
          <a:xfrm>
            <a:off x="457200" y="1682750"/>
            <a:ext cx="8229600" cy="4360863"/>
          </a:xfrm>
        </p:spPr>
      </p:pic>
      <p:sp>
        <p:nvSpPr>
          <p:cNvPr id="4" name="Slide Number Placeholder 3"/>
          <p:cNvSpPr>
            <a:spLocks noGrp="1"/>
          </p:cNvSpPr>
          <p:nvPr>
            <p:ph type="sldNum" sz="quarter" idx="12"/>
          </p:nvPr>
        </p:nvSpPr>
        <p:spPr/>
        <p:txBody>
          <a:bodyPr/>
          <a:lstStyle/>
          <a:p>
            <a:pPr>
              <a:defRPr/>
            </a:pPr>
            <a:fld id="{A635B4E0-1B8B-4961-9656-3C0168F80422}" type="slidenum">
              <a:rPr lang="en-US"/>
              <a:pPr>
                <a:defRPr/>
              </a:pPr>
              <a:t>68</a:t>
            </a:fld>
            <a:endParaRPr lang="en-US" dirty="0"/>
          </a:p>
        </p:txBody>
      </p:sp>
      <p:grpSp>
        <p:nvGrpSpPr>
          <p:cNvPr id="2" name="Group 7"/>
          <p:cNvGrpSpPr>
            <a:grpSpLocks/>
          </p:cNvGrpSpPr>
          <p:nvPr/>
        </p:nvGrpSpPr>
        <p:grpSpPr bwMode="auto">
          <a:xfrm>
            <a:off x="4876800" y="5562600"/>
            <a:ext cx="3810000" cy="708025"/>
            <a:chOff x="2743200" y="2362200"/>
            <a:chExt cx="3810000" cy="707886"/>
          </a:xfrm>
        </p:grpSpPr>
        <p:sp>
          <p:nvSpPr>
            <p:cNvPr id="6" name="TextBox 5"/>
            <p:cNvSpPr txBox="1"/>
            <p:nvPr/>
          </p:nvSpPr>
          <p:spPr>
            <a:xfrm>
              <a:off x="3352800" y="2362200"/>
              <a:ext cx="3200400" cy="707886"/>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000" dirty="0"/>
                <a:t>Optional timer helps with classroom management.</a:t>
              </a:r>
            </a:p>
          </p:txBody>
        </p:sp>
        <p:cxnSp>
          <p:nvCxnSpPr>
            <p:cNvPr id="7" name="Straight Arrow Connector 6"/>
            <p:cNvCxnSpPr>
              <a:stCxn id="6" idx="1"/>
            </p:cNvCxnSpPr>
            <p:nvPr/>
          </p:nvCxnSpPr>
          <p:spPr>
            <a:xfrm rot="10800000">
              <a:off x="2743200" y="2362200"/>
              <a:ext cx="609600" cy="353943"/>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grpSp>
        <p:nvGrpSpPr>
          <p:cNvPr id="3" name="Group 8"/>
          <p:cNvGrpSpPr>
            <a:grpSpLocks/>
          </p:cNvGrpSpPr>
          <p:nvPr/>
        </p:nvGrpSpPr>
        <p:grpSpPr bwMode="auto">
          <a:xfrm>
            <a:off x="381000" y="2667000"/>
            <a:ext cx="3200400" cy="1524000"/>
            <a:chOff x="-3733800" y="2438400"/>
            <a:chExt cx="3200400" cy="1524000"/>
          </a:xfrm>
        </p:grpSpPr>
        <p:sp>
          <p:nvSpPr>
            <p:cNvPr id="10" name="TextBox 9"/>
            <p:cNvSpPr txBox="1"/>
            <p:nvPr/>
          </p:nvSpPr>
          <p:spPr>
            <a:xfrm>
              <a:off x="-3733800" y="2438400"/>
              <a:ext cx="3200400" cy="708025"/>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000" dirty="0"/>
                <a:t>Target words specified by the teacher are highlighted.</a:t>
              </a:r>
            </a:p>
          </p:txBody>
        </p:sp>
        <p:cxnSp>
          <p:nvCxnSpPr>
            <p:cNvPr id="11" name="Straight Arrow Connector 10"/>
            <p:cNvCxnSpPr>
              <a:stCxn id="10" idx="2"/>
            </p:cNvCxnSpPr>
            <p:nvPr/>
          </p:nvCxnSpPr>
          <p:spPr>
            <a:xfrm rot="16200000" flipH="1">
              <a:off x="-2084388" y="3097213"/>
              <a:ext cx="815975" cy="914400"/>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grpSp>
        <p:nvGrpSpPr>
          <p:cNvPr id="5" name="Group 13"/>
          <p:cNvGrpSpPr>
            <a:grpSpLocks/>
          </p:cNvGrpSpPr>
          <p:nvPr/>
        </p:nvGrpSpPr>
        <p:grpSpPr bwMode="auto">
          <a:xfrm>
            <a:off x="5410200" y="1219200"/>
            <a:ext cx="3200400" cy="1449388"/>
            <a:chOff x="1295400" y="228600"/>
            <a:chExt cx="3200400" cy="1448594"/>
          </a:xfrm>
        </p:grpSpPr>
        <p:sp>
          <p:nvSpPr>
            <p:cNvPr id="15" name="TextBox 14"/>
            <p:cNvSpPr txBox="1"/>
            <p:nvPr/>
          </p:nvSpPr>
          <p:spPr>
            <a:xfrm>
              <a:off x="1295400" y="228600"/>
              <a:ext cx="3200400" cy="707637"/>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000" dirty="0"/>
                <a:t>Students click on target words for definitions</a:t>
              </a:r>
            </a:p>
          </p:txBody>
        </p:sp>
        <p:cxnSp>
          <p:nvCxnSpPr>
            <p:cNvPr id="16" name="Straight Arrow Connector 15"/>
            <p:cNvCxnSpPr>
              <a:stCxn id="15" idx="2"/>
            </p:cNvCxnSpPr>
            <p:nvPr/>
          </p:nvCxnSpPr>
          <p:spPr>
            <a:xfrm rot="5400000">
              <a:off x="2525916" y="1305922"/>
              <a:ext cx="739370" cy="3175"/>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grpSp>
        <p:nvGrpSpPr>
          <p:cNvPr id="8" name="Group 22"/>
          <p:cNvGrpSpPr>
            <a:grpSpLocks/>
          </p:cNvGrpSpPr>
          <p:nvPr/>
        </p:nvGrpSpPr>
        <p:grpSpPr bwMode="auto">
          <a:xfrm>
            <a:off x="533400" y="5334000"/>
            <a:ext cx="3200400" cy="1089025"/>
            <a:chOff x="76200" y="762000"/>
            <a:chExt cx="3200400" cy="1088886"/>
          </a:xfrm>
        </p:grpSpPr>
        <p:sp>
          <p:nvSpPr>
            <p:cNvPr id="24" name="TextBox 23"/>
            <p:cNvSpPr txBox="1"/>
            <p:nvPr/>
          </p:nvSpPr>
          <p:spPr>
            <a:xfrm>
              <a:off x="76200" y="1142951"/>
              <a:ext cx="3200400" cy="707935"/>
            </a:xfrm>
            <a:prstGeom prst="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000" dirty="0"/>
                <a:t>Definitions available for non-target words as well.</a:t>
              </a:r>
            </a:p>
          </p:txBody>
        </p:sp>
        <p:cxnSp>
          <p:nvCxnSpPr>
            <p:cNvPr id="25" name="Straight Arrow Connector 24"/>
            <p:cNvCxnSpPr/>
            <p:nvPr/>
          </p:nvCxnSpPr>
          <p:spPr>
            <a:xfrm rot="10800000">
              <a:off x="1143000" y="762000"/>
              <a:ext cx="457200" cy="380951"/>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Corpora</a:t>
            </a:r>
          </a:p>
        </p:txBody>
      </p:sp>
      <p:sp>
        <p:nvSpPr>
          <p:cNvPr id="25603" name="Slide Number Placeholder 3"/>
          <p:cNvSpPr>
            <a:spLocks noGrp="1"/>
          </p:cNvSpPr>
          <p:nvPr>
            <p:ph type="sldNum" sz="quarter" idx="12"/>
          </p:nvPr>
        </p:nvSpPr>
        <p:spPr>
          <a:xfrm>
            <a:off x="3124200" y="6356350"/>
            <a:ext cx="2895600" cy="365125"/>
          </a:xfrm>
        </p:spPr>
        <p:txBody>
          <a:bodyPr/>
          <a:lstStyle/>
          <a:p>
            <a:pPr algn="ctr">
              <a:defRPr/>
            </a:pPr>
            <a:fld id="{5DB02B9B-DD87-4390-A456-5229336381BD}" type="slidenum">
              <a:rPr lang="en-US" smtClean="0"/>
              <a:pPr algn="ctr">
                <a:defRPr/>
              </a:pPr>
              <a:t>69</a:t>
            </a:fld>
            <a:endParaRPr lang="en-US" smtClean="0"/>
          </a:p>
        </p:txBody>
      </p:sp>
      <p:graphicFrame>
        <p:nvGraphicFramePr>
          <p:cNvPr id="5" name="Table 4"/>
          <p:cNvGraphicFramePr>
            <a:graphicFrameLocks noGrp="1"/>
          </p:cNvGraphicFramePr>
          <p:nvPr/>
        </p:nvGraphicFramePr>
        <p:xfrm>
          <a:off x="304800" y="1371600"/>
          <a:ext cx="8382000" cy="1381760"/>
        </p:xfrm>
        <a:graphic>
          <a:graphicData uri="http://schemas.openxmlformats.org/drawingml/2006/table">
            <a:tbl>
              <a:tblPr firstRow="1" bandRow="1">
                <a:tableStyleId>{7E9639D4-E3E2-4D34-9284-5A2195B3D0D7}</a:tableStyleId>
              </a:tblPr>
              <a:tblGrid>
                <a:gridCol w="1295400"/>
                <a:gridCol w="1676400"/>
                <a:gridCol w="1828800"/>
                <a:gridCol w="2286000"/>
                <a:gridCol w="1295400"/>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English Wikipedia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Simple English Wikipedia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Wall</a:t>
                      </a:r>
                      <a:r>
                        <a:rPr lang="en-US" baseline="0" dirty="0" smtClean="0"/>
                        <a:t> Street Journal (PTB </a:t>
                      </a:r>
                      <a:r>
                        <a:rPr lang="en-US" dirty="0" smtClean="0"/>
                        <a:t>Sec. 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Total</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aseline="0" dirty="0" smtClean="0"/>
                        <a:t>Texts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14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18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42</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aseline="0" dirty="0" smtClean="0"/>
                        <a:t>Questions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1,448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1,313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474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3,235</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Can 5"/>
          <p:cNvSpPr/>
          <p:nvPr/>
        </p:nvSpPr>
        <p:spPr bwMode="auto">
          <a:xfrm rot="5400000">
            <a:off x="2895600" y="2971800"/>
            <a:ext cx="1371600" cy="2895600"/>
          </a:xfrm>
          <a:prstGeom prst="ca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endParaRPr lang="en-US"/>
          </a:p>
        </p:txBody>
      </p:sp>
      <p:sp>
        <p:nvSpPr>
          <p:cNvPr id="27679" name="Can 6"/>
          <p:cNvSpPr>
            <a:spLocks noChangeArrowheads="1"/>
          </p:cNvSpPr>
          <p:nvPr/>
        </p:nvSpPr>
        <p:spPr bwMode="auto">
          <a:xfrm rot="5400000">
            <a:off x="5676900" y="3390900"/>
            <a:ext cx="1371600" cy="2057400"/>
          </a:xfrm>
          <a:prstGeom prst="can">
            <a:avLst>
              <a:gd name="adj" fmla="val 25000"/>
            </a:avLst>
          </a:prstGeom>
          <a:ln>
            <a:headEnd/>
            <a:tailEn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p>
        </p:txBody>
      </p:sp>
      <p:sp>
        <p:nvSpPr>
          <p:cNvPr id="59424" name="TextBox 7"/>
          <p:cNvSpPr txBox="1">
            <a:spLocks noChangeArrowheads="1"/>
          </p:cNvSpPr>
          <p:nvPr/>
        </p:nvSpPr>
        <p:spPr bwMode="auto">
          <a:xfrm>
            <a:off x="5867400" y="3810000"/>
            <a:ext cx="920750" cy="369888"/>
          </a:xfrm>
          <a:prstGeom prst="rect">
            <a:avLst/>
          </a:prstGeom>
          <a:noFill/>
          <a:ln w="9525">
            <a:noFill/>
            <a:miter lim="800000"/>
            <a:headEnd/>
            <a:tailEnd/>
          </a:ln>
        </p:spPr>
        <p:txBody>
          <a:bodyPr wrap="none">
            <a:spAutoFit/>
          </a:bodyPr>
          <a:lstStyle/>
          <a:p>
            <a:pPr eaLnBrk="0" hangingPunct="0"/>
            <a:r>
              <a:rPr lang="en-US"/>
              <a:t>Testing</a:t>
            </a:r>
          </a:p>
        </p:txBody>
      </p:sp>
      <p:sp>
        <p:nvSpPr>
          <p:cNvPr id="59425" name="TextBox 8"/>
          <p:cNvSpPr txBox="1">
            <a:spLocks noChangeArrowheads="1"/>
          </p:cNvSpPr>
          <p:nvPr/>
        </p:nvSpPr>
        <p:spPr bwMode="auto">
          <a:xfrm>
            <a:off x="2895600" y="3810000"/>
            <a:ext cx="1001713" cy="369888"/>
          </a:xfrm>
          <a:prstGeom prst="rect">
            <a:avLst/>
          </a:prstGeom>
          <a:noFill/>
          <a:ln w="9525">
            <a:noFill/>
            <a:miter lim="800000"/>
            <a:headEnd/>
            <a:tailEnd/>
          </a:ln>
        </p:spPr>
        <p:txBody>
          <a:bodyPr wrap="none">
            <a:spAutoFit/>
          </a:bodyPr>
          <a:lstStyle/>
          <a:p>
            <a:pPr eaLnBrk="0" hangingPunct="0"/>
            <a:r>
              <a:rPr lang="en-US"/>
              <a:t>Training</a:t>
            </a:r>
          </a:p>
        </p:txBody>
      </p:sp>
      <p:sp>
        <p:nvSpPr>
          <p:cNvPr id="59426" name="Rectangle 9"/>
          <p:cNvSpPr>
            <a:spLocks noChangeArrowheads="1"/>
          </p:cNvSpPr>
          <p:nvPr/>
        </p:nvSpPr>
        <p:spPr bwMode="auto">
          <a:xfrm>
            <a:off x="5410200" y="4419600"/>
            <a:ext cx="1684338" cy="646113"/>
          </a:xfrm>
          <a:prstGeom prst="rect">
            <a:avLst/>
          </a:prstGeom>
          <a:noFill/>
          <a:ln w="9525">
            <a:noFill/>
            <a:miter lim="800000"/>
            <a:headEnd/>
            <a:tailEnd/>
          </a:ln>
        </p:spPr>
        <p:txBody>
          <a:bodyPr wrap="none">
            <a:spAutoFit/>
          </a:bodyPr>
          <a:lstStyle/>
          <a:p>
            <a:pPr algn="ctr" eaLnBrk="0" hangingPunct="0"/>
            <a:r>
              <a:rPr lang="en-US"/>
              <a:t>428 questions</a:t>
            </a:r>
          </a:p>
          <a:p>
            <a:pPr algn="ctr" eaLnBrk="0" hangingPunct="0"/>
            <a:r>
              <a:rPr lang="en-US"/>
              <a:t>6 texts</a:t>
            </a:r>
          </a:p>
        </p:txBody>
      </p:sp>
      <p:sp>
        <p:nvSpPr>
          <p:cNvPr id="59427" name="Rectangle 10"/>
          <p:cNvSpPr>
            <a:spLocks noChangeArrowheads="1"/>
          </p:cNvSpPr>
          <p:nvPr/>
        </p:nvSpPr>
        <p:spPr bwMode="auto">
          <a:xfrm>
            <a:off x="2590800" y="4419600"/>
            <a:ext cx="1812925" cy="646113"/>
          </a:xfrm>
          <a:prstGeom prst="rect">
            <a:avLst/>
          </a:prstGeom>
          <a:noFill/>
          <a:ln w="9525">
            <a:noFill/>
            <a:miter lim="800000"/>
            <a:headEnd/>
            <a:tailEnd/>
          </a:ln>
        </p:spPr>
        <p:txBody>
          <a:bodyPr wrap="none">
            <a:spAutoFit/>
          </a:bodyPr>
          <a:lstStyle/>
          <a:p>
            <a:pPr algn="ctr" eaLnBrk="0" hangingPunct="0"/>
            <a:r>
              <a:rPr lang="en-US"/>
              <a:t>2,807 questions</a:t>
            </a:r>
          </a:p>
          <a:p>
            <a:pPr algn="ctr" eaLnBrk="0" hangingPunct="0"/>
            <a:r>
              <a:rPr lang="en-US"/>
              <a:t>36 texts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FA8EBD8-AF03-4C37-9DA6-02E4D8082A9E}" type="slidenum">
              <a:rPr lang="en-US" smtClean="0"/>
              <a:pPr>
                <a:defRPr/>
              </a:pPr>
              <a:t>7</a:t>
            </a:fld>
            <a:endParaRPr lang="en-US"/>
          </a:p>
        </p:txBody>
      </p:sp>
      <p:pic>
        <p:nvPicPr>
          <p:cNvPr id="10243" name="Picture 2" descr="C:\Users\mheilman\AppData\Local\Microsoft\Windows\Temporary Internet Files\Content.IE5\JUCY7EUX\MC900140543[1].wmf"/>
          <p:cNvPicPr>
            <a:picLocks noChangeAspect="1" noChangeArrowheads="1"/>
          </p:cNvPicPr>
          <p:nvPr/>
        </p:nvPicPr>
        <p:blipFill>
          <a:blip r:embed="rId2" cstate="print"/>
          <a:srcRect/>
          <a:stretch>
            <a:fillRect/>
          </a:stretch>
        </p:blipFill>
        <p:spPr bwMode="auto">
          <a:xfrm>
            <a:off x="533400" y="2133600"/>
            <a:ext cx="2076450" cy="1606550"/>
          </a:xfrm>
          <a:prstGeom prst="rect">
            <a:avLst/>
          </a:prstGeom>
          <a:noFill/>
          <a:ln w="9525">
            <a:noFill/>
            <a:miter lim="800000"/>
            <a:headEnd/>
            <a:tailEnd/>
          </a:ln>
        </p:spPr>
      </p:pic>
      <p:pic>
        <p:nvPicPr>
          <p:cNvPr id="10244" name="Picture 25" descr="C:\Users\mheilman\AppData\Local\Microsoft\Windows\Temporary Internet Files\Content.IE5\CDH2EI5W\MC900057332[1].wmf"/>
          <p:cNvPicPr>
            <a:picLocks noChangeAspect="1" noChangeArrowheads="1"/>
          </p:cNvPicPr>
          <p:nvPr/>
        </p:nvPicPr>
        <p:blipFill>
          <a:blip r:embed="rId3" cstate="print"/>
          <a:srcRect/>
          <a:stretch>
            <a:fillRect/>
          </a:stretch>
        </p:blipFill>
        <p:spPr bwMode="auto">
          <a:xfrm>
            <a:off x="6096000" y="3962400"/>
            <a:ext cx="2362200" cy="2493963"/>
          </a:xfrm>
          <a:prstGeom prst="rect">
            <a:avLst/>
          </a:prstGeom>
          <a:noFill/>
          <a:ln w="9525">
            <a:noFill/>
            <a:miter lim="800000"/>
            <a:headEnd/>
            <a:tailEnd/>
          </a:ln>
        </p:spPr>
      </p:pic>
      <p:sp>
        <p:nvSpPr>
          <p:cNvPr id="10246" name="Rectangle 11"/>
          <p:cNvSpPr>
            <a:spLocks noChangeArrowheads="1"/>
          </p:cNvSpPr>
          <p:nvPr/>
        </p:nvSpPr>
        <p:spPr bwMode="auto">
          <a:xfrm>
            <a:off x="1524000" y="914400"/>
            <a:ext cx="3200400" cy="830263"/>
          </a:xfrm>
          <a:prstGeom prst="rect">
            <a:avLst/>
          </a:prstGeom>
          <a:noFill/>
          <a:ln w="9525">
            <a:noFill/>
            <a:miter lim="800000"/>
            <a:headEnd/>
            <a:tailEnd/>
          </a:ln>
        </p:spPr>
        <p:txBody>
          <a:bodyPr>
            <a:spAutoFit/>
          </a:bodyPr>
          <a:lstStyle/>
          <a:p>
            <a:r>
              <a:rPr lang="en-US" sz="2400" b="1" dirty="0">
                <a:latin typeface="Courier New" pitchFamily="49" charset="0"/>
                <a:cs typeface="Courier New" pitchFamily="49" charset="0"/>
              </a:rPr>
              <a:t>So, what was the talk about? </a:t>
            </a:r>
          </a:p>
        </p:txBody>
      </p:sp>
      <p:sp>
        <p:nvSpPr>
          <p:cNvPr id="20" name="Freeform 19"/>
          <p:cNvSpPr/>
          <p:nvPr/>
        </p:nvSpPr>
        <p:spPr>
          <a:xfrm>
            <a:off x="2476500" y="1760538"/>
            <a:ext cx="417513" cy="1046162"/>
          </a:xfrm>
          <a:custGeom>
            <a:avLst/>
            <a:gdLst>
              <a:gd name="connsiteX0" fmla="*/ 418641 w 418641"/>
              <a:gd name="connsiteY0" fmla="*/ 0 h 1046602"/>
              <a:gd name="connsiteX1" fmla="*/ 396607 w 418641"/>
              <a:gd name="connsiteY1" fmla="*/ 143219 h 1046602"/>
              <a:gd name="connsiteX2" fmla="*/ 363557 w 418641"/>
              <a:gd name="connsiteY2" fmla="*/ 231354 h 1046602"/>
              <a:gd name="connsiteX3" fmla="*/ 319489 w 418641"/>
              <a:gd name="connsiteY3" fmla="*/ 330506 h 1046602"/>
              <a:gd name="connsiteX4" fmla="*/ 286439 w 418641"/>
              <a:gd name="connsiteY4" fmla="*/ 429658 h 1046602"/>
              <a:gd name="connsiteX5" fmla="*/ 275422 w 418641"/>
              <a:gd name="connsiteY5" fmla="*/ 462708 h 1046602"/>
              <a:gd name="connsiteX6" fmla="*/ 242371 w 418641"/>
              <a:gd name="connsiteY6" fmla="*/ 539826 h 1046602"/>
              <a:gd name="connsiteX7" fmla="*/ 231354 w 418641"/>
              <a:gd name="connsiteY7" fmla="*/ 605928 h 1046602"/>
              <a:gd name="connsiteX8" fmla="*/ 209321 w 418641"/>
              <a:gd name="connsiteY8" fmla="*/ 661012 h 1046602"/>
              <a:gd name="connsiteX9" fmla="*/ 176270 w 418641"/>
              <a:gd name="connsiteY9" fmla="*/ 727113 h 1046602"/>
              <a:gd name="connsiteX10" fmla="*/ 132202 w 418641"/>
              <a:gd name="connsiteY10" fmla="*/ 826265 h 1046602"/>
              <a:gd name="connsiteX11" fmla="*/ 110169 w 418641"/>
              <a:gd name="connsiteY11" fmla="*/ 881349 h 1046602"/>
              <a:gd name="connsiteX12" fmla="*/ 44068 w 418641"/>
              <a:gd name="connsiteY12" fmla="*/ 1002535 h 1046602"/>
              <a:gd name="connsiteX13" fmla="*/ 11017 w 418641"/>
              <a:gd name="connsiteY13" fmla="*/ 1035585 h 1046602"/>
              <a:gd name="connsiteX14" fmla="*/ 0 w 418641"/>
              <a:gd name="connsiteY14" fmla="*/ 1046602 h 10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8641" h="1046602">
                <a:moveTo>
                  <a:pt x="418641" y="0"/>
                </a:moveTo>
                <a:cubicBezTo>
                  <a:pt x="411296" y="47740"/>
                  <a:pt x="405508" y="95745"/>
                  <a:pt x="396607" y="143219"/>
                </a:cubicBezTo>
                <a:cubicBezTo>
                  <a:pt x="393292" y="160898"/>
                  <a:pt x="366138" y="223612"/>
                  <a:pt x="363557" y="231354"/>
                </a:cubicBezTo>
                <a:cubicBezTo>
                  <a:pt x="335190" y="316456"/>
                  <a:pt x="377522" y="233787"/>
                  <a:pt x="319489" y="330506"/>
                </a:cubicBezTo>
                <a:cubicBezTo>
                  <a:pt x="301029" y="404343"/>
                  <a:pt x="317551" y="346691"/>
                  <a:pt x="286439" y="429658"/>
                </a:cubicBezTo>
                <a:cubicBezTo>
                  <a:pt x="282362" y="440531"/>
                  <a:pt x="279996" y="452034"/>
                  <a:pt x="275422" y="462708"/>
                </a:cubicBezTo>
                <a:cubicBezTo>
                  <a:pt x="234581" y="558002"/>
                  <a:pt x="268208" y="462318"/>
                  <a:pt x="242371" y="539826"/>
                </a:cubicBezTo>
                <a:cubicBezTo>
                  <a:pt x="238699" y="561860"/>
                  <a:pt x="237231" y="584377"/>
                  <a:pt x="231354" y="605928"/>
                </a:cubicBezTo>
                <a:cubicBezTo>
                  <a:pt x="226151" y="625007"/>
                  <a:pt x="216265" y="642495"/>
                  <a:pt x="209321" y="661012"/>
                </a:cubicBezTo>
                <a:cubicBezTo>
                  <a:pt x="189774" y="713138"/>
                  <a:pt x="209698" y="676973"/>
                  <a:pt x="176270" y="727113"/>
                </a:cubicBezTo>
                <a:cubicBezTo>
                  <a:pt x="119421" y="897656"/>
                  <a:pt x="184580" y="721508"/>
                  <a:pt x="132202" y="826265"/>
                </a:cubicBezTo>
                <a:cubicBezTo>
                  <a:pt x="123358" y="843953"/>
                  <a:pt x="118456" y="863393"/>
                  <a:pt x="110169" y="881349"/>
                </a:cubicBezTo>
                <a:cubicBezTo>
                  <a:pt x="99796" y="903825"/>
                  <a:pt x="68351" y="973396"/>
                  <a:pt x="44068" y="1002535"/>
                </a:cubicBezTo>
                <a:cubicBezTo>
                  <a:pt x="34094" y="1014504"/>
                  <a:pt x="22034" y="1024568"/>
                  <a:pt x="11017" y="1035585"/>
                </a:cubicBezTo>
                <a:lnTo>
                  <a:pt x="0" y="1046602"/>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7" name="Group 16"/>
          <p:cNvGrpSpPr/>
          <p:nvPr/>
        </p:nvGrpSpPr>
        <p:grpSpPr>
          <a:xfrm>
            <a:off x="4343400" y="1524000"/>
            <a:ext cx="4495800" cy="2705100"/>
            <a:chOff x="4343400" y="1524000"/>
            <a:chExt cx="4495800" cy="2705100"/>
          </a:xfrm>
        </p:grpSpPr>
        <p:sp>
          <p:nvSpPr>
            <p:cNvPr id="10245" name="Rectangle 10"/>
            <p:cNvSpPr>
              <a:spLocks noChangeArrowheads="1"/>
            </p:cNvSpPr>
            <p:nvPr/>
          </p:nvSpPr>
          <p:spPr bwMode="auto">
            <a:xfrm>
              <a:off x="4343400" y="1524000"/>
              <a:ext cx="4495800" cy="2308225"/>
            </a:xfrm>
            <a:prstGeom prst="rect">
              <a:avLst/>
            </a:prstGeom>
            <a:noFill/>
            <a:ln w="9525">
              <a:noFill/>
              <a:miter lim="800000"/>
              <a:headEnd/>
              <a:tailEnd/>
            </a:ln>
          </p:spPr>
          <p:txBody>
            <a:bodyPr>
              <a:spAutoFit/>
            </a:bodyPr>
            <a:lstStyle/>
            <a:p>
              <a:r>
                <a:rPr lang="en-US" sz="2400" b="1" dirty="0">
                  <a:latin typeface="Courier New" pitchFamily="49" charset="0"/>
                  <a:cs typeface="Courier New" pitchFamily="49" charset="0"/>
                </a:rPr>
                <a:t>It was about how tailored applications of Natural Language </a:t>
              </a:r>
              <a:r>
                <a:rPr lang="en-US" sz="2400" b="1" dirty="0" smtClean="0">
                  <a:latin typeface="Courier New" pitchFamily="49" charset="0"/>
                  <a:cs typeface="Courier New" pitchFamily="49" charset="0"/>
                </a:rPr>
                <a:t>Processing (NLP) </a:t>
              </a:r>
              <a:r>
                <a:rPr lang="en-US" sz="2400" b="1" dirty="0">
                  <a:latin typeface="Courier New" pitchFamily="49" charset="0"/>
                  <a:cs typeface="Courier New" pitchFamily="49" charset="0"/>
                </a:rPr>
                <a:t>can help educators create instructional content.</a:t>
              </a:r>
            </a:p>
          </p:txBody>
        </p:sp>
        <p:sp>
          <p:nvSpPr>
            <p:cNvPr id="14" name="Freeform 13"/>
            <p:cNvSpPr/>
            <p:nvPr/>
          </p:nvSpPr>
          <p:spPr>
            <a:xfrm>
              <a:off x="5803900" y="3797300"/>
              <a:ext cx="460822" cy="431800"/>
            </a:xfrm>
            <a:custGeom>
              <a:avLst/>
              <a:gdLst>
                <a:gd name="connsiteX0" fmla="*/ 457200 w 460822"/>
                <a:gd name="connsiteY0" fmla="*/ 431800 h 431800"/>
                <a:gd name="connsiteX1" fmla="*/ 406400 w 460822"/>
                <a:gd name="connsiteY1" fmla="*/ 368300 h 431800"/>
                <a:gd name="connsiteX2" fmla="*/ 330200 w 460822"/>
                <a:gd name="connsiteY2" fmla="*/ 292100 h 431800"/>
                <a:gd name="connsiteX3" fmla="*/ 279400 w 460822"/>
                <a:gd name="connsiteY3" fmla="*/ 241300 h 431800"/>
                <a:gd name="connsiteX4" fmla="*/ 241300 w 460822"/>
                <a:gd name="connsiteY4" fmla="*/ 203200 h 431800"/>
                <a:gd name="connsiteX5" fmla="*/ 165100 w 460822"/>
                <a:gd name="connsiteY5" fmla="*/ 165100 h 431800"/>
                <a:gd name="connsiteX6" fmla="*/ 127000 w 460822"/>
                <a:gd name="connsiteY6" fmla="*/ 127000 h 431800"/>
                <a:gd name="connsiteX7" fmla="*/ 101600 w 460822"/>
                <a:gd name="connsiteY7" fmla="*/ 88900 h 431800"/>
                <a:gd name="connsiteX8" fmla="*/ 63500 w 460822"/>
                <a:gd name="connsiteY8" fmla="*/ 63500 h 431800"/>
                <a:gd name="connsiteX9" fmla="*/ 12700 w 460822"/>
                <a:gd name="connsiteY9" fmla="*/ 25400 h 431800"/>
                <a:gd name="connsiteX10" fmla="*/ 0 w 460822"/>
                <a:gd name="connsiteY10" fmla="*/ 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22" h="431800">
                  <a:moveTo>
                    <a:pt x="457200" y="431800"/>
                  </a:moveTo>
                  <a:cubicBezTo>
                    <a:pt x="435127" y="365582"/>
                    <a:pt x="460822" y="416675"/>
                    <a:pt x="406400" y="368300"/>
                  </a:cubicBezTo>
                  <a:cubicBezTo>
                    <a:pt x="379552" y="344435"/>
                    <a:pt x="330200" y="292100"/>
                    <a:pt x="330200" y="292100"/>
                  </a:cubicBezTo>
                  <a:cubicBezTo>
                    <a:pt x="306010" y="219529"/>
                    <a:pt x="337457" y="280005"/>
                    <a:pt x="279400" y="241300"/>
                  </a:cubicBezTo>
                  <a:cubicBezTo>
                    <a:pt x="264456" y="231337"/>
                    <a:pt x="255098" y="214698"/>
                    <a:pt x="241300" y="203200"/>
                  </a:cubicBezTo>
                  <a:cubicBezTo>
                    <a:pt x="208474" y="175845"/>
                    <a:pt x="203285" y="177828"/>
                    <a:pt x="165100" y="165100"/>
                  </a:cubicBezTo>
                  <a:cubicBezTo>
                    <a:pt x="152400" y="152400"/>
                    <a:pt x="138498" y="140798"/>
                    <a:pt x="127000" y="127000"/>
                  </a:cubicBezTo>
                  <a:cubicBezTo>
                    <a:pt x="117229" y="115274"/>
                    <a:pt x="112393" y="99693"/>
                    <a:pt x="101600" y="88900"/>
                  </a:cubicBezTo>
                  <a:cubicBezTo>
                    <a:pt x="90807" y="78107"/>
                    <a:pt x="75920" y="72372"/>
                    <a:pt x="63500" y="63500"/>
                  </a:cubicBezTo>
                  <a:cubicBezTo>
                    <a:pt x="46276" y="51197"/>
                    <a:pt x="27667" y="40367"/>
                    <a:pt x="12700" y="25400"/>
                  </a:cubicBezTo>
                  <a:cubicBezTo>
                    <a:pt x="6007" y="18707"/>
                    <a:pt x="4233" y="8467"/>
                    <a:pt x="0"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990600" y="4241800"/>
            <a:ext cx="5283200" cy="1911529"/>
            <a:chOff x="990600" y="4241800"/>
            <a:chExt cx="5283200" cy="1911529"/>
          </a:xfrm>
        </p:grpSpPr>
        <p:sp>
          <p:nvSpPr>
            <p:cNvPr id="10" name="Rectangle 10"/>
            <p:cNvSpPr>
              <a:spLocks noChangeArrowheads="1"/>
            </p:cNvSpPr>
            <p:nvPr/>
          </p:nvSpPr>
          <p:spPr bwMode="auto">
            <a:xfrm>
              <a:off x="990600" y="4953000"/>
              <a:ext cx="4191000" cy="1200329"/>
            </a:xfrm>
            <a:prstGeom prst="rect">
              <a:avLst/>
            </a:prstGeom>
            <a:noFill/>
            <a:ln w="9525">
              <a:noFill/>
              <a:miter lim="800000"/>
              <a:headEnd/>
              <a:tailEnd/>
            </a:ln>
          </p:spPr>
          <p:txBody>
            <a:bodyPr wrap="square">
              <a:spAutoFit/>
            </a:bodyPr>
            <a:lstStyle/>
            <a:p>
              <a:r>
                <a:rPr lang="en-US" sz="2400" b="1" dirty="0" smtClean="0">
                  <a:latin typeface="Courier New" pitchFamily="49" charset="0"/>
                  <a:cs typeface="Courier New" pitchFamily="49" charset="0"/>
                </a:rPr>
                <a:t>It was also about the challenges of using NLP in applications.</a:t>
              </a:r>
              <a:endParaRPr lang="en-US" sz="2400" b="1" dirty="0">
                <a:latin typeface="Courier New" pitchFamily="49" charset="0"/>
                <a:cs typeface="Courier New" pitchFamily="49" charset="0"/>
              </a:endParaRPr>
            </a:p>
          </p:txBody>
        </p:sp>
        <p:sp>
          <p:nvSpPr>
            <p:cNvPr id="15" name="Freeform 14"/>
            <p:cNvSpPr/>
            <p:nvPr/>
          </p:nvSpPr>
          <p:spPr>
            <a:xfrm>
              <a:off x="5036708" y="4241800"/>
              <a:ext cx="1237092" cy="1286390"/>
            </a:xfrm>
            <a:custGeom>
              <a:avLst/>
              <a:gdLst>
                <a:gd name="connsiteX0" fmla="*/ 1237092 w 1237092"/>
                <a:gd name="connsiteY0" fmla="*/ 0 h 1286390"/>
                <a:gd name="connsiteX1" fmla="*/ 1198992 w 1237092"/>
                <a:gd name="connsiteY1" fmla="*/ 38100 h 1286390"/>
                <a:gd name="connsiteX2" fmla="*/ 1135492 w 1237092"/>
                <a:gd name="connsiteY2" fmla="*/ 127000 h 1286390"/>
                <a:gd name="connsiteX3" fmla="*/ 1097392 w 1237092"/>
                <a:gd name="connsiteY3" fmla="*/ 152400 h 1286390"/>
                <a:gd name="connsiteX4" fmla="*/ 1084692 w 1237092"/>
                <a:gd name="connsiteY4" fmla="*/ 203200 h 1286390"/>
                <a:gd name="connsiteX5" fmla="*/ 1046592 w 1237092"/>
                <a:gd name="connsiteY5" fmla="*/ 241300 h 1286390"/>
                <a:gd name="connsiteX6" fmla="*/ 1008492 w 1237092"/>
                <a:gd name="connsiteY6" fmla="*/ 292100 h 1286390"/>
                <a:gd name="connsiteX7" fmla="*/ 983092 w 1237092"/>
                <a:gd name="connsiteY7" fmla="*/ 330200 h 1286390"/>
                <a:gd name="connsiteX8" fmla="*/ 881492 w 1237092"/>
                <a:gd name="connsiteY8" fmla="*/ 469900 h 1286390"/>
                <a:gd name="connsiteX9" fmla="*/ 830692 w 1237092"/>
                <a:gd name="connsiteY9" fmla="*/ 558800 h 1286390"/>
                <a:gd name="connsiteX10" fmla="*/ 754492 w 1237092"/>
                <a:gd name="connsiteY10" fmla="*/ 622300 h 1286390"/>
                <a:gd name="connsiteX11" fmla="*/ 678292 w 1237092"/>
                <a:gd name="connsiteY11" fmla="*/ 698500 h 1286390"/>
                <a:gd name="connsiteX12" fmla="*/ 640192 w 1237092"/>
                <a:gd name="connsiteY12" fmla="*/ 736600 h 1286390"/>
                <a:gd name="connsiteX13" fmla="*/ 563992 w 1237092"/>
                <a:gd name="connsiteY13" fmla="*/ 774700 h 1286390"/>
                <a:gd name="connsiteX14" fmla="*/ 525892 w 1237092"/>
                <a:gd name="connsiteY14" fmla="*/ 812800 h 1286390"/>
                <a:gd name="connsiteX15" fmla="*/ 487792 w 1237092"/>
                <a:gd name="connsiteY15" fmla="*/ 838200 h 1286390"/>
                <a:gd name="connsiteX16" fmla="*/ 373492 w 1237092"/>
                <a:gd name="connsiteY16" fmla="*/ 927100 h 1286390"/>
                <a:gd name="connsiteX17" fmla="*/ 297292 w 1237092"/>
                <a:gd name="connsiteY17" fmla="*/ 990600 h 1286390"/>
                <a:gd name="connsiteX18" fmla="*/ 259192 w 1237092"/>
                <a:gd name="connsiteY18" fmla="*/ 1028700 h 1286390"/>
                <a:gd name="connsiteX19" fmla="*/ 221092 w 1237092"/>
                <a:gd name="connsiteY19" fmla="*/ 1054100 h 1286390"/>
                <a:gd name="connsiteX20" fmla="*/ 144892 w 1237092"/>
                <a:gd name="connsiteY20" fmla="*/ 1117600 h 1286390"/>
                <a:gd name="connsiteX21" fmla="*/ 81392 w 1237092"/>
                <a:gd name="connsiteY21" fmla="*/ 1181100 h 1286390"/>
                <a:gd name="connsiteX22" fmla="*/ 55992 w 1237092"/>
                <a:gd name="connsiteY22" fmla="*/ 1219200 h 1286390"/>
                <a:gd name="connsiteX23" fmla="*/ 5192 w 1237092"/>
                <a:gd name="connsiteY23" fmla="*/ 1282700 h 12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7092" h="1286390">
                  <a:moveTo>
                    <a:pt x="1237092" y="0"/>
                  </a:moveTo>
                  <a:cubicBezTo>
                    <a:pt x="1224392" y="12700"/>
                    <a:pt x="1210490" y="24302"/>
                    <a:pt x="1198992" y="38100"/>
                  </a:cubicBezTo>
                  <a:cubicBezTo>
                    <a:pt x="1162936" y="81367"/>
                    <a:pt x="1181245" y="81247"/>
                    <a:pt x="1135492" y="127000"/>
                  </a:cubicBezTo>
                  <a:cubicBezTo>
                    <a:pt x="1124699" y="137793"/>
                    <a:pt x="1110092" y="143933"/>
                    <a:pt x="1097392" y="152400"/>
                  </a:cubicBezTo>
                  <a:cubicBezTo>
                    <a:pt x="1093159" y="169333"/>
                    <a:pt x="1093352" y="188045"/>
                    <a:pt x="1084692" y="203200"/>
                  </a:cubicBezTo>
                  <a:cubicBezTo>
                    <a:pt x="1075781" y="218794"/>
                    <a:pt x="1058281" y="227663"/>
                    <a:pt x="1046592" y="241300"/>
                  </a:cubicBezTo>
                  <a:cubicBezTo>
                    <a:pt x="1032817" y="257371"/>
                    <a:pt x="1020795" y="274876"/>
                    <a:pt x="1008492" y="292100"/>
                  </a:cubicBezTo>
                  <a:cubicBezTo>
                    <a:pt x="999620" y="304520"/>
                    <a:pt x="992070" y="317856"/>
                    <a:pt x="983092" y="330200"/>
                  </a:cubicBezTo>
                  <a:cubicBezTo>
                    <a:pt x="978633" y="336331"/>
                    <a:pt x="901206" y="435401"/>
                    <a:pt x="881492" y="469900"/>
                  </a:cubicBezTo>
                  <a:cubicBezTo>
                    <a:pt x="858907" y="509424"/>
                    <a:pt x="858821" y="525046"/>
                    <a:pt x="830692" y="558800"/>
                  </a:cubicBezTo>
                  <a:cubicBezTo>
                    <a:pt x="800134" y="595470"/>
                    <a:pt x="791954" y="597325"/>
                    <a:pt x="754492" y="622300"/>
                  </a:cubicBezTo>
                  <a:cubicBezTo>
                    <a:pt x="709778" y="689371"/>
                    <a:pt x="751805" y="635489"/>
                    <a:pt x="678292" y="698500"/>
                  </a:cubicBezTo>
                  <a:cubicBezTo>
                    <a:pt x="664655" y="710189"/>
                    <a:pt x="653990" y="725102"/>
                    <a:pt x="640192" y="736600"/>
                  </a:cubicBezTo>
                  <a:cubicBezTo>
                    <a:pt x="607366" y="763955"/>
                    <a:pt x="602177" y="761972"/>
                    <a:pt x="563992" y="774700"/>
                  </a:cubicBezTo>
                  <a:cubicBezTo>
                    <a:pt x="551292" y="787400"/>
                    <a:pt x="539690" y="801302"/>
                    <a:pt x="525892" y="812800"/>
                  </a:cubicBezTo>
                  <a:cubicBezTo>
                    <a:pt x="514166" y="822571"/>
                    <a:pt x="499200" y="828059"/>
                    <a:pt x="487792" y="838200"/>
                  </a:cubicBezTo>
                  <a:cubicBezTo>
                    <a:pt x="384993" y="929577"/>
                    <a:pt x="452055" y="900912"/>
                    <a:pt x="373492" y="927100"/>
                  </a:cubicBezTo>
                  <a:cubicBezTo>
                    <a:pt x="262182" y="1038410"/>
                    <a:pt x="403380" y="902193"/>
                    <a:pt x="297292" y="990600"/>
                  </a:cubicBezTo>
                  <a:cubicBezTo>
                    <a:pt x="283494" y="1002098"/>
                    <a:pt x="272990" y="1017202"/>
                    <a:pt x="259192" y="1028700"/>
                  </a:cubicBezTo>
                  <a:cubicBezTo>
                    <a:pt x="247466" y="1038471"/>
                    <a:pt x="232818" y="1044329"/>
                    <a:pt x="221092" y="1054100"/>
                  </a:cubicBezTo>
                  <a:cubicBezTo>
                    <a:pt x="123306" y="1135588"/>
                    <a:pt x="239487" y="1054537"/>
                    <a:pt x="144892" y="1117600"/>
                  </a:cubicBezTo>
                  <a:cubicBezTo>
                    <a:pt x="77159" y="1219200"/>
                    <a:pt x="166059" y="1096433"/>
                    <a:pt x="81392" y="1181100"/>
                  </a:cubicBezTo>
                  <a:cubicBezTo>
                    <a:pt x="70599" y="1191893"/>
                    <a:pt x="65763" y="1207474"/>
                    <a:pt x="55992" y="1219200"/>
                  </a:cubicBezTo>
                  <a:cubicBezTo>
                    <a:pt x="0" y="1286390"/>
                    <a:pt x="31826" y="1229432"/>
                    <a:pt x="5192" y="128270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Evaluation Metric</a:t>
            </a:r>
          </a:p>
        </p:txBody>
      </p:sp>
      <p:sp>
        <p:nvSpPr>
          <p:cNvPr id="60419" name="Content Placeholder 2"/>
          <p:cNvSpPr>
            <a:spLocks noGrp="1"/>
          </p:cNvSpPr>
          <p:nvPr>
            <p:ph idx="1"/>
          </p:nvPr>
        </p:nvSpPr>
        <p:spPr/>
        <p:txBody>
          <a:bodyPr/>
          <a:lstStyle/>
          <a:p>
            <a:pPr marL="0" indent="0">
              <a:buFont typeface="Wingdings" pitchFamily="2" charset="2"/>
              <a:buNone/>
            </a:pPr>
            <a:endParaRPr lang="en-US" dirty="0" smtClean="0"/>
          </a:p>
          <a:p>
            <a:pPr marL="0" indent="0">
              <a:buFont typeface="Wingdings" pitchFamily="2" charset="2"/>
              <a:buNone/>
            </a:pPr>
            <a:r>
              <a:rPr lang="en-US" dirty="0" smtClean="0"/>
              <a:t>Percentage of top-ranked test set questions that were rated acceptable by human annotators </a:t>
            </a:r>
          </a:p>
          <a:p>
            <a:pPr marL="0" indent="0">
              <a:buFont typeface="Wingdings" pitchFamily="2" charset="2"/>
              <a:buNone/>
            </a:pPr>
            <a:endParaRPr lang="en-US" dirty="0" smtClean="0"/>
          </a:p>
        </p:txBody>
      </p:sp>
      <p:sp>
        <p:nvSpPr>
          <p:cNvPr id="30724" name="Slide Number Placeholder 3"/>
          <p:cNvSpPr>
            <a:spLocks noGrp="1"/>
          </p:cNvSpPr>
          <p:nvPr>
            <p:ph type="sldNum" sz="quarter" idx="12"/>
          </p:nvPr>
        </p:nvSpPr>
        <p:spPr>
          <a:xfrm>
            <a:off x="3124200" y="6356350"/>
            <a:ext cx="2895600" cy="365125"/>
          </a:xfrm>
        </p:spPr>
        <p:txBody>
          <a:bodyPr/>
          <a:lstStyle/>
          <a:p>
            <a:pPr algn="ctr">
              <a:defRPr/>
            </a:pPr>
            <a:fld id="{EC66B493-260B-46CA-9385-C69DC30ED499}" type="slidenum">
              <a:rPr lang="en-US" smtClean="0"/>
              <a:pPr algn="ctr">
                <a:defRPr/>
              </a:pPr>
              <a:t>70</a:t>
            </a:fld>
            <a:endParaRPr lang="en-US" smtClean="0"/>
          </a:p>
        </p:txBody>
      </p:sp>
      <p:pic>
        <p:nvPicPr>
          <p:cNvPr id="60421" name="Picture 4" descr="C:\Users\mheilman\AppData\Local\Microsoft\Windows\Temporary Internet Files\Content.IE5\LS51FFJN\MC900441322[1].png"/>
          <p:cNvPicPr>
            <a:picLocks noChangeAspect="1" noChangeArrowheads="1"/>
          </p:cNvPicPr>
          <p:nvPr/>
        </p:nvPicPr>
        <p:blipFill>
          <a:blip r:embed="rId2" cstate="print"/>
          <a:srcRect/>
          <a:stretch>
            <a:fillRect/>
          </a:stretch>
        </p:blipFill>
        <p:spPr bwMode="auto">
          <a:xfrm>
            <a:off x="4267200" y="3581400"/>
            <a:ext cx="6858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nvGraphicFramePr>
        <p:xfrm>
          <a:off x="990600" y="990600"/>
          <a:ext cx="7467600" cy="5181599"/>
        </p:xfrm>
        <a:graphic>
          <a:graphicData uri="http://schemas.openxmlformats.org/drawingml/2006/chart">
            <c:chart xmlns:c="http://schemas.openxmlformats.org/drawingml/2006/chart" xmlns:r="http://schemas.openxmlformats.org/officeDocument/2006/relationships" r:id="rId2"/>
          </a:graphicData>
        </a:graphic>
      </p:graphicFrame>
      <p:sp>
        <p:nvSpPr>
          <p:cNvPr id="61443" name="Rectangle 25"/>
          <p:cNvSpPr>
            <a:spLocks noChangeArrowheads="1"/>
          </p:cNvSpPr>
          <p:nvPr/>
        </p:nvSpPr>
        <p:spPr bwMode="auto">
          <a:xfrm>
            <a:off x="1524000" y="609600"/>
            <a:ext cx="762000" cy="990600"/>
          </a:xfrm>
          <a:prstGeom prst="rect">
            <a:avLst/>
          </a:prstGeom>
          <a:solidFill>
            <a:schemeClr val="bg1"/>
          </a:solidFill>
          <a:ln w="25400" algn="ctr">
            <a:noFill/>
            <a:round/>
            <a:headEnd/>
            <a:tailEnd/>
          </a:ln>
        </p:spPr>
        <p:txBody>
          <a:bodyPr/>
          <a:lstStyle/>
          <a:p>
            <a:pPr eaLnBrk="0" hangingPunct="0"/>
            <a:endParaRPr lang="en-US"/>
          </a:p>
        </p:txBody>
      </p:sp>
      <p:sp>
        <p:nvSpPr>
          <p:cNvPr id="61444" name="Rectangle 5"/>
          <p:cNvSpPr>
            <a:spLocks noChangeArrowheads="1"/>
          </p:cNvSpPr>
          <p:nvPr/>
        </p:nvSpPr>
        <p:spPr bwMode="auto">
          <a:xfrm>
            <a:off x="1981200" y="6172200"/>
            <a:ext cx="5715000" cy="685800"/>
          </a:xfrm>
          <a:prstGeom prst="rect">
            <a:avLst/>
          </a:prstGeom>
          <a:solidFill>
            <a:schemeClr val="bg1"/>
          </a:solidFill>
          <a:ln w="25400" algn="ctr">
            <a:noFill/>
            <a:round/>
            <a:headEnd/>
            <a:tailEnd/>
          </a:ln>
        </p:spPr>
        <p:txBody>
          <a:bodyPr/>
          <a:lstStyle/>
          <a:p>
            <a:pPr eaLnBrk="0" hangingPunct="0"/>
            <a:endParaRPr lang="en-US"/>
          </a:p>
        </p:txBody>
      </p:sp>
      <p:sp>
        <p:nvSpPr>
          <p:cNvPr id="61445" name="Title 1"/>
          <p:cNvSpPr>
            <a:spLocks noGrp="1"/>
          </p:cNvSpPr>
          <p:nvPr>
            <p:ph type="title"/>
          </p:nvPr>
        </p:nvSpPr>
        <p:spPr>
          <a:xfrm>
            <a:off x="228600" y="76200"/>
            <a:ext cx="8534400" cy="762000"/>
          </a:xfrm>
        </p:spPr>
        <p:txBody>
          <a:bodyPr/>
          <a:lstStyle/>
          <a:p>
            <a:r>
              <a:rPr lang="en-US" smtClean="0"/>
              <a:t>Ranking Results</a:t>
            </a:r>
          </a:p>
        </p:txBody>
      </p:sp>
      <p:sp>
        <p:nvSpPr>
          <p:cNvPr id="32774" name="Slide Number Placeholder 3"/>
          <p:cNvSpPr>
            <a:spLocks noGrp="1"/>
          </p:cNvSpPr>
          <p:nvPr>
            <p:ph type="sldNum" sz="quarter" idx="12"/>
          </p:nvPr>
        </p:nvSpPr>
        <p:spPr>
          <a:xfrm>
            <a:off x="3124200" y="6356350"/>
            <a:ext cx="2895600" cy="365125"/>
          </a:xfrm>
        </p:spPr>
        <p:txBody>
          <a:bodyPr/>
          <a:lstStyle/>
          <a:p>
            <a:pPr algn="ctr">
              <a:defRPr/>
            </a:pPr>
            <a:fld id="{9D059E4B-1A9F-4EC3-9B69-F26ACEED89EC}" type="slidenum">
              <a:rPr lang="en-US" smtClean="0"/>
              <a:pPr algn="ctr">
                <a:defRPr/>
              </a:pPr>
              <a:t>71</a:t>
            </a:fld>
            <a:endParaRPr lang="en-US" smtClean="0"/>
          </a:p>
        </p:txBody>
      </p:sp>
      <p:grpSp>
        <p:nvGrpSpPr>
          <p:cNvPr id="2" name="Group 8"/>
          <p:cNvGrpSpPr>
            <a:grpSpLocks/>
          </p:cNvGrpSpPr>
          <p:nvPr/>
        </p:nvGrpSpPr>
        <p:grpSpPr bwMode="auto">
          <a:xfrm>
            <a:off x="6477000" y="228600"/>
            <a:ext cx="1066800" cy="533400"/>
            <a:chOff x="5562600" y="3733800"/>
            <a:chExt cx="1066800" cy="533400"/>
          </a:xfrm>
        </p:grpSpPr>
        <p:sp>
          <p:nvSpPr>
            <p:cNvPr id="34827" name="Can 6"/>
            <p:cNvSpPr>
              <a:spLocks noChangeArrowheads="1"/>
            </p:cNvSpPr>
            <p:nvPr/>
          </p:nvSpPr>
          <p:spPr bwMode="auto">
            <a:xfrm rot="5400000">
              <a:off x="5829300" y="3467100"/>
              <a:ext cx="533400" cy="1066800"/>
            </a:xfrm>
            <a:prstGeom prst="can">
              <a:avLst>
                <a:gd name="adj" fmla="val 25000"/>
              </a:avLst>
            </a:prstGeom>
            <a:ln>
              <a:headEnd/>
              <a:tailEn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p>
          </p:txBody>
        </p:sp>
        <p:sp>
          <p:nvSpPr>
            <p:cNvPr id="61451" name="TextBox 7"/>
            <p:cNvSpPr txBox="1">
              <a:spLocks noChangeArrowheads="1"/>
            </p:cNvSpPr>
            <p:nvPr/>
          </p:nvSpPr>
          <p:spPr bwMode="auto">
            <a:xfrm>
              <a:off x="5562600" y="3810000"/>
              <a:ext cx="920124" cy="369332"/>
            </a:xfrm>
            <a:prstGeom prst="rect">
              <a:avLst/>
            </a:prstGeom>
            <a:noFill/>
            <a:ln w="9525">
              <a:noFill/>
              <a:miter lim="800000"/>
              <a:headEnd/>
              <a:tailEnd/>
            </a:ln>
          </p:spPr>
          <p:txBody>
            <a:bodyPr wrap="none">
              <a:spAutoFit/>
            </a:bodyPr>
            <a:lstStyle/>
            <a:p>
              <a:pPr eaLnBrk="0" hangingPunct="0"/>
              <a:r>
                <a:rPr lang="en-US"/>
                <a:t>Testing</a:t>
              </a:r>
            </a:p>
          </p:txBody>
        </p:sp>
      </p:grpSp>
      <p:sp>
        <p:nvSpPr>
          <p:cNvPr id="14" name="Rectangle 13"/>
          <p:cNvSpPr/>
          <p:nvPr/>
        </p:nvSpPr>
        <p:spPr>
          <a:xfrm>
            <a:off x="228600" y="533400"/>
            <a:ext cx="1447800" cy="8302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0" hangingPunct="0">
              <a:defRPr/>
            </a:pPr>
            <a:r>
              <a:rPr lang="en-US" sz="2400" dirty="0">
                <a:solidFill>
                  <a:schemeClr val="tx1"/>
                </a:solidFill>
              </a:rPr>
              <a:t>Noisy at top ranks.</a:t>
            </a:r>
          </a:p>
        </p:txBody>
      </p:sp>
      <p:cxnSp>
        <p:nvCxnSpPr>
          <p:cNvPr id="61449" name="Straight Arrow Connector 16"/>
          <p:cNvCxnSpPr>
            <a:cxnSpLocks noChangeShapeType="1"/>
            <a:stCxn id="14" idx="3"/>
          </p:cNvCxnSpPr>
          <p:nvPr/>
        </p:nvCxnSpPr>
        <p:spPr bwMode="auto">
          <a:xfrm>
            <a:off x="1676400" y="949325"/>
            <a:ext cx="609600" cy="346075"/>
          </a:xfrm>
          <a:prstGeom prst="straightConnector1">
            <a:avLst/>
          </a:prstGeom>
          <a:noFill/>
          <a:ln w="8890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Selecting and Revising Questions</a:t>
            </a:r>
          </a:p>
        </p:txBody>
      </p:sp>
      <p:sp>
        <p:nvSpPr>
          <p:cNvPr id="17411" name="Content Placeholder 2"/>
          <p:cNvSpPr>
            <a:spLocks noGrp="1"/>
          </p:cNvSpPr>
          <p:nvPr>
            <p:ph idx="1"/>
          </p:nvPr>
        </p:nvSpPr>
        <p:spPr>
          <a:xfrm>
            <a:off x="457200" y="1752600"/>
            <a:ext cx="8229600" cy="1981200"/>
          </a:xfrm>
        </p:spPr>
        <p:txBody>
          <a:bodyPr/>
          <a:lstStyle/>
          <a:p>
            <a:pPr marL="0" indent="0" algn="ctr">
              <a:buFont typeface="Arial" charset="0"/>
              <a:buNone/>
            </a:pPr>
            <a:r>
              <a:rPr lang="en-US" dirty="0" smtClean="0"/>
              <a:t>…Jefferson, the third President of the U.S., </a:t>
            </a:r>
          </a:p>
          <a:p>
            <a:pPr marL="0" indent="0" algn="ctr">
              <a:buFont typeface="Arial" charset="0"/>
              <a:buNone/>
            </a:pPr>
            <a:endParaRPr lang="en-US" dirty="0" smtClean="0"/>
          </a:p>
          <a:p>
            <a:pPr marL="0" indent="0" algn="ctr">
              <a:buFont typeface="Arial" charset="0"/>
              <a:buNone/>
            </a:pPr>
            <a:r>
              <a:rPr lang="en-US" dirty="0" smtClean="0"/>
              <a:t>selected Aaron Burr as his Vice President….</a:t>
            </a:r>
          </a:p>
          <a:p>
            <a:pPr marL="0" indent="0" algn="ctr">
              <a:buFont typeface="Arial" charset="0"/>
              <a:buNone/>
            </a:pPr>
            <a:endParaRPr lang="en-US" dirty="0" smtClean="0">
              <a:solidFill>
                <a:srgbClr val="C00000"/>
              </a:solidFill>
            </a:endParaRPr>
          </a:p>
          <a:p>
            <a:pPr marL="0" indent="0" algn="ctr">
              <a:buFont typeface="Arial" charset="0"/>
              <a:buNone/>
            </a:pPr>
            <a:endParaRPr lang="en-US" dirty="0" smtClean="0">
              <a:solidFill>
                <a:srgbClr val="C00000"/>
              </a:solidFill>
            </a:endParaRPr>
          </a:p>
          <a:p>
            <a:pPr marL="0" indent="0">
              <a:buFont typeface="Arial" charset="0"/>
              <a:buNone/>
            </a:pPr>
            <a:endParaRPr lang="en-US" dirty="0" smtClean="0"/>
          </a:p>
        </p:txBody>
      </p:sp>
      <p:sp>
        <p:nvSpPr>
          <p:cNvPr id="4" name="Slide Number Placeholder 3"/>
          <p:cNvSpPr>
            <a:spLocks noGrp="1"/>
          </p:cNvSpPr>
          <p:nvPr>
            <p:ph type="sldNum" sz="quarter" idx="12"/>
          </p:nvPr>
        </p:nvSpPr>
        <p:spPr/>
        <p:txBody>
          <a:bodyPr/>
          <a:lstStyle/>
          <a:p>
            <a:pPr>
              <a:defRPr/>
            </a:pPr>
            <a:fld id="{94CBD107-A67B-400B-A9AE-DE93954F34E6}" type="slidenum">
              <a:rPr lang="en-US" smtClean="0"/>
              <a:pPr>
                <a:defRPr/>
              </a:pPr>
              <a:t>72</a:t>
            </a:fld>
            <a:endParaRPr lang="en-US"/>
          </a:p>
        </p:txBody>
      </p:sp>
      <p:sp>
        <p:nvSpPr>
          <p:cNvPr id="6" name="TextBox 5"/>
          <p:cNvSpPr txBox="1">
            <a:spLocks noChangeArrowheads="1"/>
          </p:cNvSpPr>
          <p:nvPr/>
        </p:nvSpPr>
        <p:spPr bwMode="auto">
          <a:xfrm>
            <a:off x="2819400" y="2667000"/>
            <a:ext cx="1044575" cy="369888"/>
          </a:xfrm>
          <a:prstGeom prst="rect">
            <a:avLst/>
          </a:prstGeom>
          <a:noFill/>
          <a:ln w="9525">
            <a:noFill/>
            <a:miter lim="800000"/>
            <a:headEnd/>
            <a:tailEnd/>
          </a:ln>
        </p:spPr>
        <p:txBody>
          <a:bodyPr wrap="none">
            <a:spAutoFit/>
          </a:bodyPr>
          <a:lstStyle/>
          <a:p>
            <a:r>
              <a:rPr lang="en-US" dirty="0"/>
              <a:t>(person)</a:t>
            </a:r>
          </a:p>
        </p:txBody>
      </p:sp>
      <p:sp>
        <p:nvSpPr>
          <p:cNvPr id="7" name="TextBox 6"/>
          <p:cNvSpPr txBox="1">
            <a:spLocks noChangeArrowheads="1"/>
          </p:cNvSpPr>
          <p:nvPr/>
        </p:nvSpPr>
        <p:spPr bwMode="auto">
          <a:xfrm>
            <a:off x="1600200" y="1524000"/>
            <a:ext cx="1133475" cy="369888"/>
          </a:xfrm>
          <a:prstGeom prst="rect">
            <a:avLst/>
          </a:prstGeom>
          <a:noFill/>
          <a:ln w="9525">
            <a:noFill/>
            <a:miter lim="800000"/>
            <a:headEnd/>
            <a:tailEnd/>
          </a:ln>
        </p:spPr>
        <p:txBody>
          <a:bodyPr wrap="none">
            <a:spAutoFit/>
          </a:bodyPr>
          <a:lstStyle/>
          <a:p>
            <a:r>
              <a:rPr lang="en-US">
                <a:solidFill>
                  <a:srgbClr val="FF0000"/>
                </a:solidFill>
              </a:rPr>
              <a:t>(location)</a:t>
            </a:r>
          </a:p>
        </p:txBody>
      </p:sp>
      <p:sp>
        <p:nvSpPr>
          <p:cNvPr id="8" name="TextBox 7"/>
          <p:cNvSpPr txBox="1">
            <a:spLocks noChangeArrowheads="1"/>
          </p:cNvSpPr>
          <p:nvPr/>
        </p:nvSpPr>
        <p:spPr bwMode="auto">
          <a:xfrm>
            <a:off x="4724400" y="1524000"/>
            <a:ext cx="1044575" cy="369888"/>
          </a:xfrm>
          <a:prstGeom prst="rect">
            <a:avLst/>
          </a:prstGeom>
          <a:noFill/>
          <a:ln w="9525">
            <a:noFill/>
            <a:miter lim="800000"/>
            <a:headEnd/>
            <a:tailEnd/>
          </a:ln>
        </p:spPr>
        <p:txBody>
          <a:bodyPr wrap="none">
            <a:spAutoFit/>
          </a:bodyPr>
          <a:lstStyle/>
          <a:p>
            <a:r>
              <a:rPr lang="en-US"/>
              <a:t>(person)</a:t>
            </a:r>
          </a:p>
        </p:txBody>
      </p:sp>
      <p:sp>
        <p:nvSpPr>
          <p:cNvPr id="9" name="TextBox 8"/>
          <p:cNvSpPr txBox="1">
            <a:spLocks noChangeArrowheads="1"/>
          </p:cNvSpPr>
          <p:nvPr/>
        </p:nvSpPr>
        <p:spPr bwMode="auto">
          <a:xfrm>
            <a:off x="7010400" y="1524000"/>
            <a:ext cx="1133475" cy="369888"/>
          </a:xfrm>
          <a:prstGeom prst="rect">
            <a:avLst/>
          </a:prstGeom>
          <a:noFill/>
          <a:ln w="9525">
            <a:noFill/>
            <a:miter lim="800000"/>
            <a:headEnd/>
            <a:tailEnd/>
          </a:ln>
        </p:spPr>
        <p:txBody>
          <a:bodyPr wrap="none">
            <a:spAutoFit/>
          </a:bodyPr>
          <a:lstStyle/>
          <a:p>
            <a:r>
              <a:rPr lang="en-US"/>
              <a:t>(location)</a:t>
            </a:r>
          </a:p>
        </p:txBody>
      </p:sp>
      <p:sp>
        <p:nvSpPr>
          <p:cNvPr id="10" name="TextBox 9"/>
          <p:cNvSpPr txBox="1">
            <a:spLocks noChangeArrowheads="1"/>
          </p:cNvSpPr>
          <p:nvPr/>
        </p:nvSpPr>
        <p:spPr bwMode="auto">
          <a:xfrm>
            <a:off x="5943600" y="2667000"/>
            <a:ext cx="1044575" cy="369888"/>
          </a:xfrm>
          <a:prstGeom prst="rect">
            <a:avLst/>
          </a:prstGeom>
          <a:noFill/>
          <a:ln w="9525">
            <a:noFill/>
            <a:miter lim="800000"/>
            <a:headEnd/>
            <a:tailEnd/>
          </a:ln>
        </p:spPr>
        <p:txBody>
          <a:bodyPr wrap="none">
            <a:spAutoFit/>
          </a:bodyPr>
          <a:lstStyle/>
          <a:p>
            <a:r>
              <a:rPr lang="en-US"/>
              <a:t>(person)</a:t>
            </a:r>
          </a:p>
        </p:txBody>
      </p:sp>
      <p:sp>
        <p:nvSpPr>
          <p:cNvPr id="11" name="Rectangle 10"/>
          <p:cNvSpPr/>
          <p:nvPr/>
        </p:nvSpPr>
        <p:spPr>
          <a:xfrm>
            <a:off x="457200" y="1371600"/>
            <a:ext cx="8153400" cy="251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2209800" y="4495800"/>
            <a:ext cx="6477000" cy="954107"/>
          </a:xfrm>
          <a:prstGeom prst="rect">
            <a:avLst/>
          </a:prstGeom>
        </p:spPr>
        <p:txBody>
          <a:bodyPr wrap="square">
            <a:spAutoFit/>
          </a:bodyPr>
          <a:lstStyle/>
          <a:p>
            <a:pPr>
              <a:buFont typeface="Arial" charset="0"/>
              <a:buNone/>
              <a:defRPr/>
            </a:pPr>
            <a:r>
              <a:rPr lang="en-US" sz="2800" dirty="0" smtClean="0">
                <a:solidFill>
                  <a:srgbClr val="C00000"/>
                </a:solidFill>
                <a:latin typeface="+mj-lt"/>
              </a:rPr>
              <a:t>Where</a:t>
            </a:r>
            <a:r>
              <a:rPr lang="en-US" sz="2800" dirty="0" smtClean="0">
                <a:latin typeface="+mj-lt"/>
              </a:rPr>
              <a:t> </a:t>
            </a:r>
            <a:r>
              <a:rPr lang="en-US" sz="2800" dirty="0">
                <a:latin typeface="+mj-lt"/>
              </a:rPr>
              <a:t>was the third President of the U.S</a:t>
            </a:r>
            <a:r>
              <a:rPr lang="en-US" sz="2800" dirty="0" smtClean="0">
                <a:latin typeface="+mj-lt"/>
              </a:rPr>
              <a:t>.?</a:t>
            </a:r>
          </a:p>
          <a:p>
            <a:pPr>
              <a:buFont typeface="Arial" charset="0"/>
              <a:buNone/>
              <a:defRPr/>
            </a:pPr>
            <a:r>
              <a:rPr lang="en-US" sz="2800" dirty="0" smtClean="0">
                <a:latin typeface="+mj-lt"/>
              </a:rPr>
              <a:t>Who was the third President of the U.S.?</a:t>
            </a:r>
            <a:endParaRPr lang="en-US" sz="2800" dirty="0">
              <a:latin typeface="+mj-lt"/>
            </a:endParaRPr>
          </a:p>
        </p:txBody>
      </p:sp>
      <p:sp>
        <p:nvSpPr>
          <p:cNvPr id="13" name="Curved Right Arrow 12"/>
          <p:cNvSpPr/>
          <p:nvPr/>
        </p:nvSpPr>
        <p:spPr>
          <a:xfrm>
            <a:off x="1600200" y="4572000"/>
            <a:ext cx="609600" cy="762000"/>
          </a:xfrm>
          <a:prstGeom prst="curved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chemeClr val="tx1"/>
              </a:solidFill>
            </a:endParaRPr>
          </a:p>
        </p:txBody>
      </p:sp>
      <p:sp>
        <p:nvSpPr>
          <p:cNvPr id="14" name="TextBox 13"/>
          <p:cNvSpPr txBox="1"/>
          <p:nvPr/>
        </p:nvSpPr>
        <p:spPr>
          <a:xfrm>
            <a:off x="381000" y="4648200"/>
            <a:ext cx="11430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latin typeface="+mn-lt"/>
              </a:rPr>
              <a:t>revision by a user</a:t>
            </a:r>
            <a:endParaRPr lang="en-US" sz="2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Outline</a:t>
            </a:r>
          </a:p>
        </p:txBody>
      </p:sp>
      <p:sp>
        <p:nvSpPr>
          <p:cNvPr id="11267" name="Content Placeholder 2"/>
          <p:cNvSpPr>
            <a:spLocks noGrp="1"/>
          </p:cNvSpPr>
          <p:nvPr>
            <p:ph idx="1"/>
          </p:nvPr>
        </p:nvSpPr>
        <p:spPr/>
        <p:txBody>
          <a:bodyPr/>
          <a:lstStyle/>
          <a:p>
            <a:r>
              <a:rPr lang="en-US" dirty="0" smtClean="0"/>
              <a:t>Introduction</a:t>
            </a:r>
          </a:p>
          <a:p>
            <a:r>
              <a:rPr lang="en-US" dirty="0" smtClean="0">
                <a:solidFill>
                  <a:srgbClr val="0000FF"/>
                </a:solidFill>
              </a:rPr>
              <a:t>Textbooks vs. New Resources</a:t>
            </a:r>
          </a:p>
          <a:p>
            <a:r>
              <a:rPr lang="en-US" dirty="0" smtClean="0"/>
              <a:t>Text Search for Language Instructors</a:t>
            </a:r>
          </a:p>
          <a:p>
            <a:r>
              <a:rPr lang="en-US" dirty="0" smtClean="0"/>
              <a:t>Question Generation (QG)</a:t>
            </a:r>
          </a:p>
          <a:p>
            <a:r>
              <a:rPr lang="en-US" dirty="0" smtClean="0"/>
              <a:t>Concluding Remarks</a:t>
            </a:r>
          </a:p>
        </p:txBody>
      </p:sp>
      <p:sp>
        <p:nvSpPr>
          <p:cNvPr id="4" name="Slide Number Placeholder 3"/>
          <p:cNvSpPr>
            <a:spLocks noGrp="1"/>
          </p:cNvSpPr>
          <p:nvPr>
            <p:ph type="sldNum" sz="quarter" idx="12"/>
          </p:nvPr>
        </p:nvSpPr>
        <p:spPr/>
        <p:txBody>
          <a:bodyPr/>
          <a:lstStyle/>
          <a:p>
            <a:pPr>
              <a:defRPr/>
            </a:pPr>
            <a:fld id="{679857E1-3E16-4AB3-A92E-B86B265FD1B5}"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788E08-0511-4606-ACC6-9BB1774AFB76}" type="slidenum">
              <a:rPr lang="en-US" smtClean="0"/>
              <a:pPr>
                <a:defRPr/>
              </a:pPr>
              <a:t>9</a:t>
            </a:fld>
            <a:endParaRPr lang="en-US"/>
          </a:p>
        </p:txBody>
      </p:sp>
      <p:graphicFrame>
        <p:nvGraphicFramePr>
          <p:cNvPr id="5" name="Table 4"/>
          <p:cNvGraphicFramePr>
            <a:graphicFrameLocks noGrp="1"/>
          </p:cNvGraphicFramePr>
          <p:nvPr/>
        </p:nvGraphicFramePr>
        <p:xfrm>
          <a:off x="1143000" y="1752600"/>
          <a:ext cx="6934200" cy="1280160"/>
        </p:xfrm>
        <a:graphic>
          <a:graphicData uri="http://schemas.openxmlformats.org/drawingml/2006/table">
            <a:tbl>
              <a:tblPr firstRow="1" bandRow="1">
                <a:tableStyleId>{7E9639D4-E3E2-4D34-9284-5A2195B3D0D7}</a:tableStyleId>
              </a:tblPr>
              <a:tblGrid>
                <a:gridCol w="3467100"/>
                <a:gridCol w="3467100"/>
              </a:tblGrid>
              <a:tr h="370840">
                <a:tc>
                  <a:txBody>
                    <a:bodyPr/>
                    <a:lstStyle/>
                    <a:p>
                      <a:r>
                        <a:rPr lang="en-US" sz="2400" dirty="0" smtClean="0"/>
                        <a:t>Textbooks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New Resources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solidFill>
                            <a:srgbClr val="C00000"/>
                          </a:solidFill>
                        </a:rPr>
                        <a:t>Fixed, limited amount of content.</a:t>
                      </a: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006600"/>
                          </a:solidFill>
                        </a:rPr>
                        <a:t>Virtually</a:t>
                      </a:r>
                      <a:r>
                        <a:rPr lang="en-US" sz="2400" baseline="0" dirty="0" smtClean="0">
                          <a:solidFill>
                            <a:srgbClr val="006600"/>
                          </a:solidFill>
                        </a:rPr>
                        <a:t> unlimited content on various topics.</a:t>
                      </a:r>
                      <a:endParaRPr lang="en-US" sz="2400" dirty="0">
                        <a:solidFill>
                          <a:srgbClr val="00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3.5|10.3|10.4"/>
</p:tagLst>
</file>

<file path=ppt/tags/tag2.xml><?xml version="1.0" encoding="utf-8"?>
<p:tagLst xmlns:a="http://schemas.openxmlformats.org/drawingml/2006/main" xmlns:r="http://schemas.openxmlformats.org/officeDocument/2006/relationships" xmlns:p="http://schemas.openxmlformats.org/presentationml/2006/main">
  <p:tag name="TIMING" val="|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2280</TotalTime>
  <Words>3049</Words>
  <Application>Microsoft Office PowerPoint</Application>
  <PresentationFormat>On-screen Show (4:3)</PresentationFormat>
  <Paragraphs>692</Paragraphs>
  <Slides>72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Office Theme</vt:lpstr>
      <vt:lpstr>Equation</vt:lpstr>
      <vt:lpstr>Using Natural Language Processing to Develop Instructional Content</vt:lpstr>
      <vt:lpstr>Motivating Example</vt:lpstr>
      <vt:lpstr>Sources of Reading Materials</vt:lpstr>
      <vt:lpstr>Why aren’t teachers using Internet text resources more?</vt:lpstr>
      <vt:lpstr>Why aren’t teachers using Internet text resources more?</vt:lpstr>
      <vt:lpstr>Working Together</vt:lpstr>
      <vt:lpstr>Slide 7</vt:lpstr>
      <vt:lpstr>Outline</vt:lpstr>
      <vt:lpstr>Slide 9</vt:lpstr>
      <vt:lpstr>Slide 10</vt:lpstr>
      <vt:lpstr>Slide 11</vt:lpstr>
      <vt:lpstr>Outline</vt:lpstr>
      <vt:lpstr>The Goal</vt:lpstr>
      <vt:lpstr>Back to the Motivating Example</vt:lpstr>
      <vt:lpstr>Typical Web              Result</vt:lpstr>
      <vt:lpstr>Desired Search Criteria</vt:lpstr>
      <vt:lpstr>Slide 17</vt:lpstr>
      <vt:lpstr>REAP Search Result</vt:lpstr>
      <vt:lpstr>Outline</vt:lpstr>
      <vt:lpstr>Digital Library Creation</vt:lpstr>
      <vt:lpstr>Predicting Reading Levels</vt:lpstr>
      <vt:lpstr>Predicting Reading Levels</vt:lpstr>
      <vt:lpstr>Potentially Useful Features for Predicting Reading Levels</vt:lpstr>
      <vt:lpstr>Outline</vt:lpstr>
      <vt:lpstr>Pilot Study</vt:lpstr>
      <vt:lpstr>Evidence of Student Learning</vt:lpstr>
      <vt:lpstr>Teacher’s Queries</vt:lpstr>
      <vt:lpstr>Teacher’s Queries</vt:lpstr>
      <vt:lpstr>Teacher’s Queries</vt:lpstr>
      <vt:lpstr>Related Work</vt:lpstr>
      <vt:lpstr>REAP Search…</vt:lpstr>
      <vt:lpstr>Segue</vt:lpstr>
      <vt:lpstr>Outline</vt:lpstr>
      <vt:lpstr>The Goal</vt:lpstr>
      <vt:lpstr>The Goal</vt:lpstr>
      <vt:lpstr>Our Approach</vt:lpstr>
      <vt:lpstr>Outline</vt:lpstr>
      <vt:lpstr>Complex Input Sentences</vt:lpstr>
      <vt:lpstr>Constraints on Question Formation</vt:lpstr>
      <vt:lpstr>Vague and Awkward Questions, etc.</vt:lpstr>
      <vt:lpstr>Step 0: Preprocessing with NLP Tools</vt:lpstr>
      <vt:lpstr>Outline</vt:lpstr>
      <vt:lpstr>Slide 43</vt:lpstr>
      <vt:lpstr>Slide 44</vt:lpstr>
      <vt:lpstr>Slide 45</vt:lpstr>
      <vt:lpstr>Existing Work on QG</vt:lpstr>
      <vt:lpstr>Outline</vt:lpstr>
      <vt:lpstr>Question Ranking</vt:lpstr>
      <vt:lpstr>Logistic Regression of Question Quality</vt:lpstr>
      <vt:lpstr>Surface Features</vt:lpstr>
      <vt:lpstr>Features based on Syntactic Analysis</vt:lpstr>
      <vt:lpstr>Feature weights</vt:lpstr>
      <vt:lpstr>Evaluation</vt:lpstr>
      <vt:lpstr>System Output  (from a text about Copenhagen)</vt:lpstr>
      <vt:lpstr>Outline</vt:lpstr>
      <vt:lpstr>Slide 56</vt:lpstr>
      <vt:lpstr>User Feedback</vt:lpstr>
      <vt:lpstr>Outline</vt:lpstr>
      <vt:lpstr>NLP is not a black box</vt:lpstr>
      <vt:lpstr>An Analogy: Chinese food in America</vt:lpstr>
      <vt:lpstr>An Analogy: Natural Language Processing</vt:lpstr>
      <vt:lpstr>Some Example Applications</vt:lpstr>
      <vt:lpstr>Summary</vt:lpstr>
      <vt:lpstr>Slide 64</vt:lpstr>
      <vt:lpstr>References</vt:lpstr>
      <vt:lpstr>Prior Work on Readability</vt:lpstr>
      <vt:lpstr>Curriculum Management Interface</vt:lpstr>
      <vt:lpstr>Learner Support: Reading Interface</vt:lpstr>
      <vt:lpstr>Corpora</vt:lpstr>
      <vt:lpstr>Evaluation Metric</vt:lpstr>
      <vt:lpstr>Ranking Results</vt:lpstr>
      <vt:lpstr>Selecting and Revising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Retrieval of Reading Materials for Vocabulary and Reading Practice</dc:title>
  <dc:creator>mheilman</dc:creator>
  <cp:lastModifiedBy>Michael Heilman</cp:lastModifiedBy>
  <cp:revision>460</cp:revision>
  <dcterms:created xsi:type="dcterms:W3CDTF">2006-08-16T00:00:00Z</dcterms:created>
  <dcterms:modified xsi:type="dcterms:W3CDTF">2010-09-19T16:15:41Z</dcterms:modified>
</cp:coreProperties>
</file>