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392" r:id="rId2"/>
    <p:sldId id="347" r:id="rId3"/>
    <p:sldId id="343" r:id="rId4"/>
    <p:sldId id="340" r:id="rId5"/>
    <p:sldId id="353" r:id="rId6"/>
    <p:sldId id="386" r:id="rId7"/>
    <p:sldId id="354" r:id="rId8"/>
    <p:sldId id="355" r:id="rId9"/>
    <p:sldId id="357" r:id="rId10"/>
    <p:sldId id="388" r:id="rId11"/>
    <p:sldId id="377" r:id="rId12"/>
    <p:sldId id="378" r:id="rId13"/>
    <p:sldId id="376" r:id="rId14"/>
    <p:sldId id="380" r:id="rId15"/>
    <p:sldId id="359" r:id="rId16"/>
    <p:sldId id="348" r:id="rId17"/>
    <p:sldId id="352" r:id="rId18"/>
    <p:sldId id="390" r:id="rId19"/>
    <p:sldId id="391" r:id="rId20"/>
    <p:sldId id="387" r:id="rId21"/>
  </p:sldIdLst>
  <p:sldSz cx="12192000" cy="6858000"/>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ebert" initials="s" lastIdx="2" clrIdx="0"/>
  <p:cmAuthor id="1" name="Blessing, Timo" initials="BT" lastIdx="2" clrIdx="1">
    <p:extLst>
      <p:ext uri="{19B8F6BF-5375-455C-9EA6-DF929625EA0E}">
        <p15:presenceInfo xmlns:p15="http://schemas.microsoft.com/office/powerpoint/2012/main" userId="S-1-5-21-4146702192-4074932400-2702052334-37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A9A"/>
    <a:srgbClr val="005851"/>
    <a:srgbClr val="008881"/>
    <a:srgbClr val="019BD9"/>
    <a:srgbClr val="00B093"/>
    <a:srgbClr val="9EBC2E"/>
    <a:srgbClr val="01AAFF"/>
    <a:srgbClr val="008BD0"/>
    <a:srgbClr val="FC9804"/>
    <a:srgbClr val="C2D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91830" autoAdjust="0"/>
  </p:normalViewPr>
  <p:slideViewPr>
    <p:cSldViewPr snapToObjects="1">
      <p:cViewPr varScale="1">
        <p:scale>
          <a:sx n="103" d="100"/>
          <a:sy n="103" d="100"/>
        </p:scale>
        <p:origin x="672" y="108"/>
      </p:cViewPr>
      <p:guideLst>
        <p:guide orient="horz" pos="2160"/>
        <p:guide pos="42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2" d="100"/>
          <a:sy n="82" d="100"/>
        </p:scale>
        <p:origin x="2964" y="84"/>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Z:\SVZ\Siebert_in%20Arbeit\02_&#214;ffentlichkeitsarbeit\h_Daten\Drittmittel\Drittmittelausgaben_2001-201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Z:\SVZ\Siebert_in%20Arbeit\02_&#214;ffentlichkeitsarbeit\h_Daten\Studierende\Studierendenzahlen_et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04239521660198"/>
          <c:y val="0.1165182570277928"/>
          <c:w val="0.70624101528904815"/>
          <c:h val="0.74922278550797594"/>
        </c:manualLayout>
      </c:layout>
      <c:bar3DChart>
        <c:barDir val="col"/>
        <c:grouping val="stacked"/>
        <c:varyColors val="0"/>
        <c:ser>
          <c:idx val="0"/>
          <c:order val="0"/>
          <c:tx>
            <c:strRef>
              <c:f>Tabell1!$E$2</c:f>
              <c:strCache>
                <c:ptCount val="1"/>
                <c:pt idx="0">
                  <c:v>Grundfinanzierung durch die TU Darmstadt</c:v>
                </c:pt>
              </c:strCache>
            </c:strRef>
          </c:tx>
          <c:spPr>
            <a:solidFill>
              <a:srgbClr val="0070C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Tabell1!$E$8:$E$20</c:f>
              <c:numCache>
                <c:formatCode>#,##0.0_ ;\-#,##0.0\ </c:formatCode>
                <c:ptCount val="13"/>
                <c:pt idx="0">
                  <c:v>12.519</c:v>
                </c:pt>
                <c:pt idx="1">
                  <c:v>12.792999999999999</c:v>
                </c:pt>
                <c:pt idx="2">
                  <c:v>12.433999999999999</c:v>
                </c:pt>
                <c:pt idx="3">
                  <c:v>12.519</c:v>
                </c:pt>
                <c:pt idx="4">
                  <c:v>12.896000000000001</c:v>
                </c:pt>
                <c:pt idx="5">
                  <c:v>12.534000000000001</c:v>
                </c:pt>
                <c:pt idx="6">
                  <c:v>12.603999999999999</c:v>
                </c:pt>
                <c:pt idx="7">
                  <c:v>12.877000000000001</c:v>
                </c:pt>
                <c:pt idx="8">
                  <c:v>12.8</c:v>
                </c:pt>
                <c:pt idx="9">
                  <c:v>12.670999999999999</c:v>
                </c:pt>
                <c:pt idx="10">
                  <c:v>12.864000000000001</c:v>
                </c:pt>
                <c:pt idx="11">
                  <c:v>12.939</c:v>
                </c:pt>
                <c:pt idx="12">
                  <c:v>12.913</c:v>
                </c:pt>
              </c:numCache>
            </c:numRef>
          </c:val>
        </c:ser>
        <c:ser>
          <c:idx val="1"/>
          <c:order val="1"/>
          <c:tx>
            <c:strRef>
              <c:f>Tabell1!$F$2</c:f>
              <c:strCache>
                <c:ptCount val="1"/>
                <c:pt idx="0">
                  <c:v>institutionelle Förderung</c:v>
                </c:pt>
              </c:strCache>
            </c:strRef>
          </c:tx>
          <c:spPr>
            <a:solidFill>
              <a:srgbClr val="C0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Tabell1!$A$8:$A$20</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Tabell1!$F$8:$F$20</c:f>
              <c:numCache>
                <c:formatCode>#,##0.0_ ;\-#,##0.0\ </c:formatCode>
                <c:ptCount val="13"/>
                <c:pt idx="0">
                  <c:v>7.9338489999999897</c:v>
                </c:pt>
                <c:pt idx="1">
                  <c:v>8.599800240000004</c:v>
                </c:pt>
                <c:pt idx="2">
                  <c:v>9.3940436000000034</c:v>
                </c:pt>
                <c:pt idx="3">
                  <c:v>12.200699289999994</c:v>
                </c:pt>
                <c:pt idx="4">
                  <c:v>13.950558580000001</c:v>
                </c:pt>
                <c:pt idx="5">
                  <c:v>15.823904159999993</c:v>
                </c:pt>
                <c:pt idx="6">
                  <c:v>14.677874449999999</c:v>
                </c:pt>
                <c:pt idx="7">
                  <c:v>18.547463710000002</c:v>
                </c:pt>
                <c:pt idx="8">
                  <c:v>16.648</c:v>
                </c:pt>
                <c:pt idx="9">
                  <c:v>16.478000000000002</c:v>
                </c:pt>
                <c:pt idx="10">
                  <c:v>17.423999999999999</c:v>
                </c:pt>
                <c:pt idx="11">
                  <c:v>18.457999999999998</c:v>
                </c:pt>
                <c:pt idx="12">
                  <c:v>17.861999999999998</c:v>
                </c:pt>
              </c:numCache>
            </c:numRef>
          </c:val>
        </c:ser>
        <c:dLbls>
          <c:showLegendKey val="0"/>
          <c:showVal val="1"/>
          <c:showCatName val="0"/>
          <c:showSerName val="0"/>
          <c:showPercent val="0"/>
          <c:showBubbleSize val="0"/>
        </c:dLbls>
        <c:gapWidth val="37"/>
        <c:gapDepth val="65"/>
        <c:shape val="cylinder"/>
        <c:axId val="689319408"/>
        <c:axId val="689324304"/>
        <c:axId val="0"/>
      </c:bar3DChart>
      <c:catAx>
        <c:axId val="689319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crossAx val="689324304"/>
        <c:crosses val="autoZero"/>
        <c:auto val="1"/>
        <c:lblAlgn val="ctr"/>
        <c:lblOffset val="100"/>
        <c:noMultiLvlLbl val="0"/>
      </c:catAx>
      <c:valAx>
        <c:axId val="689324304"/>
        <c:scaling>
          <c:orientation val="minMax"/>
        </c:scaling>
        <c:delete val="1"/>
        <c:axPos val="l"/>
        <c:title>
          <c:tx>
            <c:rich>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de-DE">
                    <a:latin typeface="Tahoma" panose="020B0604030504040204" pitchFamily="34" charset="0"/>
                    <a:ea typeface="Tahoma" panose="020B0604030504040204" pitchFamily="34" charset="0"/>
                    <a:cs typeface="Tahoma" panose="020B0604030504040204" pitchFamily="34" charset="0"/>
                  </a:rPr>
                  <a:t>in Mio. Euro</a:t>
                </a:r>
              </a:p>
            </c:rich>
          </c:tx>
          <c:layout>
            <c:manualLayout>
              <c:xMode val="edge"/>
              <c:yMode val="edge"/>
              <c:x val="0.84585693215922175"/>
              <c:y val="0.87183578885012925"/>
            </c:manualLayout>
          </c:layout>
          <c:overlay val="0"/>
          <c:spPr>
            <a:noFill/>
            <a:ln>
              <a:noFill/>
            </a:ln>
            <a:effectLst/>
          </c:spPr>
          <c:txPr>
            <a:bodyPr rot="0" spcFirstLastPara="1" vertOverflow="ellipsis" wrap="square" anchor="ctr" anchorCtr="1"/>
            <a:lstStyle/>
            <a:p>
              <a:pPr>
                <a:defRPr sz="900" b="0" i="0" u="none" strike="noStrike" kern="1200" cap="all"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de-DE"/>
            </a:p>
          </c:txPr>
        </c:title>
        <c:numFmt formatCode="0" sourceLinked="0"/>
        <c:majorTickMark val="none"/>
        <c:minorTickMark val="none"/>
        <c:tickLblPos val="nextTo"/>
        <c:crossAx val="689319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156262023650869E-2"/>
          <c:y val="6.4597983533983952E-2"/>
          <c:w val="0.63868161892435904"/>
          <c:h val="0.40508842276026885"/>
        </c:manualLayout>
      </c:layout>
      <c:areaChart>
        <c:grouping val="standard"/>
        <c:varyColors val="0"/>
        <c:ser>
          <c:idx val="0"/>
          <c:order val="0"/>
          <c:tx>
            <c:strRef>
              <c:f>Daten!$B$1</c:f>
              <c:strCache>
                <c:ptCount val="1"/>
                <c:pt idx="0">
                  <c:v>etit gesamt</c:v>
                </c:pt>
              </c:strCache>
            </c:strRef>
          </c:tx>
          <c:spPr>
            <a:solidFill>
              <a:srgbClr val="92D050"/>
            </a:solidFill>
            <a:ln w="50800">
              <a:solidFill>
                <a:srgbClr val="92D050"/>
              </a:solidFill>
            </a:ln>
          </c:spP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Daten!$B$3:$B$60</c:f>
              <c:numCache>
                <c:formatCode>General</c:formatCode>
                <c:ptCount val="58"/>
                <c:pt idx="0">
                  <c:v>1000</c:v>
                </c:pt>
                <c:pt idx="1">
                  <c:v>1042</c:v>
                </c:pt>
                <c:pt idx="2">
                  <c:v>1083</c:v>
                </c:pt>
                <c:pt idx="3">
                  <c:v>1073</c:v>
                </c:pt>
                <c:pt idx="4">
                  <c:v>1162</c:v>
                </c:pt>
                <c:pt idx="5">
                  <c:v>1312</c:v>
                </c:pt>
                <c:pt idx="6">
                  <c:v>1333</c:v>
                </c:pt>
                <c:pt idx="7">
                  <c:v>1435</c:v>
                </c:pt>
                <c:pt idx="8">
                  <c:v>1271</c:v>
                </c:pt>
                <c:pt idx="9">
                  <c:v>1367</c:v>
                </c:pt>
                <c:pt idx="10">
                  <c:v>1272</c:v>
                </c:pt>
                <c:pt idx="11">
                  <c:v>1335</c:v>
                </c:pt>
                <c:pt idx="12">
                  <c:v>1345</c:v>
                </c:pt>
                <c:pt idx="13">
                  <c:v>1360</c:v>
                </c:pt>
                <c:pt idx="14">
                  <c:v>1377</c:v>
                </c:pt>
                <c:pt idx="15">
                  <c:v>1499</c:v>
                </c:pt>
                <c:pt idx="16">
                  <c:v>1567</c:v>
                </c:pt>
                <c:pt idx="17">
                  <c:v>1574</c:v>
                </c:pt>
                <c:pt idx="18">
                  <c:v>1583</c:v>
                </c:pt>
                <c:pt idx="19">
                  <c:v>1733</c:v>
                </c:pt>
                <c:pt idx="20">
                  <c:v>1940</c:v>
                </c:pt>
                <c:pt idx="21">
                  <c:v>1807</c:v>
                </c:pt>
                <c:pt idx="22">
                  <c:v>2056</c:v>
                </c:pt>
                <c:pt idx="23">
                  <c:v>2094</c:v>
                </c:pt>
                <c:pt idx="24">
                  <c:v>2110</c:v>
                </c:pt>
                <c:pt idx="25">
                  <c:v>2236</c:v>
                </c:pt>
                <c:pt idx="26">
                  <c:v>2349</c:v>
                </c:pt>
                <c:pt idx="27">
                  <c:v>2252</c:v>
                </c:pt>
                <c:pt idx="28">
                  <c:v>2422</c:v>
                </c:pt>
                <c:pt idx="29">
                  <c:v>2320</c:v>
                </c:pt>
                <c:pt idx="30">
                  <c:v>2249</c:v>
                </c:pt>
                <c:pt idx="31">
                  <c:v>2185</c:v>
                </c:pt>
                <c:pt idx="32">
                  <c:v>1994</c:v>
                </c:pt>
                <c:pt idx="33">
                  <c:v>1724</c:v>
                </c:pt>
                <c:pt idx="34">
                  <c:v>1421</c:v>
                </c:pt>
                <c:pt idx="35">
                  <c:v>1199</c:v>
                </c:pt>
                <c:pt idx="36">
                  <c:v>1124</c:v>
                </c:pt>
                <c:pt idx="37">
                  <c:v>1055</c:v>
                </c:pt>
                <c:pt idx="38">
                  <c:v>1060</c:v>
                </c:pt>
                <c:pt idx="39">
                  <c:v>1069</c:v>
                </c:pt>
                <c:pt idx="40">
                  <c:v>1002</c:v>
                </c:pt>
                <c:pt idx="41">
                  <c:v>1068</c:v>
                </c:pt>
                <c:pt idx="42">
                  <c:v>1136</c:v>
                </c:pt>
                <c:pt idx="43">
                  <c:v>1110</c:v>
                </c:pt>
                <c:pt idx="44">
                  <c:v>1050</c:v>
                </c:pt>
                <c:pt idx="45">
                  <c:v>1002</c:v>
                </c:pt>
                <c:pt idx="46">
                  <c:v>1481</c:v>
                </c:pt>
                <c:pt idx="47">
                  <c:v>1642</c:v>
                </c:pt>
                <c:pt idx="48">
                  <c:v>1892</c:v>
                </c:pt>
                <c:pt idx="49">
                  <c:v>2072</c:v>
                </c:pt>
                <c:pt idx="50">
                  <c:v>2479</c:v>
                </c:pt>
                <c:pt idx="51">
                  <c:v>2349</c:v>
                </c:pt>
                <c:pt idx="52">
                  <c:v>2081</c:v>
                </c:pt>
                <c:pt idx="53">
                  <c:v>2008</c:v>
                </c:pt>
                <c:pt idx="54">
                  <c:v>1905</c:v>
                </c:pt>
                <c:pt idx="55">
                  <c:v>1874</c:v>
                </c:pt>
                <c:pt idx="56">
                  <c:v>1792</c:v>
                </c:pt>
                <c:pt idx="57">
                  <c:v>1964</c:v>
                </c:pt>
              </c:numCache>
            </c:numRef>
          </c:val>
        </c:ser>
        <c:dLbls>
          <c:showLegendKey val="0"/>
          <c:showVal val="0"/>
          <c:showCatName val="0"/>
          <c:showSerName val="0"/>
          <c:showPercent val="0"/>
          <c:showBubbleSize val="0"/>
        </c:dLbls>
        <c:axId val="689320496"/>
        <c:axId val="689330832"/>
      </c:areaChart>
      <c:lineChart>
        <c:grouping val="standard"/>
        <c:varyColors val="0"/>
        <c:ser>
          <c:idx val="1"/>
          <c:order val="1"/>
          <c:tx>
            <c:strRef>
              <c:f>Daten!$C$1</c:f>
              <c:strCache>
                <c:ptCount val="1"/>
                <c:pt idx="0">
                  <c:v>Internationale</c:v>
                </c:pt>
              </c:strCache>
            </c:strRef>
          </c:tx>
          <c:spPr>
            <a:ln w="50800">
              <a:solidFill>
                <a:srgbClr val="C00000"/>
              </a:solidFill>
              <a:round/>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Daten!$C$3:$C$60</c:f>
              <c:numCache>
                <c:formatCode>General</c:formatCode>
                <c:ptCount val="58"/>
                <c:pt idx="0">
                  <c:v>127</c:v>
                </c:pt>
                <c:pt idx="1">
                  <c:v>117</c:v>
                </c:pt>
                <c:pt idx="2">
                  <c:v>108</c:v>
                </c:pt>
                <c:pt idx="3">
                  <c:v>100</c:v>
                </c:pt>
                <c:pt idx="4">
                  <c:v>92</c:v>
                </c:pt>
                <c:pt idx="5">
                  <c:v>98</c:v>
                </c:pt>
                <c:pt idx="6">
                  <c:v>108</c:v>
                </c:pt>
                <c:pt idx="7">
                  <c:v>111</c:v>
                </c:pt>
                <c:pt idx="8">
                  <c:v>123</c:v>
                </c:pt>
                <c:pt idx="9">
                  <c:v>138</c:v>
                </c:pt>
                <c:pt idx="10">
                  <c:v>145</c:v>
                </c:pt>
                <c:pt idx="11">
                  <c:v>156</c:v>
                </c:pt>
                <c:pt idx="12">
                  <c:v>150</c:v>
                </c:pt>
                <c:pt idx="13">
                  <c:v>155</c:v>
                </c:pt>
                <c:pt idx="14">
                  <c:v>150</c:v>
                </c:pt>
                <c:pt idx="15">
                  <c:v>149</c:v>
                </c:pt>
                <c:pt idx="16">
                  <c:v>154</c:v>
                </c:pt>
                <c:pt idx="17">
                  <c:v>142</c:v>
                </c:pt>
                <c:pt idx="18">
                  <c:v>136</c:v>
                </c:pt>
                <c:pt idx="19">
                  <c:v>174</c:v>
                </c:pt>
                <c:pt idx="20">
                  <c:v>208</c:v>
                </c:pt>
                <c:pt idx="21">
                  <c:v>211</c:v>
                </c:pt>
                <c:pt idx="22">
                  <c:v>206</c:v>
                </c:pt>
                <c:pt idx="23">
                  <c:v>204</c:v>
                </c:pt>
                <c:pt idx="24">
                  <c:v>214</c:v>
                </c:pt>
                <c:pt idx="25">
                  <c:v>233</c:v>
                </c:pt>
                <c:pt idx="26">
                  <c:v>229</c:v>
                </c:pt>
                <c:pt idx="27">
                  <c:v>226</c:v>
                </c:pt>
                <c:pt idx="28">
                  <c:v>236</c:v>
                </c:pt>
                <c:pt idx="29">
                  <c:v>255</c:v>
                </c:pt>
                <c:pt idx="30">
                  <c:v>283</c:v>
                </c:pt>
                <c:pt idx="31">
                  <c:v>290</c:v>
                </c:pt>
                <c:pt idx="32">
                  <c:v>313</c:v>
                </c:pt>
                <c:pt idx="33">
                  <c:v>312</c:v>
                </c:pt>
                <c:pt idx="34">
                  <c:v>268</c:v>
                </c:pt>
                <c:pt idx="35">
                  <c:v>234</c:v>
                </c:pt>
                <c:pt idx="36">
                  <c:v>224</c:v>
                </c:pt>
                <c:pt idx="37">
                  <c:v>232</c:v>
                </c:pt>
                <c:pt idx="38">
                  <c:v>246</c:v>
                </c:pt>
                <c:pt idx="39">
                  <c:v>280</c:v>
                </c:pt>
                <c:pt idx="40">
                  <c:v>274</c:v>
                </c:pt>
                <c:pt idx="41">
                  <c:v>304</c:v>
                </c:pt>
                <c:pt idx="42">
                  <c:v>357</c:v>
                </c:pt>
                <c:pt idx="43">
                  <c:v>354</c:v>
                </c:pt>
                <c:pt idx="44">
                  <c:v>355</c:v>
                </c:pt>
                <c:pt idx="45">
                  <c:v>358</c:v>
                </c:pt>
                <c:pt idx="46">
                  <c:v>613</c:v>
                </c:pt>
                <c:pt idx="47">
                  <c:v>657</c:v>
                </c:pt>
                <c:pt idx="48">
                  <c:v>740</c:v>
                </c:pt>
                <c:pt idx="49">
                  <c:v>821</c:v>
                </c:pt>
                <c:pt idx="50">
                  <c:v>947</c:v>
                </c:pt>
                <c:pt idx="51">
                  <c:v>918</c:v>
                </c:pt>
                <c:pt idx="52">
                  <c:v>812</c:v>
                </c:pt>
                <c:pt idx="53">
                  <c:v>760</c:v>
                </c:pt>
                <c:pt idx="54">
                  <c:v>718</c:v>
                </c:pt>
                <c:pt idx="55">
                  <c:v>697</c:v>
                </c:pt>
                <c:pt idx="56" formatCode="0">
                  <c:v>688.12800000000004</c:v>
                </c:pt>
                <c:pt idx="57" formatCode="0">
                  <c:v>783.63600000000008</c:v>
                </c:pt>
              </c:numCache>
            </c:numRef>
          </c:val>
          <c:smooth val="0"/>
        </c:ser>
        <c:ser>
          <c:idx val="2"/>
          <c:order val="2"/>
          <c:tx>
            <c:strRef>
              <c:f>Daten!$D$1</c:f>
              <c:strCache>
                <c:ptCount val="1"/>
                <c:pt idx="0">
                  <c:v>Frauen</c:v>
                </c:pt>
              </c:strCache>
            </c:strRef>
          </c:tx>
          <c:spPr>
            <a:ln w="50800">
              <a:solidFill>
                <a:srgbClr val="7030A0"/>
              </a:solidFill>
            </a:ln>
          </c:spPr>
          <c:marker>
            <c:symbol val="none"/>
          </c:marker>
          <c:cat>
            <c:strRef>
              <c:f>Daten!$A$3:$A$60</c:f>
              <c:strCache>
                <c:ptCount val="58"/>
                <c:pt idx="0">
                  <c:v>1961/62</c:v>
                </c:pt>
                <c:pt idx="1">
                  <c:v>1962/63</c:v>
                </c:pt>
                <c:pt idx="2">
                  <c:v>1963/64</c:v>
                </c:pt>
                <c:pt idx="3">
                  <c:v>1964/65</c:v>
                </c:pt>
                <c:pt idx="4">
                  <c:v>1965/66</c:v>
                </c:pt>
                <c:pt idx="5">
                  <c:v>1966/67</c:v>
                </c:pt>
                <c:pt idx="6">
                  <c:v>1967/68</c:v>
                </c:pt>
                <c:pt idx="7">
                  <c:v>1968/69</c:v>
                </c:pt>
                <c:pt idx="8">
                  <c:v>1969/70</c:v>
                </c:pt>
                <c:pt idx="9">
                  <c:v>1970/71</c:v>
                </c:pt>
                <c:pt idx="10">
                  <c:v>1971/72</c:v>
                </c:pt>
                <c:pt idx="11">
                  <c:v>1972/73</c:v>
                </c:pt>
                <c:pt idx="12">
                  <c:v>1973/74</c:v>
                </c:pt>
                <c:pt idx="13">
                  <c:v>1974/75</c:v>
                </c:pt>
                <c:pt idx="14">
                  <c:v>1975/76</c:v>
                </c:pt>
                <c:pt idx="15">
                  <c:v>1976/77</c:v>
                </c:pt>
                <c:pt idx="16">
                  <c:v>1977/78</c:v>
                </c:pt>
                <c:pt idx="17">
                  <c:v>1978/79</c:v>
                </c:pt>
                <c:pt idx="18">
                  <c:v>1979/80</c:v>
                </c:pt>
                <c:pt idx="19">
                  <c:v>1980/81</c:v>
                </c:pt>
                <c:pt idx="20">
                  <c:v>1981/82</c:v>
                </c:pt>
                <c:pt idx="21">
                  <c:v>1982/83</c:v>
                </c:pt>
                <c:pt idx="22">
                  <c:v>1983/84</c:v>
                </c:pt>
                <c:pt idx="23">
                  <c:v>1984/85</c:v>
                </c:pt>
                <c:pt idx="24">
                  <c:v>1985/86</c:v>
                </c:pt>
                <c:pt idx="25">
                  <c:v>1986/87</c:v>
                </c:pt>
                <c:pt idx="26">
                  <c:v>1987/88</c:v>
                </c:pt>
                <c:pt idx="27">
                  <c:v>1988/89</c:v>
                </c:pt>
                <c:pt idx="28">
                  <c:v>1989/90</c:v>
                </c:pt>
                <c:pt idx="29">
                  <c:v>1990/91</c:v>
                </c:pt>
                <c:pt idx="30">
                  <c:v>1991/92</c:v>
                </c:pt>
                <c:pt idx="31">
                  <c:v>1992/93</c:v>
                </c:pt>
                <c:pt idx="32">
                  <c:v>1993/94</c:v>
                </c:pt>
                <c:pt idx="33">
                  <c:v>1994/95</c:v>
                </c:pt>
                <c:pt idx="34">
                  <c:v>1995/96</c:v>
                </c:pt>
                <c:pt idx="35">
                  <c:v>1996/97</c:v>
                </c:pt>
                <c:pt idx="36">
                  <c:v>1997/98</c:v>
                </c:pt>
                <c:pt idx="37">
                  <c:v>1998/99</c:v>
                </c:pt>
                <c:pt idx="38">
                  <c:v>1999/00</c:v>
                </c:pt>
                <c:pt idx="39">
                  <c:v>2000/01</c:v>
                </c:pt>
                <c:pt idx="40">
                  <c:v>2001/02</c:v>
                </c:pt>
                <c:pt idx="41">
                  <c:v>2002/03</c:v>
                </c:pt>
                <c:pt idx="42">
                  <c:v>2003/04</c:v>
                </c:pt>
                <c:pt idx="43">
                  <c:v>2004/05</c:v>
                </c:pt>
                <c:pt idx="44">
                  <c:v>2005/06</c:v>
                </c:pt>
                <c:pt idx="45">
                  <c:v>2006/07</c:v>
                </c:pt>
                <c:pt idx="46">
                  <c:v>2007/08</c:v>
                </c:pt>
                <c:pt idx="47">
                  <c:v>2008/09</c:v>
                </c:pt>
                <c:pt idx="48">
                  <c:v>2009/10</c:v>
                </c:pt>
                <c:pt idx="49">
                  <c:v>2010/11</c:v>
                </c:pt>
                <c:pt idx="50">
                  <c:v>2011/12</c:v>
                </c:pt>
                <c:pt idx="51">
                  <c:v>2012/13</c:v>
                </c:pt>
                <c:pt idx="52">
                  <c:v>2013/14</c:v>
                </c:pt>
                <c:pt idx="53">
                  <c:v>2014/15</c:v>
                </c:pt>
                <c:pt idx="54">
                  <c:v>2015/16</c:v>
                </c:pt>
                <c:pt idx="55">
                  <c:v>2016/17</c:v>
                </c:pt>
                <c:pt idx="56">
                  <c:v>2017/18</c:v>
                </c:pt>
                <c:pt idx="57">
                  <c:v>2018/19</c:v>
                </c:pt>
              </c:strCache>
            </c:strRef>
          </c:cat>
          <c:val>
            <c:numRef>
              <c:f>Daten!$D$3:$D$60</c:f>
              <c:numCache>
                <c:formatCode>General</c:formatCode>
                <c:ptCount val="58"/>
                <c:pt idx="0">
                  <c:v>2</c:v>
                </c:pt>
                <c:pt idx="1">
                  <c:v>3</c:v>
                </c:pt>
                <c:pt idx="2">
                  <c:v>5</c:v>
                </c:pt>
                <c:pt idx="3">
                  <c:v>5</c:v>
                </c:pt>
                <c:pt idx="4">
                  <c:v>5</c:v>
                </c:pt>
                <c:pt idx="5">
                  <c:v>6</c:v>
                </c:pt>
                <c:pt idx="6">
                  <c:v>6</c:v>
                </c:pt>
                <c:pt idx="7">
                  <c:v>8</c:v>
                </c:pt>
                <c:pt idx="8">
                  <c:v>10</c:v>
                </c:pt>
                <c:pt idx="9">
                  <c:v>8</c:v>
                </c:pt>
                <c:pt idx="10">
                  <c:v>8</c:v>
                </c:pt>
                <c:pt idx="11">
                  <c:v>7</c:v>
                </c:pt>
                <c:pt idx="12">
                  <c:v>10</c:v>
                </c:pt>
                <c:pt idx="13">
                  <c:v>15</c:v>
                </c:pt>
                <c:pt idx="14">
                  <c:v>21</c:v>
                </c:pt>
                <c:pt idx="15">
                  <c:v>24</c:v>
                </c:pt>
                <c:pt idx="16">
                  <c:v>27</c:v>
                </c:pt>
                <c:pt idx="17">
                  <c:v>25</c:v>
                </c:pt>
                <c:pt idx="18">
                  <c:v>29</c:v>
                </c:pt>
                <c:pt idx="19">
                  <c:v>33</c:v>
                </c:pt>
                <c:pt idx="20">
                  <c:v>37</c:v>
                </c:pt>
                <c:pt idx="21">
                  <c:v>41</c:v>
                </c:pt>
                <c:pt idx="22">
                  <c:v>45</c:v>
                </c:pt>
                <c:pt idx="23">
                  <c:v>49</c:v>
                </c:pt>
                <c:pt idx="24">
                  <c:v>53</c:v>
                </c:pt>
                <c:pt idx="25">
                  <c:v>57</c:v>
                </c:pt>
                <c:pt idx="26">
                  <c:v>61</c:v>
                </c:pt>
                <c:pt idx="27">
                  <c:v>65</c:v>
                </c:pt>
                <c:pt idx="28">
                  <c:v>69</c:v>
                </c:pt>
                <c:pt idx="29">
                  <c:v>73</c:v>
                </c:pt>
                <c:pt idx="30">
                  <c:v>77</c:v>
                </c:pt>
                <c:pt idx="31">
                  <c:v>79</c:v>
                </c:pt>
                <c:pt idx="32">
                  <c:v>86</c:v>
                </c:pt>
                <c:pt idx="33">
                  <c:v>85</c:v>
                </c:pt>
                <c:pt idx="34">
                  <c:v>69</c:v>
                </c:pt>
                <c:pt idx="35">
                  <c:v>85</c:v>
                </c:pt>
                <c:pt idx="36">
                  <c:v>77</c:v>
                </c:pt>
                <c:pt idx="37">
                  <c:v>82</c:v>
                </c:pt>
                <c:pt idx="38">
                  <c:v>92</c:v>
                </c:pt>
                <c:pt idx="39">
                  <c:v>95</c:v>
                </c:pt>
                <c:pt idx="40">
                  <c:v>92</c:v>
                </c:pt>
                <c:pt idx="41">
                  <c:v>99</c:v>
                </c:pt>
                <c:pt idx="42">
                  <c:v>116</c:v>
                </c:pt>
                <c:pt idx="43">
                  <c:v>115</c:v>
                </c:pt>
                <c:pt idx="44">
                  <c:v>113</c:v>
                </c:pt>
                <c:pt idx="45">
                  <c:v>111</c:v>
                </c:pt>
                <c:pt idx="46">
                  <c:v>170</c:v>
                </c:pt>
                <c:pt idx="47">
                  <c:v>177</c:v>
                </c:pt>
                <c:pt idx="48">
                  <c:v>203</c:v>
                </c:pt>
                <c:pt idx="49">
                  <c:v>211</c:v>
                </c:pt>
                <c:pt idx="50">
                  <c:v>248</c:v>
                </c:pt>
                <c:pt idx="51">
                  <c:v>239</c:v>
                </c:pt>
                <c:pt idx="52">
                  <c:v>218</c:v>
                </c:pt>
                <c:pt idx="53">
                  <c:v>213</c:v>
                </c:pt>
                <c:pt idx="54">
                  <c:v>217</c:v>
                </c:pt>
                <c:pt idx="55">
                  <c:v>226</c:v>
                </c:pt>
                <c:pt idx="56" formatCode="0">
                  <c:v>222.208</c:v>
                </c:pt>
                <c:pt idx="57" formatCode="0">
                  <c:v>359.41199999999998</c:v>
                </c:pt>
              </c:numCache>
            </c:numRef>
          </c:val>
          <c:smooth val="0"/>
        </c:ser>
        <c:dLbls>
          <c:showLegendKey val="0"/>
          <c:showVal val="0"/>
          <c:showCatName val="0"/>
          <c:showSerName val="0"/>
          <c:showPercent val="0"/>
          <c:showBubbleSize val="0"/>
        </c:dLbls>
        <c:marker val="1"/>
        <c:smooth val="0"/>
        <c:axId val="689320496"/>
        <c:axId val="689330832"/>
      </c:lineChart>
      <c:catAx>
        <c:axId val="689320496"/>
        <c:scaling>
          <c:orientation val="minMax"/>
        </c:scaling>
        <c:delete val="0"/>
        <c:axPos val="b"/>
        <c:numFmt formatCode="General" sourceLinked="0"/>
        <c:majorTickMark val="out"/>
        <c:minorTickMark val="none"/>
        <c:tickLblPos val="nextTo"/>
        <c:txPr>
          <a:bodyPr/>
          <a:lstStyle/>
          <a:p>
            <a:pPr>
              <a:defRPr sz="1200" b="0">
                <a:effectLst/>
                <a:latin typeface="Tahoma" panose="020B0604030504040204" pitchFamily="34" charset="0"/>
                <a:ea typeface="Tahoma" panose="020B0604030504040204" pitchFamily="34" charset="0"/>
                <a:cs typeface="Tahoma" panose="020B0604030504040204" pitchFamily="34" charset="0"/>
              </a:defRPr>
            </a:pPr>
            <a:endParaRPr lang="de-DE"/>
          </a:p>
        </c:txPr>
        <c:crossAx val="689330832"/>
        <c:crosses val="autoZero"/>
        <c:auto val="1"/>
        <c:lblAlgn val="ctr"/>
        <c:lblOffset val="100"/>
        <c:noMultiLvlLbl val="0"/>
      </c:catAx>
      <c:valAx>
        <c:axId val="689330832"/>
        <c:scaling>
          <c:orientation val="minMax"/>
        </c:scaling>
        <c:delete val="0"/>
        <c:axPos val="l"/>
        <c:majorGridlines/>
        <c:numFmt formatCode="General" sourceLinked="1"/>
        <c:majorTickMark val="out"/>
        <c:minorTickMark val="none"/>
        <c:tickLblPos val="nextTo"/>
        <c:txPr>
          <a:bodyPr/>
          <a:lstStyle/>
          <a:p>
            <a:pPr>
              <a:defRPr sz="1400" b="0">
                <a:latin typeface="Tahoma" panose="020B0604030504040204" pitchFamily="34" charset="0"/>
                <a:ea typeface="Tahoma" panose="020B0604030504040204" pitchFamily="34" charset="0"/>
                <a:cs typeface="Tahoma" panose="020B0604030504040204" pitchFamily="34" charset="0"/>
              </a:defRPr>
            </a:pPr>
            <a:endParaRPr lang="de-DE"/>
          </a:p>
        </c:txPr>
        <c:crossAx val="689320496"/>
        <c:crosses val="autoZero"/>
        <c:crossBetween val="between"/>
      </c:valAx>
      <c:spPr>
        <a:noFill/>
      </c:spPr>
    </c:plotArea>
    <c:plotVisOnly val="1"/>
    <c:dispBlanksAs val="gap"/>
    <c:showDLblsOverMax val="0"/>
  </c:chart>
  <c:spPr>
    <a:noFill/>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0.png"/><Relationship Id="rId1" Type="http://schemas.openxmlformats.org/officeDocument/2006/relationships/image" Target="../media/image27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image" Target="../media/image17.jpg"/><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BC1FA-61B9-42AB-87F4-B6DFB064771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AC6443DD-C6A3-4BD0-A53A-2405082457D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RADAR Early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Warning</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3B8695-48A8-4083-9D98-51C802B7EAB0}" type="parTrans" cxnId="{4B570395-084B-4CB8-8E61-C5FFF2C97503}">
      <dgm:prSet/>
      <dgm:spPr/>
      <dgm:t>
        <a:bodyPr/>
        <a:lstStyle/>
        <a:p>
          <a:endParaRPr lang="de-DE"/>
        </a:p>
      </dgm:t>
    </dgm:pt>
    <dgm:pt modelId="{0BB2515C-86B1-48AD-B9C8-6C1F938701BB}" type="sibTrans" cxnId="{4B570395-084B-4CB8-8E61-C5FFF2C97503}">
      <dgm:prSet/>
      <dgm:spPr/>
      <dgm:t>
        <a:bodyPr/>
        <a:lstStyle/>
        <a:p>
          <a:endParaRPr lang="de-DE"/>
        </a:p>
      </dgm:t>
    </dgm:pt>
    <dgm:pt modelId="{FAFE1C78-0050-45F0-BBC7-430423213A0E}">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Modern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three</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-phase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motors</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F8E56B9B-88F7-40F3-A255-50E3F897C61C}" type="parTrans" cxnId="{0EEC275B-DD62-4511-A2CA-0CF0E313DEF8}">
      <dgm:prSet/>
      <dgm:spPr/>
      <dgm:t>
        <a:bodyPr/>
        <a:lstStyle/>
        <a:p>
          <a:endParaRPr lang="de-DE"/>
        </a:p>
      </dgm:t>
    </dgm:pt>
    <dgm:pt modelId="{DD119C14-7094-41A6-81A5-28792E3AFFA1}" type="sibTrans" cxnId="{0EEC275B-DD62-4511-A2CA-0CF0E313DEF8}">
      <dgm:prSet/>
      <dgm:spPr/>
      <dgm:t>
        <a:bodyPr/>
        <a:lstStyle/>
        <a:p>
          <a:endParaRPr lang="de-DE"/>
        </a:p>
      </dgm:t>
    </dgm:pt>
    <dgm:pt modelId="{0F3A7613-842A-4AD7-A63E-BFC0E68DB4E3}">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Radio-</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controlled</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clock</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397AA307-B923-4BB4-9B03-B36B47803E0C}" type="parTrans" cxnId="{E7D6AA4F-0DD6-427C-99C9-D12A85845CEB}">
      <dgm:prSet/>
      <dgm:spPr/>
      <dgm:t>
        <a:bodyPr/>
        <a:lstStyle/>
        <a:p>
          <a:endParaRPr lang="de-DE"/>
        </a:p>
      </dgm:t>
    </dgm:pt>
    <dgm:pt modelId="{0AE9B1D6-7D34-46E1-998C-4ACC7D9F9D3F}" type="sibTrans" cxnId="{E7D6AA4F-0DD6-427C-99C9-D12A85845CEB}">
      <dgm:prSet/>
      <dgm:spPr/>
      <dgm:t>
        <a:bodyPr/>
        <a:lstStyle/>
        <a:p>
          <a:endParaRPr lang="de-DE"/>
        </a:p>
      </dgm:t>
    </dgm:pt>
    <dgm:pt modelId="{88075D6F-0DED-4B34-B1E2-AFCB8136A185}">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Elektret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microphone</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47A5268F-217E-4CF8-977A-CDAC7F5CD4E1}" type="parTrans" cxnId="{7943640C-3D50-4500-B039-94F7EF4028CD}">
      <dgm:prSet/>
      <dgm:spPr/>
      <dgm:t>
        <a:bodyPr/>
        <a:lstStyle/>
        <a:p>
          <a:endParaRPr lang="de-DE"/>
        </a:p>
      </dgm:t>
    </dgm:pt>
    <dgm:pt modelId="{92A084E5-637C-4DD4-9043-D143999A1C80}" type="sibTrans" cxnId="{7943640C-3D50-4500-B039-94F7EF4028CD}">
      <dgm:prSet/>
      <dgm:spPr/>
      <dgm:t>
        <a:bodyPr/>
        <a:lstStyle/>
        <a:p>
          <a:endParaRPr lang="de-DE"/>
        </a:p>
      </dgm:t>
    </dgm:pt>
    <dgm:pt modelId="{2793C7A3-84E0-416E-AD0C-6EA846C7027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Electric</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vehicles</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0DC8FA4C-9C13-47D2-8B11-5B3B00BC9E09}" type="parTrans" cxnId="{FBF69D68-FFDC-41F8-A65A-91ED02CE9A39}">
      <dgm:prSet/>
      <dgm:spPr/>
      <dgm:t>
        <a:bodyPr/>
        <a:lstStyle/>
        <a:p>
          <a:endParaRPr lang="de-DE"/>
        </a:p>
      </dgm:t>
    </dgm:pt>
    <dgm:pt modelId="{4E6EEF97-FB6B-44B1-BA8E-726B5DA052FD}" type="sibTrans" cxnId="{FBF69D68-FFDC-41F8-A65A-91ED02CE9A39}">
      <dgm:prSet/>
      <dgm:spPr/>
      <dgm:t>
        <a:bodyPr/>
        <a:lstStyle/>
        <a:p>
          <a:endParaRPr lang="de-DE"/>
        </a:p>
      </dgm:t>
    </dgm:pt>
    <dgm:pt modelId="{A18929F1-5BED-48EB-8CA5-62E9B3848E6A}">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CMOS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Cameras</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for</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space</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travel</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28C2624-EE01-474D-A8DE-AC300B1DC16A}" type="parTrans" cxnId="{5EE31943-BA24-4FD6-998A-2100A7866EC9}">
      <dgm:prSet/>
      <dgm:spPr/>
      <dgm:t>
        <a:bodyPr/>
        <a:lstStyle/>
        <a:p>
          <a:endParaRPr lang="de-DE"/>
        </a:p>
      </dgm:t>
    </dgm:pt>
    <dgm:pt modelId="{88C74F34-81B8-4167-8DCE-38BBFA08F38C}" type="sibTrans" cxnId="{5EE31943-BA24-4FD6-998A-2100A7866EC9}">
      <dgm:prSet/>
      <dgm:spPr/>
      <dgm:t>
        <a:bodyPr/>
        <a:lstStyle/>
        <a:p>
          <a:endParaRPr lang="de-DE"/>
        </a:p>
      </dgm:t>
    </dgm:pt>
    <dgm:pt modelId="{E5C56EBF-18EB-4C6B-8BF5-B6046A4A8A48}">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Solar </a:t>
          </a:r>
          <a:r>
            <a:rPr lang="de-DE"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houses</a:t>
          </a:r>
          <a:r>
            <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in Darmstadt</a:t>
          </a:r>
          <a:endParaRPr lang="de-DE" sz="14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C1DC1CCE-DFED-48EB-A628-24BB196CB566}" type="parTrans" cxnId="{07519766-9CF4-476E-B5E6-9AF23F720E86}">
      <dgm:prSet/>
      <dgm:spPr/>
      <dgm:t>
        <a:bodyPr/>
        <a:lstStyle/>
        <a:p>
          <a:endParaRPr lang="de-DE"/>
        </a:p>
      </dgm:t>
    </dgm:pt>
    <dgm:pt modelId="{51DB0005-CC60-4395-80AD-DE9606732F5B}" type="sibTrans" cxnId="{07519766-9CF4-476E-B5E6-9AF23F720E86}">
      <dgm:prSet/>
      <dgm:spPr/>
      <dgm:t>
        <a:bodyPr/>
        <a:lstStyle/>
        <a:p>
          <a:endParaRPr lang="de-DE"/>
        </a:p>
      </dgm:t>
    </dgm:pt>
    <dgm:pt modelId="{E5160796-448A-4900-847C-72914C301BE7}">
      <dgm:prSet custT="1"/>
      <dgm:spPr>
        <a:solidFill>
          <a:srgbClr val="F69200"/>
        </a:solidFill>
        <a:ln>
          <a:noFill/>
        </a:ln>
        <a:effectLst>
          <a:outerShdw blurRad="190500" sx="102000" sy="102000" algn="ctr" rotWithShape="0">
            <a:prstClr val="black">
              <a:alpha val="25000"/>
            </a:prstClr>
          </a:outerShdw>
        </a:effectLst>
      </dgm:spPr>
      <dgm:t>
        <a:bodyPr anchor="b"/>
        <a:lstStyle/>
        <a:p>
          <a:pPr rtl="0">
            <a:lnSpc>
              <a:spcPct val="100000"/>
            </a:lnSpc>
          </a:pPr>
          <a:r>
            <a:rPr lang="en-US"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First Chairs and Degree </a:t>
          </a:r>
          <a:r>
            <a:rPr lang="en-US" sz="14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4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ED35D44A-D17A-47BC-B900-C68E2FAD1795}" type="parTrans" cxnId="{03789A26-33FF-4115-A8A4-F4B0BF36325F}">
      <dgm:prSet/>
      <dgm:spPr/>
      <dgm:t>
        <a:bodyPr/>
        <a:lstStyle/>
        <a:p>
          <a:endParaRPr lang="de-DE"/>
        </a:p>
      </dgm:t>
    </dgm:pt>
    <dgm:pt modelId="{A6849DAB-04B0-409D-A2A9-83DE6F73CFC9}" type="sibTrans" cxnId="{03789A26-33FF-4115-A8A4-F4B0BF36325F}">
      <dgm:prSet/>
      <dgm:spPr/>
      <dgm:t>
        <a:bodyPr/>
        <a:lstStyle/>
        <a:p>
          <a:endParaRPr lang="de-DE"/>
        </a:p>
      </dgm:t>
    </dgm:pt>
    <dgm:pt modelId="{D18CACE4-C092-4D28-B9CF-53EA9E8FF01B}" type="pres">
      <dgm:prSet presAssocID="{700BC1FA-61B9-42AB-87F4-B6DFB0647714}" presName="diagram" presStyleCnt="0">
        <dgm:presLayoutVars>
          <dgm:dir/>
          <dgm:resizeHandles val="exact"/>
        </dgm:presLayoutVars>
      </dgm:prSet>
      <dgm:spPr/>
      <dgm:t>
        <a:bodyPr/>
        <a:lstStyle/>
        <a:p>
          <a:endParaRPr lang="de-DE"/>
        </a:p>
      </dgm:t>
    </dgm:pt>
    <dgm:pt modelId="{C6ADCCC4-9B38-4FDF-908A-35A61C0BB6F1}" type="pres">
      <dgm:prSet presAssocID="{AC6443DD-C6A3-4BD0-A53A-2405082457D3}" presName="node" presStyleLbl="node1" presStyleIdx="0" presStyleCnt="8">
        <dgm:presLayoutVars>
          <dgm:bulletEnabled val="1"/>
        </dgm:presLayoutVars>
      </dgm:prSet>
      <dgm:spPr>
        <a:prstGeom prst="roundRect">
          <a:avLst/>
        </a:prstGeom>
      </dgm:spPr>
      <dgm:t>
        <a:bodyPr/>
        <a:lstStyle/>
        <a:p>
          <a:endParaRPr lang="de-DE"/>
        </a:p>
      </dgm:t>
    </dgm:pt>
    <dgm:pt modelId="{9EA0E007-4983-4AC6-98FF-DD1401400954}" type="pres">
      <dgm:prSet presAssocID="{0BB2515C-86B1-48AD-B9C8-6C1F938701BB}" presName="sibTrans" presStyleCnt="0"/>
      <dgm:spPr/>
    </dgm:pt>
    <dgm:pt modelId="{9798AD8E-29F6-4BF5-83FB-2B2F1283BD38}" type="pres">
      <dgm:prSet presAssocID="{FAFE1C78-0050-45F0-BBC7-430423213A0E}" presName="node" presStyleLbl="node1" presStyleIdx="1" presStyleCnt="8">
        <dgm:presLayoutVars>
          <dgm:bulletEnabled val="1"/>
        </dgm:presLayoutVars>
      </dgm:prSet>
      <dgm:spPr>
        <a:prstGeom prst="roundRect">
          <a:avLst/>
        </a:prstGeom>
      </dgm:spPr>
      <dgm:t>
        <a:bodyPr/>
        <a:lstStyle/>
        <a:p>
          <a:endParaRPr lang="de-DE"/>
        </a:p>
      </dgm:t>
    </dgm:pt>
    <dgm:pt modelId="{194E5215-7164-4626-A61B-CF4DB57DD1F5}" type="pres">
      <dgm:prSet presAssocID="{DD119C14-7094-41A6-81A5-28792E3AFFA1}" presName="sibTrans" presStyleCnt="0"/>
      <dgm:spPr/>
    </dgm:pt>
    <dgm:pt modelId="{C7853275-45A3-4C9B-9605-E38C3E4CB5B3}" type="pres">
      <dgm:prSet presAssocID="{0F3A7613-842A-4AD7-A63E-BFC0E68DB4E3}" presName="node" presStyleLbl="node1" presStyleIdx="2" presStyleCnt="8">
        <dgm:presLayoutVars>
          <dgm:bulletEnabled val="1"/>
        </dgm:presLayoutVars>
      </dgm:prSet>
      <dgm:spPr>
        <a:prstGeom prst="roundRect">
          <a:avLst/>
        </a:prstGeom>
      </dgm:spPr>
      <dgm:t>
        <a:bodyPr/>
        <a:lstStyle/>
        <a:p>
          <a:endParaRPr lang="de-DE"/>
        </a:p>
      </dgm:t>
    </dgm:pt>
    <dgm:pt modelId="{EC27682A-3E35-48F2-ADE8-F44653F5D44D}" type="pres">
      <dgm:prSet presAssocID="{0AE9B1D6-7D34-46E1-998C-4ACC7D9F9D3F}" presName="sibTrans" presStyleCnt="0"/>
      <dgm:spPr/>
    </dgm:pt>
    <dgm:pt modelId="{4D8D446C-7B22-43E1-8AFA-26884DC255AB}" type="pres">
      <dgm:prSet presAssocID="{88075D6F-0DED-4B34-B1E2-AFCB8136A185}" presName="node" presStyleLbl="node1" presStyleIdx="3" presStyleCnt="8">
        <dgm:presLayoutVars>
          <dgm:bulletEnabled val="1"/>
        </dgm:presLayoutVars>
      </dgm:prSet>
      <dgm:spPr>
        <a:prstGeom prst="roundRect">
          <a:avLst/>
        </a:prstGeom>
      </dgm:spPr>
      <dgm:t>
        <a:bodyPr/>
        <a:lstStyle/>
        <a:p>
          <a:endParaRPr lang="de-DE"/>
        </a:p>
      </dgm:t>
    </dgm:pt>
    <dgm:pt modelId="{29E8B2BB-95BE-4445-A397-72FCB76BA833}" type="pres">
      <dgm:prSet presAssocID="{92A084E5-637C-4DD4-9043-D143999A1C80}" presName="sibTrans" presStyleCnt="0"/>
      <dgm:spPr/>
    </dgm:pt>
    <dgm:pt modelId="{316B96B3-7638-42CB-B28E-8FAF2D697CF2}" type="pres">
      <dgm:prSet presAssocID="{2793C7A3-84E0-416E-AD0C-6EA846C70278}" presName="node" presStyleLbl="node1" presStyleIdx="4" presStyleCnt="8">
        <dgm:presLayoutVars>
          <dgm:bulletEnabled val="1"/>
        </dgm:presLayoutVars>
      </dgm:prSet>
      <dgm:spPr>
        <a:prstGeom prst="roundRect">
          <a:avLst/>
        </a:prstGeom>
      </dgm:spPr>
      <dgm:t>
        <a:bodyPr/>
        <a:lstStyle/>
        <a:p>
          <a:endParaRPr lang="de-DE"/>
        </a:p>
      </dgm:t>
    </dgm:pt>
    <dgm:pt modelId="{BAF9C379-53D1-44A3-826F-66FB685F4C00}" type="pres">
      <dgm:prSet presAssocID="{4E6EEF97-FB6B-44B1-BA8E-726B5DA052FD}" presName="sibTrans" presStyleCnt="0"/>
      <dgm:spPr/>
    </dgm:pt>
    <dgm:pt modelId="{FB222C7E-A2E0-4CB7-A0F0-A5D4B9EE8D37}" type="pres">
      <dgm:prSet presAssocID="{A18929F1-5BED-48EB-8CA5-62E9B3848E6A}" presName="node" presStyleLbl="node1" presStyleIdx="5" presStyleCnt="8">
        <dgm:presLayoutVars>
          <dgm:bulletEnabled val="1"/>
        </dgm:presLayoutVars>
      </dgm:prSet>
      <dgm:spPr>
        <a:prstGeom prst="roundRect">
          <a:avLst/>
        </a:prstGeom>
      </dgm:spPr>
      <dgm:t>
        <a:bodyPr/>
        <a:lstStyle/>
        <a:p>
          <a:endParaRPr lang="de-DE"/>
        </a:p>
      </dgm:t>
    </dgm:pt>
    <dgm:pt modelId="{EB9BD0AE-08FC-4254-9DDA-3BD81D4D587E}" type="pres">
      <dgm:prSet presAssocID="{88C74F34-81B8-4167-8DCE-38BBFA08F38C}" presName="sibTrans" presStyleCnt="0"/>
      <dgm:spPr/>
    </dgm:pt>
    <dgm:pt modelId="{0DCB863E-1CD7-4361-935C-BF872305BF72}" type="pres">
      <dgm:prSet presAssocID="{E5C56EBF-18EB-4C6B-8BF5-B6046A4A8A48}" presName="node" presStyleLbl="node1" presStyleIdx="6" presStyleCnt="8">
        <dgm:presLayoutVars>
          <dgm:bulletEnabled val="1"/>
        </dgm:presLayoutVars>
      </dgm:prSet>
      <dgm:spPr>
        <a:prstGeom prst="roundRect">
          <a:avLst/>
        </a:prstGeom>
      </dgm:spPr>
      <dgm:t>
        <a:bodyPr/>
        <a:lstStyle/>
        <a:p>
          <a:endParaRPr lang="de-DE"/>
        </a:p>
      </dgm:t>
    </dgm:pt>
    <dgm:pt modelId="{6CE6AEAC-896B-4A10-9B80-0E1B62E79CB4}" type="pres">
      <dgm:prSet presAssocID="{51DB0005-CC60-4395-80AD-DE9606732F5B}" presName="sibTrans" presStyleCnt="0"/>
      <dgm:spPr/>
    </dgm:pt>
    <dgm:pt modelId="{0C171E40-EBCD-4ECA-B75F-F206FB48A651}" type="pres">
      <dgm:prSet presAssocID="{E5160796-448A-4900-847C-72914C301BE7}" presName="node" presStyleLbl="node1" presStyleIdx="7" presStyleCnt="8">
        <dgm:presLayoutVars>
          <dgm:bulletEnabled val="1"/>
        </dgm:presLayoutVars>
      </dgm:prSet>
      <dgm:spPr>
        <a:prstGeom prst="roundRect">
          <a:avLst/>
        </a:prstGeom>
      </dgm:spPr>
      <dgm:t>
        <a:bodyPr/>
        <a:lstStyle/>
        <a:p>
          <a:endParaRPr lang="de-DE"/>
        </a:p>
      </dgm:t>
    </dgm:pt>
  </dgm:ptLst>
  <dgm:cxnLst>
    <dgm:cxn modelId="{5EE31943-BA24-4FD6-998A-2100A7866EC9}" srcId="{700BC1FA-61B9-42AB-87F4-B6DFB0647714}" destId="{A18929F1-5BED-48EB-8CA5-62E9B3848E6A}" srcOrd="5" destOrd="0" parTransId="{628C2624-EE01-474D-A8DE-AC300B1DC16A}" sibTransId="{88C74F34-81B8-4167-8DCE-38BBFA08F38C}"/>
    <dgm:cxn modelId="{D520274F-7461-455E-B839-7F1BE3CFD764}" type="presOf" srcId="{700BC1FA-61B9-42AB-87F4-B6DFB0647714}" destId="{D18CACE4-C092-4D28-B9CF-53EA9E8FF01B}" srcOrd="0" destOrd="0" presId="urn:microsoft.com/office/officeart/2005/8/layout/default"/>
    <dgm:cxn modelId="{0EEC275B-DD62-4511-A2CA-0CF0E313DEF8}" srcId="{700BC1FA-61B9-42AB-87F4-B6DFB0647714}" destId="{FAFE1C78-0050-45F0-BBC7-430423213A0E}" srcOrd="1" destOrd="0" parTransId="{F8E56B9B-88F7-40F3-A255-50E3F897C61C}" sibTransId="{DD119C14-7094-41A6-81A5-28792E3AFFA1}"/>
    <dgm:cxn modelId="{1B424624-6994-4418-B66B-B1EEE9907991}" type="presOf" srcId="{E5C56EBF-18EB-4C6B-8BF5-B6046A4A8A48}" destId="{0DCB863E-1CD7-4361-935C-BF872305BF72}" srcOrd="0" destOrd="0" presId="urn:microsoft.com/office/officeart/2005/8/layout/default"/>
    <dgm:cxn modelId="{7943640C-3D50-4500-B039-94F7EF4028CD}" srcId="{700BC1FA-61B9-42AB-87F4-B6DFB0647714}" destId="{88075D6F-0DED-4B34-B1E2-AFCB8136A185}" srcOrd="3" destOrd="0" parTransId="{47A5268F-217E-4CF8-977A-CDAC7F5CD4E1}" sibTransId="{92A084E5-637C-4DD4-9043-D143999A1C80}"/>
    <dgm:cxn modelId="{E7D6AA4F-0DD6-427C-99C9-D12A85845CEB}" srcId="{700BC1FA-61B9-42AB-87F4-B6DFB0647714}" destId="{0F3A7613-842A-4AD7-A63E-BFC0E68DB4E3}" srcOrd="2" destOrd="0" parTransId="{397AA307-B923-4BB4-9B03-B36B47803E0C}" sibTransId="{0AE9B1D6-7D34-46E1-998C-4ACC7D9F9D3F}"/>
    <dgm:cxn modelId="{49DEBEBA-07F7-4B1A-8069-4A8648492647}" type="presOf" srcId="{88075D6F-0DED-4B34-B1E2-AFCB8136A185}" destId="{4D8D446C-7B22-43E1-8AFA-26884DC255AB}" srcOrd="0" destOrd="0" presId="urn:microsoft.com/office/officeart/2005/8/layout/default"/>
    <dgm:cxn modelId="{5D20723B-38A9-4D65-A29F-9E7CFEF956BC}" type="presOf" srcId="{E5160796-448A-4900-847C-72914C301BE7}" destId="{0C171E40-EBCD-4ECA-B75F-F206FB48A651}" srcOrd="0" destOrd="0" presId="urn:microsoft.com/office/officeart/2005/8/layout/default"/>
    <dgm:cxn modelId="{2217D368-7D73-4693-9F01-1EE9FEE36C26}" type="presOf" srcId="{FAFE1C78-0050-45F0-BBC7-430423213A0E}" destId="{9798AD8E-29F6-4BF5-83FB-2B2F1283BD38}" srcOrd="0" destOrd="0" presId="urn:microsoft.com/office/officeart/2005/8/layout/default"/>
    <dgm:cxn modelId="{4B570395-084B-4CB8-8E61-C5FFF2C97503}" srcId="{700BC1FA-61B9-42AB-87F4-B6DFB0647714}" destId="{AC6443DD-C6A3-4BD0-A53A-2405082457D3}" srcOrd="0" destOrd="0" parTransId="{623B8695-48A8-4083-9D98-51C802B7EAB0}" sibTransId="{0BB2515C-86B1-48AD-B9C8-6C1F938701BB}"/>
    <dgm:cxn modelId="{58B68FAB-57C8-4A3B-871F-A027BEC90938}" type="presOf" srcId="{0F3A7613-842A-4AD7-A63E-BFC0E68DB4E3}" destId="{C7853275-45A3-4C9B-9605-E38C3E4CB5B3}" srcOrd="0" destOrd="0" presId="urn:microsoft.com/office/officeart/2005/8/layout/default"/>
    <dgm:cxn modelId="{03789A26-33FF-4115-A8A4-F4B0BF36325F}" srcId="{700BC1FA-61B9-42AB-87F4-B6DFB0647714}" destId="{E5160796-448A-4900-847C-72914C301BE7}" srcOrd="7" destOrd="0" parTransId="{ED35D44A-D17A-47BC-B900-C68E2FAD1795}" sibTransId="{A6849DAB-04B0-409D-A2A9-83DE6F73CFC9}"/>
    <dgm:cxn modelId="{07519766-9CF4-476E-B5E6-9AF23F720E86}" srcId="{700BC1FA-61B9-42AB-87F4-B6DFB0647714}" destId="{E5C56EBF-18EB-4C6B-8BF5-B6046A4A8A48}" srcOrd="6" destOrd="0" parTransId="{C1DC1CCE-DFED-48EB-A628-24BB196CB566}" sibTransId="{51DB0005-CC60-4395-80AD-DE9606732F5B}"/>
    <dgm:cxn modelId="{FBF69D68-FFDC-41F8-A65A-91ED02CE9A39}" srcId="{700BC1FA-61B9-42AB-87F4-B6DFB0647714}" destId="{2793C7A3-84E0-416E-AD0C-6EA846C70278}" srcOrd="4" destOrd="0" parTransId="{0DC8FA4C-9C13-47D2-8B11-5B3B00BC9E09}" sibTransId="{4E6EEF97-FB6B-44B1-BA8E-726B5DA052FD}"/>
    <dgm:cxn modelId="{289C8CEB-7956-42BF-8641-C40742FFAA56}" type="presOf" srcId="{2793C7A3-84E0-416E-AD0C-6EA846C70278}" destId="{316B96B3-7638-42CB-B28E-8FAF2D697CF2}" srcOrd="0" destOrd="0" presId="urn:microsoft.com/office/officeart/2005/8/layout/default"/>
    <dgm:cxn modelId="{F11F672F-6E3A-4043-8235-73F4337892F4}" type="presOf" srcId="{AC6443DD-C6A3-4BD0-A53A-2405082457D3}" destId="{C6ADCCC4-9B38-4FDF-908A-35A61C0BB6F1}" srcOrd="0" destOrd="0" presId="urn:microsoft.com/office/officeart/2005/8/layout/default"/>
    <dgm:cxn modelId="{1D1E7E7F-E29F-4ADA-9266-8D44B5356253}" type="presOf" srcId="{A18929F1-5BED-48EB-8CA5-62E9B3848E6A}" destId="{FB222C7E-A2E0-4CB7-A0F0-A5D4B9EE8D37}" srcOrd="0" destOrd="0" presId="urn:microsoft.com/office/officeart/2005/8/layout/default"/>
    <dgm:cxn modelId="{8DADBDF4-92F8-4796-9C45-1F570DF2647E}" type="presParOf" srcId="{D18CACE4-C092-4D28-B9CF-53EA9E8FF01B}" destId="{C6ADCCC4-9B38-4FDF-908A-35A61C0BB6F1}" srcOrd="0" destOrd="0" presId="urn:microsoft.com/office/officeart/2005/8/layout/default"/>
    <dgm:cxn modelId="{7A928EC8-9277-4244-B14E-91B8C3B76CC5}" type="presParOf" srcId="{D18CACE4-C092-4D28-B9CF-53EA9E8FF01B}" destId="{9EA0E007-4983-4AC6-98FF-DD1401400954}" srcOrd="1" destOrd="0" presId="urn:microsoft.com/office/officeart/2005/8/layout/default"/>
    <dgm:cxn modelId="{A57BF373-02C6-485C-9833-3EF940CE5F7B}" type="presParOf" srcId="{D18CACE4-C092-4D28-B9CF-53EA9E8FF01B}" destId="{9798AD8E-29F6-4BF5-83FB-2B2F1283BD38}" srcOrd="2" destOrd="0" presId="urn:microsoft.com/office/officeart/2005/8/layout/default"/>
    <dgm:cxn modelId="{AA0A1FEE-B02A-4C79-809B-9F1D251FE722}" type="presParOf" srcId="{D18CACE4-C092-4D28-B9CF-53EA9E8FF01B}" destId="{194E5215-7164-4626-A61B-CF4DB57DD1F5}" srcOrd="3" destOrd="0" presId="urn:microsoft.com/office/officeart/2005/8/layout/default"/>
    <dgm:cxn modelId="{B601B1F7-A94C-4C26-8D06-7B2E85F76ED0}" type="presParOf" srcId="{D18CACE4-C092-4D28-B9CF-53EA9E8FF01B}" destId="{C7853275-45A3-4C9B-9605-E38C3E4CB5B3}" srcOrd="4" destOrd="0" presId="urn:microsoft.com/office/officeart/2005/8/layout/default"/>
    <dgm:cxn modelId="{1B33611C-0023-4D8D-B166-7A7A9C257E54}" type="presParOf" srcId="{D18CACE4-C092-4D28-B9CF-53EA9E8FF01B}" destId="{EC27682A-3E35-48F2-ADE8-F44653F5D44D}" srcOrd="5" destOrd="0" presId="urn:microsoft.com/office/officeart/2005/8/layout/default"/>
    <dgm:cxn modelId="{B667464F-F5EC-4171-9CAB-E088C67E33AF}" type="presParOf" srcId="{D18CACE4-C092-4D28-B9CF-53EA9E8FF01B}" destId="{4D8D446C-7B22-43E1-8AFA-26884DC255AB}" srcOrd="6" destOrd="0" presId="urn:microsoft.com/office/officeart/2005/8/layout/default"/>
    <dgm:cxn modelId="{8C4A1348-FEBB-4F9B-A06E-E6EC3FEB48BD}" type="presParOf" srcId="{D18CACE4-C092-4D28-B9CF-53EA9E8FF01B}" destId="{29E8B2BB-95BE-4445-A397-72FCB76BA833}" srcOrd="7" destOrd="0" presId="urn:microsoft.com/office/officeart/2005/8/layout/default"/>
    <dgm:cxn modelId="{D58CF904-F7D6-432A-8503-7168AC8CB5E9}" type="presParOf" srcId="{D18CACE4-C092-4D28-B9CF-53EA9E8FF01B}" destId="{316B96B3-7638-42CB-B28E-8FAF2D697CF2}" srcOrd="8" destOrd="0" presId="urn:microsoft.com/office/officeart/2005/8/layout/default"/>
    <dgm:cxn modelId="{E786B954-020F-447C-AEAB-0CBC85991982}" type="presParOf" srcId="{D18CACE4-C092-4D28-B9CF-53EA9E8FF01B}" destId="{BAF9C379-53D1-44A3-826F-66FB685F4C00}" srcOrd="9" destOrd="0" presId="urn:microsoft.com/office/officeart/2005/8/layout/default"/>
    <dgm:cxn modelId="{F32EC961-AC30-40E1-A7A0-8EACE9982AE9}" type="presParOf" srcId="{D18CACE4-C092-4D28-B9CF-53EA9E8FF01B}" destId="{FB222C7E-A2E0-4CB7-A0F0-A5D4B9EE8D37}" srcOrd="10" destOrd="0" presId="urn:microsoft.com/office/officeart/2005/8/layout/default"/>
    <dgm:cxn modelId="{78508759-10D5-45BE-A37D-A78A9D59BF40}" type="presParOf" srcId="{D18CACE4-C092-4D28-B9CF-53EA9E8FF01B}" destId="{EB9BD0AE-08FC-4254-9DDA-3BD81D4D587E}" srcOrd="11" destOrd="0" presId="urn:microsoft.com/office/officeart/2005/8/layout/default"/>
    <dgm:cxn modelId="{ED2B96C1-ADE5-4FCA-95D5-A0726A5ECDB6}" type="presParOf" srcId="{D18CACE4-C092-4D28-B9CF-53EA9E8FF01B}" destId="{0DCB863E-1CD7-4361-935C-BF872305BF72}" srcOrd="12" destOrd="0" presId="urn:microsoft.com/office/officeart/2005/8/layout/default"/>
    <dgm:cxn modelId="{50837A17-4EA4-4D72-BDF1-D8EF542BD939}" type="presParOf" srcId="{D18CACE4-C092-4D28-B9CF-53EA9E8FF01B}" destId="{6CE6AEAC-896B-4A10-9B80-0E1B62E79CB4}" srcOrd="13" destOrd="0" presId="urn:microsoft.com/office/officeart/2005/8/layout/default"/>
    <dgm:cxn modelId="{63599681-3A82-4D9A-9A9D-4C186DC8076D}" type="presParOf" srcId="{D18CACE4-C092-4D28-B9CF-53EA9E8FF01B}" destId="{0C171E40-EBCD-4ECA-B75F-F206FB48A6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E75EE-059F-48E3-86AE-ADA281A4C95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de-DE"/>
        </a:p>
      </dgm:t>
    </dgm:pt>
    <dgm:pt modelId="{D3759DD1-F8CF-44D4-AA40-F9B64FF8267F}">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Telecommuni-cations</a:t>
          </a: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1894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68D5CA19-637C-4B80-8AAB-3DAFCFA84069}" type="parTrans" cxnId="{1EA79010-14C5-41C3-851E-17DC105FFF40}">
      <dgm:prSet/>
      <dgm:spPr/>
      <dgm:t>
        <a:bodyPr/>
        <a:lstStyle/>
        <a:p>
          <a:endParaRPr lang="de-DE"/>
        </a:p>
      </dgm:t>
    </dgm:pt>
    <dgm:pt modelId="{6042F4DE-1882-4949-84DE-E6A3EFE39FE1}" type="sibTrans" cxnId="{1EA79010-14C5-41C3-851E-17DC105FFF40}">
      <dgm:prSet/>
      <dgm:spPr/>
      <dgm:t>
        <a:bodyPr/>
        <a:lstStyle/>
        <a:p>
          <a:endParaRPr lang="de-DE"/>
        </a:p>
      </dgm:t>
    </dgm:pt>
    <dgm:pt modelId="{44AD4680-BE23-4ECF-8459-416C85C17A91}">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 </a:t>
          </a:r>
          <a:r>
            <a:rPr lang="de-DE" sz="1200" b="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Voltage</a:t>
          </a: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Technology</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1914</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D08A26B4-ECD5-425F-99AF-3584C2D2E455}" type="parTrans" cxnId="{A5F19DE6-0947-4A32-9DEC-A3DB9421035D}">
      <dgm:prSet/>
      <dgm:spPr/>
      <dgm:t>
        <a:bodyPr/>
        <a:lstStyle/>
        <a:p>
          <a:endParaRPr lang="de-DE"/>
        </a:p>
      </dgm:t>
    </dgm:pt>
    <dgm:pt modelId="{5B970A86-7058-4150-820F-289516CAA165}" type="sibTrans" cxnId="{A5F19DE6-0947-4A32-9DEC-A3DB9421035D}">
      <dgm:prSet/>
      <dgm:spPr/>
      <dgm:t>
        <a:bodyPr/>
        <a:lstStyle/>
        <a:p>
          <a:endParaRPr lang="de-DE"/>
        </a:p>
      </dgm:t>
    </dgm:pt>
    <dgm:pt modelId="{A1D4DB2F-E203-4DBA-97C8-6E182C2E29CE}">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Electro-mechanical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82184B1B-487E-4EDF-AFAD-0985DEB8872E}" type="parTrans" cxnId="{770FC0DF-F12C-4560-9833-094B2C280937}">
      <dgm:prSet/>
      <dgm:spPr/>
      <dgm:t>
        <a:bodyPr/>
        <a:lstStyle/>
        <a:p>
          <a:endParaRPr lang="de-DE"/>
        </a:p>
      </dgm:t>
    </dgm:pt>
    <dgm:pt modelId="{85B34DF7-AC3C-4057-867D-8A2E75EE5E00}" type="sibTrans" cxnId="{770FC0DF-F12C-4560-9833-094B2C280937}">
      <dgm:prSet/>
      <dgm:spPr/>
      <dgm:t>
        <a:bodyPr/>
        <a:lstStyle/>
        <a:p>
          <a:endParaRPr lang="de-DE"/>
        </a:p>
      </dgm:t>
    </dgm:pt>
    <dgm:pt modelId="{4723FCAD-7234-4AAC-B269-F6BE65970DA9}">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Power Electronics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615817C-C6FE-4F71-B7AB-5CCEE939DB3C}" type="parTrans" cxnId="{F91A1030-7171-4B89-8FC7-3A1B77216D7C}">
      <dgm:prSet/>
      <dgm:spPr/>
      <dgm:t>
        <a:bodyPr/>
        <a:lstStyle/>
        <a:p>
          <a:endParaRPr lang="de-DE"/>
        </a:p>
      </dgm:t>
    </dgm:pt>
    <dgm:pt modelId="{929E4A3B-E5C5-47D6-8925-1E33CF06EEBA}" type="sibTrans" cxnId="{F91A1030-7171-4B89-8FC7-3A1B77216D7C}">
      <dgm:prSet/>
      <dgm:spPr/>
      <dgm:t>
        <a:bodyPr/>
        <a:lstStyle/>
        <a:p>
          <a:endParaRPr lang="de-DE"/>
        </a:p>
      </dgm:t>
    </dgm:pt>
    <dgm:pt modelId="{D38B2FCD-71AC-4369-AE24-351F237A9A9B}">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Renewable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Energies</a:t>
          </a: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1996</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3070950-C1A5-4946-AED2-351EA7DB9549}" type="parTrans" cxnId="{ED4B4297-140C-4759-9FC6-AE5C1C426D7A}">
      <dgm:prSet/>
      <dgm:spPr/>
      <dgm:t>
        <a:bodyPr/>
        <a:lstStyle/>
        <a:p>
          <a:endParaRPr lang="de-DE"/>
        </a:p>
      </dgm:t>
    </dgm:pt>
    <dgm:pt modelId="{043955DC-8320-4B39-865B-449AABE7C2FB}" type="sibTrans" cxnId="{ED4B4297-140C-4759-9FC6-AE5C1C426D7A}">
      <dgm:prSet/>
      <dgm:spPr/>
      <dgm:t>
        <a:bodyPr/>
        <a:lstStyle/>
        <a:p>
          <a:endParaRPr lang="de-DE"/>
        </a:p>
      </dgm:t>
    </dgm:pt>
    <dgm:pt modelId="{E6C3C17D-B8A4-40F9-B5A3-F41C9C6A7B35}">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Bioinspired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Communications Systems</a:t>
          </a:r>
        </a:p>
        <a:p>
          <a:pPr rtl="0">
            <a:lnSpc>
              <a:spcPct val="100000"/>
            </a:lnSpc>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pP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2013</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5BCAA331-488A-4A44-84B1-0AE5BD2BE6C1}" type="parTrans" cxnId="{1D99777D-A92D-42A4-AB10-73AD9B257C3E}">
      <dgm:prSet/>
      <dgm:spPr/>
      <dgm:t>
        <a:bodyPr/>
        <a:lstStyle/>
        <a:p>
          <a:endParaRPr lang="de-DE"/>
        </a:p>
      </dgm:t>
    </dgm:pt>
    <dgm:pt modelId="{CB64E83B-1E40-49CE-BBF2-F6BBE438F2FC}" type="sibTrans" cxnId="{1D99777D-A92D-42A4-AB10-73AD9B257C3E}">
      <dgm:prSet/>
      <dgm:spPr/>
      <dgm:t>
        <a:bodyPr/>
        <a:lstStyle/>
        <a:p>
          <a:endParaRPr lang="de-DE"/>
        </a:p>
      </dgm:t>
    </dgm:pt>
    <dgm:pt modelId="{02606003-75FC-40DD-BCBC-B0631E42E3D7}">
      <dgm:prSet custT="1"/>
      <dgm:spPr>
        <a:solidFill>
          <a:srgbClr val="F69200"/>
        </a:solidFill>
        <a:ln>
          <a:noFill/>
        </a:ln>
        <a:effectLst>
          <a:outerShdw blurRad="190500" sx="102000" sy="102000" algn="ctr" rotWithShape="0">
            <a:prstClr val="black">
              <a:alpha val="20000"/>
            </a:prstClr>
          </a:outerShdw>
        </a:effectLst>
      </dgm:spPr>
      <dgm:t>
        <a:bodyPr anchor="t"/>
        <a:lstStyle/>
        <a:p>
          <a:pPr rtl="0">
            <a:lnSpc>
              <a:spcPct val="150000"/>
            </a:lnSpc>
            <a:spcAft>
              <a:spcPct val="35000"/>
            </a:spcAft>
          </a:pPr>
          <a:endPar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50000"/>
            </a:lnSpc>
            <a:spcAft>
              <a:spcPct val="35000"/>
            </a:spcAft>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 </a:t>
          </a:r>
          <a:b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Systems</a:t>
          </a:r>
        </a:p>
        <a:p>
          <a:pPr rtl="0">
            <a:lnSpc>
              <a:spcPct val="100000"/>
            </a:lnSpc>
            <a:spcAft>
              <a:spcPts val="504"/>
            </a:spcAft>
          </a:pPr>
          <a:endPar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lnSpc>
              <a:spcPct val="100000"/>
            </a:lnSpc>
            <a:spcAft>
              <a:spcPts val="0"/>
            </a:spcAft>
          </a:pPr>
          <a:r>
            <a:rPr lang="de-DE" sz="1200" b="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1954</a:t>
          </a:r>
          <a:endParaRPr lang="de-DE" sz="1200" b="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D353F33A-9143-4E6D-8636-E4348D582582}" type="sibTrans" cxnId="{B50FA045-FFEE-4F50-860E-B1B8232A08E2}">
      <dgm:prSet/>
      <dgm:spPr/>
      <dgm:t>
        <a:bodyPr/>
        <a:lstStyle/>
        <a:p>
          <a:endParaRPr lang="de-DE"/>
        </a:p>
      </dgm:t>
    </dgm:pt>
    <dgm:pt modelId="{67E2932E-A308-487C-BEDD-BCDD01F61572}" type="parTrans" cxnId="{B50FA045-FFEE-4F50-860E-B1B8232A08E2}">
      <dgm:prSet/>
      <dgm:spPr/>
      <dgm:t>
        <a:bodyPr/>
        <a:lstStyle/>
        <a:p>
          <a:endParaRPr lang="de-DE"/>
        </a:p>
      </dgm:t>
    </dgm:pt>
    <dgm:pt modelId="{987A7F52-EA7E-45DD-9068-5D68CBF693ED}" type="pres">
      <dgm:prSet presAssocID="{58EE75EE-059F-48E3-86AE-ADA281A4C952}" presName="Name0" presStyleCnt="0">
        <dgm:presLayoutVars>
          <dgm:dir/>
          <dgm:resizeHandles val="exact"/>
        </dgm:presLayoutVars>
      </dgm:prSet>
      <dgm:spPr/>
      <dgm:t>
        <a:bodyPr/>
        <a:lstStyle/>
        <a:p>
          <a:endParaRPr lang="de-DE"/>
        </a:p>
      </dgm:t>
    </dgm:pt>
    <dgm:pt modelId="{D1F44843-6900-4664-B969-2868539481B8}" type="pres">
      <dgm:prSet presAssocID="{58EE75EE-059F-48E3-86AE-ADA281A4C952}" presName="fgShape" presStyleLbl="fgShp" presStyleIdx="0" presStyleCnt="1"/>
      <dgm:spPr>
        <a:noFill/>
        <a:ln>
          <a:noFill/>
        </a:ln>
      </dgm:spPr>
    </dgm:pt>
    <dgm:pt modelId="{A681599E-7701-4FEC-86E5-D944740A8394}" type="pres">
      <dgm:prSet presAssocID="{58EE75EE-059F-48E3-86AE-ADA281A4C952}" presName="linComp" presStyleCnt="0"/>
      <dgm:spPr/>
    </dgm:pt>
    <dgm:pt modelId="{EB923F3A-1D70-4D51-A028-BCDB4DCBA924}" type="pres">
      <dgm:prSet presAssocID="{D3759DD1-F8CF-44D4-AA40-F9B64FF8267F}" presName="compNode" presStyleCnt="0"/>
      <dgm:spPr/>
    </dgm:pt>
    <dgm:pt modelId="{8699455D-E4CC-4AD7-8147-BA9E1A58AFCA}" type="pres">
      <dgm:prSet presAssocID="{D3759DD1-F8CF-44D4-AA40-F9B64FF8267F}" presName="bkgdShape" presStyleLbl="node1" presStyleIdx="0" presStyleCnt="7" custScaleX="136808"/>
      <dgm:spPr/>
      <dgm:t>
        <a:bodyPr/>
        <a:lstStyle/>
        <a:p>
          <a:endParaRPr lang="de-DE"/>
        </a:p>
      </dgm:t>
    </dgm:pt>
    <dgm:pt modelId="{70C5BF49-3BE8-4BFC-B219-1E2EAFED836C}" type="pres">
      <dgm:prSet presAssocID="{D3759DD1-F8CF-44D4-AA40-F9B64FF8267F}" presName="nodeTx" presStyleLbl="node1" presStyleIdx="0" presStyleCnt="7">
        <dgm:presLayoutVars>
          <dgm:bulletEnabled val="1"/>
        </dgm:presLayoutVars>
      </dgm:prSet>
      <dgm:spPr/>
      <dgm:t>
        <a:bodyPr/>
        <a:lstStyle/>
        <a:p>
          <a:endParaRPr lang="de-DE"/>
        </a:p>
      </dgm:t>
    </dgm:pt>
    <dgm:pt modelId="{77710F1A-B06F-4539-A8CD-0C9F11655C89}" type="pres">
      <dgm:prSet presAssocID="{D3759DD1-F8CF-44D4-AA40-F9B64FF8267F}" presName="invisiNode" presStyleLbl="node1" presStyleIdx="0" presStyleCnt="7"/>
      <dgm:spPr/>
    </dgm:pt>
    <dgm:pt modelId="{5B08C4AC-48B4-4DD8-9D41-A28BC295FF4A}" type="pres">
      <dgm:prSet presAssocID="{D3759DD1-F8CF-44D4-AA40-F9B64FF8267F}"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BF115181-0E02-4F25-8D2A-406275E5CDEB}" type="pres">
      <dgm:prSet presAssocID="{6042F4DE-1882-4949-84DE-E6A3EFE39FE1}" presName="sibTrans" presStyleLbl="sibTrans2D1" presStyleIdx="0" presStyleCnt="0"/>
      <dgm:spPr/>
      <dgm:t>
        <a:bodyPr/>
        <a:lstStyle/>
        <a:p>
          <a:endParaRPr lang="de-DE"/>
        </a:p>
      </dgm:t>
    </dgm:pt>
    <dgm:pt modelId="{23AA2A39-B6C6-4152-9474-37AB599B9062}" type="pres">
      <dgm:prSet presAssocID="{44AD4680-BE23-4ECF-8459-416C85C17A91}" presName="compNode" presStyleCnt="0"/>
      <dgm:spPr/>
    </dgm:pt>
    <dgm:pt modelId="{5CF8599B-DA80-4C51-AF53-05DB983CCB93}" type="pres">
      <dgm:prSet presAssocID="{44AD4680-BE23-4ECF-8459-416C85C17A91}" presName="bkgdShape" presStyleLbl="node1" presStyleIdx="1" presStyleCnt="7" custScaleX="144151"/>
      <dgm:spPr/>
      <dgm:t>
        <a:bodyPr/>
        <a:lstStyle/>
        <a:p>
          <a:endParaRPr lang="de-DE"/>
        </a:p>
      </dgm:t>
    </dgm:pt>
    <dgm:pt modelId="{C3E9D0D9-74AA-4BC2-AACA-F2FF2BE2EDD8}" type="pres">
      <dgm:prSet presAssocID="{44AD4680-BE23-4ECF-8459-416C85C17A91}" presName="nodeTx" presStyleLbl="node1" presStyleIdx="1" presStyleCnt="7">
        <dgm:presLayoutVars>
          <dgm:bulletEnabled val="1"/>
        </dgm:presLayoutVars>
      </dgm:prSet>
      <dgm:spPr/>
      <dgm:t>
        <a:bodyPr/>
        <a:lstStyle/>
        <a:p>
          <a:endParaRPr lang="de-DE"/>
        </a:p>
      </dgm:t>
    </dgm:pt>
    <dgm:pt modelId="{3590FA21-D234-41C8-B273-D1269D4E984B}" type="pres">
      <dgm:prSet presAssocID="{44AD4680-BE23-4ECF-8459-416C85C17A91}" presName="invisiNode" presStyleLbl="node1" presStyleIdx="1" presStyleCnt="7"/>
      <dgm:spPr/>
    </dgm:pt>
    <dgm:pt modelId="{57DA4717-FDEA-40E6-8687-035ADD5A1015}" type="pres">
      <dgm:prSet presAssocID="{44AD4680-BE23-4ECF-8459-416C85C17A91}" presName="imagNode"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t>
        <a:bodyPr/>
        <a:lstStyle/>
        <a:p>
          <a:endParaRPr lang="de-DE"/>
        </a:p>
      </dgm:t>
    </dgm:pt>
    <dgm:pt modelId="{85101AFE-64BF-4AE6-A329-D90C440471BE}" type="pres">
      <dgm:prSet presAssocID="{5B970A86-7058-4150-820F-289516CAA165}" presName="sibTrans" presStyleLbl="sibTrans2D1" presStyleIdx="0" presStyleCnt="0"/>
      <dgm:spPr/>
      <dgm:t>
        <a:bodyPr/>
        <a:lstStyle/>
        <a:p>
          <a:endParaRPr lang="de-DE"/>
        </a:p>
      </dgm:t>
    </dgm:pt>
    <dgm:pt modelId="{A4527D82-AA1D-4C8A-9471-A50FBFF29CE5}" type="pres">
      <dgm:prSet presAssocID="{02606003-75FC-40DD-BCBC-B0631E42E3D7}" presName="compNode" presStyleCnt="0"/>
      <dgm:spPr/>
    </dgm:pt>
    <dgm:pt modelId="{05468274-A776-4557-BEE3-243EBCB63920}" type="pres">
      <dgm:prSet presAssocID="{02606003-75FC-40DD-BCBC-B0631E42E3D7}" presName="bkgdShape" presStyleLbl="node1" presStyleIdx="2" presStyleCnt="7" custScaleX="133973"/>
      <dgm:spPr/>
      <dgm:t>
        <a:bodyPr/>
        <a:lstStyle/>
        <a:p>
          <a:endParaRPr lang="de-DE"/>
        </a:p>
      </dgm:t>
    </dgm:pt>
    <dgm:pt modelId="{D3B6097D-4EE3-4D39-91E2-B3F940B4CFDD}" type="pres">
      <dgm:prSet presAssocID="{02606003-75FC-40DD-BCBC-B0631E42E3D7}" presName="nodeTx" presStyleLbl="node1" presStyleIdx="2" presStyleCnt="7">
        <dgm:presLayoutVars>
          <dgm:bulletEnabled val="1"/>
        </dgm:presLayoutVars>
      </dgm:prSet>
      <dgm:spPr/>
      <dgm:t>
        <a:bodyPr/>
        <a:lstStyle/>
        <a:p>
          <a:endParaRPr lang="de-DE"/>
        </a:p>
      </dgm:t>
    </dgm:pt>
    <dgm:pt modelId="{C802F887-AEB9-45C7-8886-1443716E69FA}" type="pres">
      <dgm:prSet presAssocID="{02606003-75FC-40DD-BCBC-B0631E42E3D7}" presName="invisiNode" presStyleLbl="node1" presStyleIdx="2" presStyleCnt="7"/>
      <dgm:spPr/>
    </dgm:pt>
    <dgm:pt modelId="{59488C46-7CE5-4294-9114-D4AD5569DCFE}" type="pres">
      <dgm:prSet presAssocID="{02606003-75FC-40DD-BCBC-B0631E42E3D7}" presName="imagNode" presStyleLbl="fgImgPlace1" presStyleIdx="2" presStyleCnt="7" custScaleX="9994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8756" t="2815" r="-396352" b="-5765"/>
          </a:stretch>
        </a:blipFill>
      </dgm:spPr>
      <dgm:t>
        <a:bodyPr/>
        <a:lstStyle/>
        <a:p>
          <a:endParaRPr lang="de-DE"/>
        </a:p>
      </dgm:t>
    </dgm:pt>
    <dgm:pt modelId="{D83E7BD8-7029-428A-9994-88F183598311}" type="pres">
      <dgm:prSet presAssocID="{D353F33A-9143-4E6D-8636-E4348D582582}" presName="sibTrans" presStyleLbl="sibTrans2D1" presStyleIdx="0" presStyleCnt="0"/>
      <dgm:spPr/>
      <dgm:t>
        <a:bodyPr/>
        <a:lstStyle/>
        <a:p>
          <a:endParaRPr lang="de-DE"/>
        </a:p>
      </dgm:t>
    </dgm:pt>
    <dgm:pt modelId="{55ADDF1C-F10B-441F-A7A4-4BE492FA2128}" type="pres">
      <dgm:prSet presAssocID="{A1D4DB2F-E203-4DBA-97C8-6E182C2E29CE}" presName="compNode" presStyleCnt="0"/>
      <dgm:spPr/>
    </dgm:pt>
    <dgm:pt modelId="{B4B0B256-27FD-423B-8B48-E436BEC45F11}" type="pres">
      <dgm:prSet presAssocID="{A1D4DB2F-E203-4DBA-97C8-6E182C2E29CE}" presName="bkgdShape" presStyleLbl="node1" presStyleIdx="3" presStyleCnt="7" custScaleX="131144"/>
      <dgm:spPr/>
      <dgm:t>
        <a:bodyPr/>
        <a:lstStyle/>
        <a:p>
          <a:endParaRPr lang="de-DE"/>
        </a:p>
      </dgm:t>
    </dgm:pt>
    <dgm:pt modelId="{4FFDC510-85B2-4FFF-A95C-DA05C56FF733}" type="pres">
      <dgm:prSet presAssocID="{A1D4DB2F-E203-4DBA-97C8-6E182C2E29CE}" presName="nodeTx" presStyleLbl="node1" presStyleIdx="3" presStyleCnt="7">
        <dgm:presLayoutVars>
          <dgm:bulletEnabled val="1"/>
        </dgm:presLayoutVars>
      </dgm:prSet>
      <dgm:spPr/>
      <dgm:t>
        <a:bodyPr/>
        <a:lstStyle/>
        <a:p>
          <a:endParaRPr lang="de-DE"/>
        </a:p>
      </dgm:t>
    </dgm:pt>
    <dgm:pt modelId="{F120FA92-F4B7-42ED-B5C7-66418D873E26}" type="pres">
      <dgm:prSet presAssocID="{A1D4DB2F-E203-4DBA-97C8-6E182C2E29CE}" presName="invisiNode" presStyleLbl="node1" presStyleIdx="3" presStyleCnt="7"/>
      <dgm:spPr/>
    </dgm:pt>
    <dgm:pt modelId="{0324A4BA-D773-406F-8479-E1B2A7C99917}" type="pres">
      <dgm:prSet presAssocID="{A1D4DB2F-E203-4DBA-97C8-6E182C2E29CE}"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dgm:spPr>
      <dgm:t>
        <a:bodyPr/>
        <a:lstStyle/>
        <a:p>
          <a:endParaRPr lang="de-DE"/>
        </a:p>
      </dgm:t>
    </dgm:pt>
    <dgm:pt modelId="{DFAA0807-DE80-45FA-A13C-1E52E29CE38B}" type="pres">
      <dgm:prSet presAssocID="{85B34DF7-AC3C-4057-867D-8A2E75EE5E00}" presName="sibTrans" presStyleLbl="sibTrans2D1" presStyleIdx="0" presStyleCnt="0"/>
      <dgm:spPr/>
      <dgm:t>
        <a:bodyPr/>
        <a:lstStyle/>
        <a:p>
          <a:endParaRPr lang="de-DE"/>
        </a:p>
      </dgm:t>
    </dgm:pt>
    <dgm:pt modelId="{7D7142AC-FA1D-4535-9BC8-68FFA73928A6}" type="pres">
      <dgm:prSet presAssocID="{4723FCAD-7234-4AAC-B269-F6BE65970DA9}" presName="compNode" presStyleCnt="0"/>
      <dgm:spPr/>
    </dgm:pt>
    <dgm:pt modelId="{12E00EED-9DF3-40D6-96BE-44C1C40FB4AD}" type="pres">
      <dgm:prSet presAssocID="{4723FCAD-7234-4AAC-B269-F6BE65970DA9}" presName="bkgdShape" presStyleLbl="node1" presStyleIdx="4" presStyleCnt="7" custScaleX="125266"/>
      <dgm:spPr/>
      <dgm:t>
        <a:bodyPr/>
        <a:lstStyle/>
        <a:p>
          <a:endParaRPr lang="de-DE"/>
        </a:p>
      </dgm:t>
    </dgm:pt>
    <dgm:pt modelId="{5705D70D-C8A9-4B45-8C8D-38F23F61016B}" type="pres">
      <dgm:prSet presAssocID="{4723FCAD-7234-4AAC-B269-F6BE65970DA9}" presName="nodeTx" presStyleLbl="node1" presStyleIdx="4" presStyleCnt="7">
        <dgm:presLayoutVars>
          <dgm:bulletEnabled val="1"/>
        </dgm:presLayoutVars>
      </dgm:prSet>
      <dgm:spPr/>
      <dgm:t>
        <a:bodyPr/>
        <a:lstStyle/>
        <a:p>
          <a:endParaRPr lang="de-DE"/>
        </a:p>
      </dgm:t>
    </dgm:pt>
    <dgm:pt modelId="{3694ED14-90D2-4C36-B78F-8EEEDC296068}" type="pres">
      <dgm:prSet presAssocID="{4723FCAD-7234-4AAC-B269-F6BE65970DA9}" presName="invisiNode" presStyleLbl="node1" presStyleIdx="4" presStyleCnt="7"/>
      <dgm:spPr/>
    </dgm:pt>
    <dgm:pt modelId="{12FFF8A9-2FC1-4BA6-A988-CD10CA6B3733}" type="pres">
      <dgm:prSet presAssocID="{4723FCAD-7234-4AAC-B269-F6BE65970DA9}"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71000" r="-271000"/>
          </a:stretch>
        </a:blipFill>
      </dgm:spPr>
      <dgm:t>
        <a:bodyPr/>
        <a:lstStyle/>
        <a:p>
          <a:endParaRPr lang="de-DE"/>
        </a:p>
      </dgm:t>
    </dgm:pt>
    <dgm:pt modelId="{1F873C80-48E7-4632-AA6E-305D1C34A6E8}" type="pres">
      <dgm:prSet presAssocID="{929E4A3B-E5C5-47D6-8925-1E33CF06EEBA}" presName="sibTrans" presStyleLbl="sibTrans2D1" presStyleIdx="0" presStyleCnt="0"/>
      <dgm:spPr/>
      <dgm:t>
        <a:bodyPr/>
        <a:lstStyle/>
        <a:p>
          <a:endParaRPr lang="de-DE"/>
        </a:p>
      </dgm:t>
    </dgm:pt>
    <dgm:pt modelId="{7C2EEE37-C2EB-4863-B848-7E9A1824B8E5}" type="pres">
      <dgm:prSet presAssocID="{D38B2FCD-71AC-4369-AE24-351F237A9A9B}" presName="compNode" presStyleCnt="0"/>
      <dgm:spPr/>
    </dgm:pt>
    <dgm:pt modelId="{0E64AAFC-17BC-4603-AD27-608249F33F2C}" type="pres">
      <dgm:prSet presAssocID="{D38B2FCD-71AC-4369-AE24-351F237A9A9B}" presName="bkgdShape" presStyleLbl="node1" presStyleIdx="5" presStyleCnt="7" custScaleX="117312"/>
      <dgm:spPr/>
      <dgm:t>
        <a:bodyPr/>
        <a:lstStyle/>
        <a:p>
          <a:endParaRPr lang="de-DE"/>
        </a:p>
      </dgm:t>
    </dgm:pt>
    <dgm:pt modelId="{1815FF4B-4E27-4E2C-89CE-2B7D760DE902}" type="pres">
      <dgm:prSet presAssocID="{D38B2FCD-71AC-4369-AE24-351F237A9A9B}" presName="nodeTx" presStyleLbl="node1" presStyleIdx="5" presStyleCnt="7">
        <dgm:presLayoutVars>
          <dgm:bulletEnabled val="1"/>
        </dgm:presLayoutVars>
      </dgm:prSet>
      <dgm:spPr/>
      <dgm:t>
        <a:bodyPr/>
        <a:lstStyle/>
        <a:p>
          <a:endParaRPr lang="de-DE"/>
        </a:p>
      </dgm:t>
    </dgm:pt>
    <dgm:pt modelId="{296A8956-DD1B-4F65-A5F4-AFC3195D9EBF}" type="pres">
      <dgm:prSet presAssocID="{D38B2FCD-71AC-4369-AE24-351F237A9A9B}" presName="invisiNode" presStyleLbl="node1" presStyleIdx="5" presStyleCnt="7"/>
      <dgm:spPr/>
    </dgm:pt>
    <dgm:pt modelId="{85AFDF2F-3015-43DF-81B9-8E027746BCAC}" type="pres">
      <dgm:prSet presAssocID="{D38B2FCD-71AC-4369-AE24-351F237A9A9B}" presName="imagNode"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39000" r="-39000"/>
          </a:stretch>
        </a:blipFill>
      </dgm:spPr>
      <dgm:t>
        <a:bodyPr/>
        <a:lstStyle/>
        <a:p>
          <a:endParaRPr lang="de-DE"/>
        </a:p>
      </dgm:t>
    </dgm:pt>
    <dgm:pt modelId="{2D624777-D5F8-44D8-9858-3979E739A199}" type="pres">
      <dgm:prSet presAssocID="{043955DC-8320-4B39-865B-449AABE7C2FB}" presName="sibTrans" presStyleLbl="sibTrans2D1" presStyleIdx="0" presStyleCnt="0"/>
      <dgm:spPr/>
      <dgm:t>
        <a:bodyPr/>
        <a:lstStyle/>
        <a:p>
          <a:endParaRPr lang="de-DE"/>
        </a:p>
      </dgm:t>
    </dgm:pt>
    <dgm:pt modelId="{1E6D6416-63D8-40FC-A6C2-433FD72993ED}" type="pres">
      <dgm:prSet presAssocID="{E6C3C17D-B8A4-40F9-B5A3-F41C9C6A7B35}" presName="compNode" presStyleCnt="0"/>
      <dgm:spPr/>
    </dgm:pt>
    <dgm:pt modelId="{F3692F0C-19D0-4A21-BFB8-CA21AE71F8E6}" type="pres">
      <dgm:prSet presAssocID="{E6C3C17D-B8A4-40F9-B5A3-F41C9C6A7B35}" presName="bkgdShape" presStyleLbl="node1" presStyleIdx="6" presStyleCnt="7" custScaleX="131344"/>
      <dgm:spPr/>
      <dgm:t>
        <a:bodyPr/>
        <a:lstStyle/>
        <a:p>
          <a:endParaRPr lang="de-DE"/>
        </a:p>
      </dgm:t>
    </dgm:pt>
    <dgm:pt modelId="{0AB0AAF9-89CC-48D8-AB08-6769109E084D}" type="pres">
      <dgm:prSet presAssocID="{E6C3C17D-B8A4-40F9-B5A3-F41C9C6A7B35}" presName="nodeTx" presStyleLbl="node1" presStyleIdx="6" presStyleCnt="7">
        <dgm:presLayoutVars>
          <dgm:bulletEnabled val="1"/>
        </dgm:presLayoutVars>
      </dgm:prSet>
      <dgm:spPr/>
      <dgm:t>
        <a:bodyPr/>
        <a:lstStyle/>
        <a:p>
          <a:endParaRPr lang="de-DE"/>
        </a:p>
      </dgm:t>
    </dgm:pt>
    <dgm:pt modelId="{F284847F-4344-4886-ABC7-FC8626829F29}" type="pres">
      <dgm:prSet presAssocID="{E6C3C17D-B8A4-40F9-B5A3-F41C9C6A7B35}" presName="invisiNode" presStyleLbl="node1" presStyleIdx="6" presStyleCnt="7"/>
      <dgm:spPr/>
    </dgm:pt>
    <dgm:pt modelId="{4A5E4675-473A-4D4F-A06D-BC6E7B3524B3}" type="pres">
      <dgm:prSet presAssocID="{E6C3C17D-B8A4-40F9-B5A3-F41C9C6A7B35}" presName="imagNode" presStyleLbl="fgImgPlace1" presStyleIdx="6" presStyleCnt="7"/>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2198" t="670" r="-12198" b="670"/>
          </a:stretch>
        </a:blipFill>
      </dgm:spPr>
      <dgm:t>
        <a:bodyPr/>
        <a:lstStyle/>
        <a:p>
          <a:endParaRPr lang="de-DE"/>
        </a:p>
      </dgm:t>
    </dgm:pt>
  </dgm:ptLst>
  <dgm:cxnLst>
    <dgm:cxn modelId="{67A80BBC-A020-43DD-A594-1FB0D1F513F7}" type="presOf" srcId="{44AD4680-BE23-4ECF-8459-416C85C17A91}" destId="{C3E9D0D9-74AA-4BC2-AACA-F2FF2BE2EDD8}" srcOrd="1" destOrd="0" presId="urn:microsoft.com/office/officeart/2005/8/layout/hList7"/>
    <dgm:cxn modelId="{EB248263-D705-42A5-A735-3CE675B6E042}" type="presOf" srcId="{5B970A86-7058-4150-820F-289516CAA165}" destId="{85101AFE-64BF-4AE6-A329-D90C440471BE}" srcOrd="0" destOrd="0" presId="urn:microsoft.com/office/officeart/2005/8/layout/hList7"/>
    <dgm:cxn modelId="{47FE1294-8990-42F7-B4A7-220466DE7FD6}" type="presOf" srcId="{85B34DF7-AC3C-4057-867D-8A2E75EE5E00}" destId="{DFAA0807-DE80-45FA-A13C-1E52E29CE38B}" srcOrd="0" destOrd="0" presId="urn:microsoft.com/office/officeart/2005/8/layout/hList7"/>
    <dgm:cxn modelId="{F2F295A0-AA3F-4E4A-A56F-B5FE16845AE8}" type="presOf" srcId="{58EE75EE-059F-48E3-86AE-ADA281A4C952}" destId="{987A7F52-EA7E-45DD-9068-5D68CBF693ED}" srcOrd="0" destOrd="0" presId="urn:microsoft.com/office/officeart/2005/8/layout/hList7"/>
    <dgm:cxn modelId="{93A1FC37-F03D-4EE8-A9BD-AC2215010EB9}" type="presOf" srcId="{02606003-75FC-40DD-BCBC-B0631E42E3D7}" destId="{05468274-A776-4557-BEE3-243EBCB63920}" srcOrd="0" destOrd="0" presId="urn:microsoft.com/office/officeart/2005/8/layout/hList7"/>
    <dgm:cxn modelId="{1D99777D-A92D-42A4-AB10-73AD9B257C3E}" srcId="{58EE75EE-059F-48E3-86AE-ADA281A4C952}" destId="{E6C3C17D-B8A4-40F9-B5A3-F41C9C6A7B35}" srcOrd="6" destOrd="0" parTransId="{5BCAA331-488A-4A44-84B1-0AE5BD2BE6C1}" sibTransId="{CB64E83B-1E40-49CE-BBF2-F6BBE438F2FC}"/>
    <dgm:cxn modelId="{1EA79010-14C5-41C3-851E-17DC105FFF40}" srcId="{58EE75EE-059F-48E3-86AE-ADA281A4C952}" destId="{D3759DD1-F8CF-44D4-AA40-F9B64FF8267F}" srcOrd="0" destOrd="0" parTransId="{68D5CA19-637C-4B80-8AAB-3DAFCFA84069}" sibTransId="{6042F4DE-1882-4949-84DE-E6A3EFE39FE1}"/>
    <dgm:cxn modelId="{B50FA045-FFEE-4F50-860E-B1B8232A08E2}" srcId="{58EE75EE-059F-48E3-86AE-ADA281A4C952}" destId="{02606003-75FC-40DD-BCBC-B0631E42E3D7}" srcOrd="2" destOrd="0" parTransId="{67E2932E-A308-487C-BEDD-BCDD01F61572}" sibTransId="{D353F33A-9143-4E6D-8636-E4348D582582}"/>
    <dgm:cxn modelId="{E4820AF7-E19B-447F-832B-266BAA5AF32A}" type="presOf" srcId="{A1D4DB2F-E203-4DBA-97C8-6E182C2E29CE}" destId="{4FFDC510-85B2-4FFF-A95C-DA05C56FF733}" srcOrd="1" destOrd="0" presId="urn:microsoft.com/office/officeart/2005/8/layout/hList7"/>
    <dgm:cxn modelId="{ED4B4297-140C-4759-9FC6-AE5C1C426D7A}" srcId="{58EE75EE-059F-48E3-86AE-ADA281A4C952}" destId="{D38B2FCD-71AC-4369-AE24-351F237A9A9B}" srcOrd="5" destOrd="0" parTransId="{B3070950-C1A5-4946-AED2-351EA7DB9549}" sibTransId="{043955DC-8320-4B39-865B-449AABE7C2FB}"/>
    <dgm:cxn modelId="{705E8F95-CB85-4B79-9E83-6E417637FE2F}" type="presOf" srcId="{D3759DD1-F8CF-44D4-AA40-F9B64FF8267F}" destId="{70C5BF49-3BE8-4BFC-B219-1E2EAFED836C}" srcOrd="1" destOrd="0" presId="urn:microsoft.com/office/officeart/2005/8/layout/hList7"/>
    <dgm:cxn modelId="{D5A61D4E-713C-4C25-B027-A0CCBA04C718}" type="presOf" srcId="{D353F33A-9143-4E6D-8636-E4348D582582}" destId="{D83E7BD8-7029-428A-9994-88F183598311}" srcOrd="0" destOrd="0" presId="urn:microsoft.com/office/officeart/2005/8/layout/hList7"/>
    <dgm:cxn modelId="{A48C1AB8-707C-4C27-AF77-57DEA3C36B53}" type="presOf" srcId="{44AD4680-BE23-4ECF-8459-416C85C17A91}" destId="{5CF8599B-DA80-4C51-AF53-05DB983CCB93}" srcOrd="0" destOrd="0" presId="urn:microsoft.com/office/officeart/2005/8/layout/hList7"/>
    <dgm:cxn modelId="{71AAB457-DE59-4E96-8EEA-5CB21756153E}" type="presOf" srcId="{02606003-75FC-40DD-BCBC-B0631E42E3D7}" destId="{D3B6097D-4EE3-4D39-91E2-B3F940B4CFDD}" srcOrd="1" destOrd="0" presId="urn:microsoft.com/office/officeart/2005/8/layout/hList7"/>
    <dgm:cxn modelId="{94ED80F4-F8DB-4808-A4A8-A9635A7C02CE}" type="presOf" srcId="{043955DC-8320-4B39-865B-449AABE7C2FB}" destId="{2D624777-D5F8-44D8-9858-3979E739A199}" srcOrd="0" destOrd="0" presId="urn:microsoft.com/office/officeart/2005/8/layout/hList7"/>
    <dgm:cxn modelId="{AB6DC8C0-466F-47B7-BCAE-59B7F1296E8A}" type="presOf" srcId="{D38B2FCD-71AC-4369-AE24-351F237A9A9B}" destId="{0E64AAFC-17BC-4603-AD27-608249F33F2C}" srcOrd="0" destOrd="0" presId="urn:microsoft.com/office/officeart/2005/8/layout/hList7"/>
    <dgm:cxn modelId="{59BAF534-6AB3-43CF-8B89-F146BA1425DA}" type="presOf" srcId="{D38B2FCD-71AC-4369-AE24-351F237A9A9B}" destId="{1815FF4B-4E27-4E2C-89CE-2B7D760DE902}" srcOrd="1" destOrd="0" presId="urn:microsoft.com/office/officeart/2005/8/layout/hList7"/>
    <dgm:cxn modelId="{3EF1A085-D44F-4105-9A3C-8FFB51B0F587}" type="presOf" srcId="{4723FCAD-7234-4AAC-B269-F6BE65970DA9}" destId="{5705D70D-C8A9-4B45-8C8D-38F23F61016B}" srcOrd="1" destOrd="0" presId="urn:microsoft.com/office/officeart/2005/8/layout/hList7"/>
    <dgm:cxn modelId="{770FC0DF-F12C-4560-9833-094B2C280937}" srcId="{58EE75EE-059F-48E3-86AE-ADA281A4C952}" destId="{A1D4DB2F-E203-4DBA-97C8-6E182C2E29CE}" srcOrd="3" destOrd="0" parTransId="{82184B1B-487E-4EDF-AFAD-0985DEB8872E}" sibTransId="{85B34DF7-AC3C-4057-867D-8A2E75EE5E00}"/>
    <dgm:cxn modelId="{A5F19DE6-0947-4A32-9DEC-A3DB9421035D}" srcId="{58EE75EE-059F-48E3-86AE-ADA281A4C952}" destId="{44AD4680-BE23-4ECF-8459-416C85C17A91}" srcOrd="1" destOrd="0" parTransId="{D08A26B4-ECD5-425F-99AF-3584C2D2E455}" sibTransId="{5B970A86-7058-4150-820F-289516CAA165}"/>
    <dgm:cxn modelId="{F91A1030-7171-4B89-8FC7-3A1B77216D7C}" srcId="{58EE75EE-059F-48E3-86AE-ADA281A4C952}" destId="{4723FCAD-7234-4AAC-B269-F6BE65970DA9}" srcOrd="4" destOrd="0" parTransId="{B615817C-C6FE-4F71-B7AB-5CCEE939DB3C}" sibTransId="{929E4A3B-E5C5-47D6-8925-1E33CF06EEBA}"/>
    <dgm:cxn modelId="{D29D71C1-2138-4DEC-B946-0AFB79D58980}" type="presOf" srcId="{E6C3C17D-B8A4-40F9-B5A3-F41C9C6A7B35}" destId="{0AB0AAF9-89CC-48D8-AB08-6769109E084D}" srcOrd="1" destOrd="0" presId="urn:microsoft.com/office/officeart/2005/8/layout/hList7"/>
    <dgm:cxn modelId="{F9E8C023-9FD9-4E5B-A16B-0ED6D40CA44B}" type="presOf" srcId="{A1D4DB2F-E203-4DBA-97C8-6E182C2E29CE}" destId="{B4B0B256-27FD-423B-8B48-E436BEC45F11}" srcOrd="0" destOrd="0" presId="urn:microsoft.com/office/officeart/2005/8/layout/hList7"/>
    <dgm:cxn modelId="{02924C86-2EC8-4B18-95DF-D06A1012DF6E}" type="presOf" srcId="{6042F4DE-1882-4949-84DE-E6A3EFE39FE1}" destId="{BF115181-0E02-4F25-8D2A-406275E5CDEB}" srcOrd="0" destOrd="0" presId="urn:microsoft.com/office/officeart/2005/8/layout/hList7"/>
    <dgm:cxn modelId="{B447EDF8-0812-4F14-BB26-56F39F72F3D1}" type="presOf" srcId="{4723FCAD-7234-4AAC-B269-F6BE65970DA9}" destId="{12E00EED-9DF3-40D6-96BE-44C1C40FB4AD}" srcOrd="0" destOrd="0" presId="urn:microsoft.com/office/officeart/2005/8/layout/hList7"/>
    <dgm:cxn modelId="{FF174C06-181D-4B8E-B737-7A158879AE7C}" type="presOf" srcId="{D3759DD1-F8CF-44D4-AA40-F9B64FF8267F}" destId="{8699455D-E4CC-4AD7-8147-BA9E1A58AFCA}" srcOrd="0" destOrd="0" presId="urn:microsoft.com/office/officeart/2005/8/layout/hList7"/>
    <dgm:cxn modelId="{2478280C-C988-48B6-9A41-249D07100AAE}" type="presOf" srcId="{929E4A3B-E5C5-47D6-8925-1E33CF06EEBA}" destId="{1F873C80-48E7-4632-AA6E-305D1C34A6E8}" srcOrd="0" destOrd="0" presId="urn:microsoft.com/office/officeart/2005/8/layout/hList7"/>
    <dgm:cxn modelId="{A58CAE53-7CB7-40B8-B4B5-2E0E192D75B9}" type="presOf" srcId="{E6C3C17D-B8A4-40F9-B5A3-F41C9C6A7B35}" destId="{F3692F0C-19D0-4A21-BFB8-CA21AE71F8E6}" srcOrd="0" destOrd="0" presId="urn:microsoft.com/office/officeart/2005/8/layout/hList7"/>
    <dgm:cxn modelId="{B2EDF9D8-89A7-4737-ACF6-766A5FD91197}" type="presParOf" srcId="{987A7F52-EA7E-45DD-9068-5D68CBF693ED}" destId="{D1F44843-6900-4664-B969-2868539481B8}" srcOrd="0" destOrd="0" presId="urn:microsoft.com/office/officeart/2005/8/layout/hList7"/>
    <dgm:cxn modelId="{4A240697-27CC-4AC5-AF4F-89A2A1CDF00F}" type="presParOf" srcId="{987A7F52-EA7E-45DD-9068-5D68CBF693ED}" destId="{A681599E-7701-4FEC-86E5-D944740A8394}" srcOrd="1" destOrd="0" presId="urn:microsoft.com/office/officeart/2005/8/layout/hList7"/>
    <dgm:cxn modelId="{57A0BA6B-CACA-49CE-8EF9-8947EF8BD4D4}" type="presParOf" srcId="{A681599E-7701-4FEC-86E5-D944740A8394}" destId="{EB923F3A-1D70-4D51-A028-BCDB4DCBA924}" srcOrd="0" destOrd="0" presId="urn:microsoft.com/office/officeart/2005/8/layout/hList7"/>
    <dgm:cxn modelId="{B78987A1-10C3-4102-B93D-5DE2A49D450D}" type="presParOf" srcId="{EB923F3A-1D70-4D51-A028-BCDB4DCBA924}" destId="{8699455D-E4CC-4AD7-8147-BA9E1A58AFCA}" srcOrd="0" destOrd="0" presId="urn:microsoft.com/office/officeart/2005/8/layout/hList7"/>
    <dgm:cxn modelId="{354D8280-4986-4F01-BF5D-8157B5F7676D}" type="presParOf" srcId="{EB923F3A-1D70-4D51-A028-BCDB4DCBA924}" destId="{70C5BF49-3BE8-4BFC-B219-1E2EAFED836C}" srcOrd="1" destOrd="0" presId="urn:microsoft.com/office/officeart/2005/8/layout/hList7"/>
    <dgm:cxn modelId="{1F2C7159-FF78-4078-9A83-7CC88B03DCCE}" type="presParOf" srcId="{EB923F3A-1D70-4D51-A028-BCDB4DCBA924}" destId="{77710F1A-B06F-4539-A8CD-0C9F11655C89}" srcOrd="2" destOrd="0" presId="urn:microsoft.com/office/officeart/2005/8/layout/hList7"/>
    <dgm:cxn modelId="{182C4CA0-9E7C-4019-B3C2-8FACD363034A}" type="presParOf" srcId="{EB923F3A-1D70-4D51-A028-BCDB4DCBA924}" destId="{5B08C4AC-48B4-4DD8-9D41-A28BC295FF4A}" srcOrd="3" destOrd="0" presId="urn:microsoft.com/office/officeart/2005/8/layout/hList7"/>
    <dgm:cxn modelId="{D4CB8295-8F65-4A67-A638-6E5D14D14013}" type="presParOf" srcId="{A681599E-7701-4FEC-86E5-D944740A8394}" destId="{BF115181-0E02-4F25-8D2A-406275E5CDEB}" srcOrd="1" destOrd="0" presId="urn:microsoft.com/office/officeart/2005/8/layout/hList7"/>
    <dgm:cxn modelId="{6DD4C5B4-571D-4994-B361-8FB9CDC1685D}" type="presParOf" srcId="{A681599E-7701-4FEC-86E5-D944740A8394}" destId="{23AA2A39-B6C6-4152-9474-37AB599B9062}" srcOrd="2" destOrd="0" presId="urn:microsoft.com/office/officeart/2005/8/layout/hList7"/>
    <dgm:cxn modelId="{2F262011-77A6-4531-8ED5-CCFD1E98995D}" type="presParOf" srcId="{23AA2A39-B6C6-4152-9474-37AB599B9062}" destId="{5CF8599B-DA80-4C51-AF53-05DB983CCB93}" srcOrd="0" destOrd="0" presId="urn:microsoft.com/office/officeart/2005/8/layout/hList7"/>
    <dgm:cxn modelId="{9533189A-FA90-402B-821A-604513BD222E}" type="presParOf" srcId="{23AA2A39-B6C6-4152-9474-37AB599B9062}" destId="{C3E9D0D9-74AA-4BC2-AACA-F2FF2BE2EDD8}" srcOrd="1" destOrd="0" presId="urn:microsoft.com/office/officeart/2005/8/layout/hList7"/>
    <dgm:cxn modelId="{8F192940-4315-487D-A845-CAC86E3CDBB3}" type="presParOf" srcId="{23AA2A39-B6C6-4152-9474-37AB599B9062}" destId="{3590FA21-D234-41C8-B273-D1269D4E984B}" srcOrd="2" destOrd="0" presId="urn:microsoft.com/office/officeart/2005/8/layout/hList7"/>
    <dgm:cxn modelId="{212D0089-6601-467A-AC2F-CA0B1E2F4F74}" type="presParOf" srcId="{23AA2A39-B6C6-4152-9474-37AB599B9062}" destId="{57DA4717-FDEA-40E6-8687-035ADD5A1015}" srcOrd="3" destOrd="0" presId="urn:microsoft.com/office/officeart/2005/8/layout/hList7"/>
    <dgm:cxn modelId="{BC2AC894-F190-4CF2-9EB8-2C1A8B8D332D}" type="presParOf" srcId="{A681599E-7701-4FEC-86E5-D944740A8394}" destId="{85101AFE-64BF-4AE6-A329-D90C440471BE}" srcOrd="3" destOrd="0" presId="urn:microsoft.com/office/officeart/2005/8/layout/hList7"/>
    <dgm:cxn modelId="{5335EB4D-EA4C-4C9D-9BB4-333E97561964}" type="presParOf" srcId="{A681599E-7701-4FEC-86E5-D944740A8394}" destId="{A4527D82-AA1D-4C8A-9471-A50FBFF29CE5}" srcOrd="4" destOrd="0" presId="urn:microsoft.com/office/officeart/2005/8/layout/hList7"/>
    <dgm:cxn modelId="{F33D26C5-94D3-4451-AF37-33D8C450CE1D}" type="presParOf" srcId="{A4527D82-AA1D-4C8A-9471-A50FBFF29CE5}" destId="{05468274-A776-4557-BEE3-243EBCB63920}" srcOrd="0" destOrd="0" presId="urn:microsoft.com/office/officeart/2005/8/layout/hList7"/>
    <dgm:cxn modelId="{53F92340-9E12-4FCC-8B25-9086D9F1F0E6}" type="presParOf" srcId="{A4527D82-AA1D-4C8A-9471-A50FBFF29CE5}" destId="{D3B6097D-4EE3-4D39-91E2-B3F940B4CFDD}" srcOrd="1" destOrd="0" presId="urn:microsoft.com/office/officeart/2005/8/layout/hList7"/>
    <dgm:cxn modelId="{2B2AF376-8D47-4A93-A085-5E46958B3DF9}" type="presParOf" srcId="{A4527D82-AA1D-4C8A-9471-A50FBFF29CE5}" destId="{C802F887-AEB9-45C7-8886-1443716E69FA}" srcOrd="2" destOrd="0" presId="urn:microsoft.com/office/officeart/2005/8/layout/hList7"/>
    <dgm:cxn modelId="{7C3F11B4-59D6-4CEA-8856-3F7E0E6DDC9D}" type="presParOf" srcId="{A4527D82-AA1D-4C8A-9471-A50FBFF29CE5}" destId="{59488C46-7CE5-4294-9114-D4AD5569DCFE}" srcOrd="3" destOrd="0" presId="urn:microsoft.com/office/officeart/2005/8/layout/hList7"/>
    <dgm:cxn modelId="{9166EA17-E0DB-40DD-BF85-7BE0BC273849}" type="presParOf" srcId="{A681599E-7701-4FEC-86E5-D944740A8394}" destId="{D83E7BD8-7029-428A-9994-88F183598311}" srcOrd="5" destOrd="0" presId="urn:microsoft.com/office/officeart/2005/8/layout/hList7"/>
    <dgm:cxn modelId="{27117B33-2D70-4749-BFCA-83CE2AB268C7}" type="presParOf" srcId="{A681599E-7701-4FEC-86E5-D944740A8394}" destId="{55ADDF1C-F10B-441F-A7A4-4BE492FA2128}" srcOrd="6" destOrd="0" presId="urn:microsoft.com/office/officeart/2005/8/layout/hList7"/>
    <dgm:cxn modelId="{F8942327-6F74-44A9-B986-580711F5E4EC}" type="presParOf" srcId="{55ADDF1C-F10B-441F-A7A4-4BE492FA2128}" destId="{B4B0B256-27FD-423B-8B48-E436BEC45F11}" srcOrd="0" destOrd="0" presId="urn:microsoft.com/office/officeart/2005/8/layout/hList7"/>
    <dgm:cxn modelId="{6B266775-A0A9-4FB7-9611-B5327628FAC9}" type="presParOf" srcId="{55ADDF1C-F10B-441F-A7A4-4BE492FA2128}" destId="{4FFDC510-85B2-4FFF-A95C-DA05C56FF733}" srcOrd="1" destOrd="0" presId="urn:microsoft.com/office/officeart/2005/8/layout/hList7"/>
    <dgm:cxn modelId="{682FA3DB-674D-44BA-A15A-5AE6B31797D1}" type="presParOf" srcId="{55ADDF1C-F10B-441F-A7A4-4BE492FA2128}" destId="{F120FA92-F4B7-42ED-B5C7-66418D873E26}" srcOrd="2" destOrd="0" presId="urn:microsoft.com/office/officeart/2005/8/layout/hList7"/>
    <dgm:cxn modelId="{F5064469-6A08-48D3-9F88-03539914ADD5}" type="presParOf" srcId="{55ADDF1C-F10B-441F-A7A4-4BE492FA2128}" destId="{0324A4BA-D773-406F-8479-E1B2A7C99917}" srcOrd="3" destOrd="0" presId="urn:microsoft.com/office/officeart/2005/8/layout/hList7"/>
    <dgm:cxn modelId="{BBA1D896-C7AA-45BB-8750-E23665755DA1}" type="presParOf" srcId="{A681599E-7701-4FEC-86E5-D944740A8394}" destId="{DFAA0807-DE80-45FA-A13C-1E52E29CE38B}" srcOrd="7" destOrd="0" presId="urn:microsoft.com/office/officeart/2005/8/layout/hList7"/>
    <dgm:cxn modelId="{9A989C90-DE1C-42A4-89F7-1243C787DE2D}" type="presParOf" srcId="{A681599E-7701-4FEC-86E5-D944740A8394}" destId="{7D7142AC-FA1D-4535-9BC8-68FFA73928A6}" srcOrd="8" destOrd="0" presId="urn:microsoft.com/office/officeart/2005/8/layout/hList7"/>
    <dgm:cxn modelId="{655EDD61-DD20-4082-8294-E0D63539E186}" type="presParOf" srcId="{7D7142AC-FA1D-4535-9BC8-68FFA73928A6}" destId="{12E00EED-9DF3-40D6-96BE-44C1C40FB4AD}" srcOrd="0" destOrd="0" presId="urn:microsoft.com/office/officeart/2005/8/layout/hList7"/>
    <dgm:cxn modelId="{0DCF3928-A681-4F07-8F8B-9C3B102A14E3}" type="presParOf" srcId="{7D7142AC-FA1D-4535-9BC8-68FFA73928A6}" destId="{5705D70D-C8A9-4B45-8C8D-38F23F61016B}" srcOrd="1" destOrd="0" presId="urn:microsoft.com/office/officeart/2005/8/layout/hList7"/>
    <dgm:cxn modelId="{0A799557-7C5B-4F87-9BF0-7D7818EDC3C3}" type="presParOf" srcId="{7D7142AC-FA1D-4535-9BC8-68FFA73928A6}" destId="{3694ED14-90D2-4C36-B78F-8EEEDC296068}" srcOrd="2" destOrd="0" presId="urn:microsoft.com/office/officeart/2005/8/layout/hList7"/>
    <dgm:cxn modelId="{DEDDE90B-3798-418D-BD50-7354AC7C010C}" type="presParOf" srcId="{7D7142AC-FA1D-4535-9BC8-68FFA73928A6}" destId="{12FFF8A9-2FC1-4BA6-A988-CD10CA6B3733}" srcOrd="3" destOrd="0" presId="urn:microsoft.com/office/officeart/2005/8/layout/hList7"/>
    <dgm:cxn modelId="{9EEB3647-DB91-4F58-8640-984E415EA398}" type="presParOf" srcId="{A681599E-7701-4FEC-86E5-D944740A8394}" destId="{1F873C80-48E7-4632-AA6E-305D1C34A6E8}" srcOrd="9" destOrd="0" presId="urn:microsoft.com/office/officeart/2005/8/layout/hList7"/>
    <dgm:cxn modelId="{C11BBACF-CEA7-4117-9A63-4D8BE8D56DA2}" type="presParOf" srcId="{A681599E-7701-4FEC-86E5-D944740A8394}" destId="{7C2EEE37-C2EB-4863-B848-7E9A1824B8E5}" srcOrd="10" destOrd="0" presId="urn:microsoft.com/office/officeart/2005/8/layout/hList7"/>
    <dgm:cxn modelId="{D04268F6-98AE-48E7-9F3B-082070436C3A}" type="presParOf" srcId="{7C2EEE37-C2EB-4863-B848-7E9A1824B8E5}" destId="{0E64AAFC-17BC-4603-AD27-608249F33F2C}" srcOrd="0" destOrd="0" presId="urn:microsoft.com/office/officeart/2005/8/layout/hList7"/>
    <dgm:cxn modelId="{D873E924-8F67-49ED-A776-35D9CE5C7FE2}" type="presParOf" srcId="{7C2EEE37-C2EB-4863-B848-7E9A1824B8E5}" destId="{1815FF4B-4E27-4E2C-89CE-2B7D760DE902}" srcOrd="1" destOrd="0" presId="urn:microsoft.com/office/officeart/2005/8/layout/hList7"/>
    <dgm:cxn modelId="{E118F8DE-EA08-4620-AFFF-D74B241AFB05}" type="presParOf" srcId="{7C2EEE37-C2EB-4863-B848-7E9A1824B8E5}" destId="{296A8956-DD1B-4F65-A5F4-AFC3195D9EBF}" srcOrd="2" destOrd="0" presId="urn:microsoft.com/office/officeart/2005/8/layout/hList7"/>
    <dgm:cxn modelId="{02E5CF0E-4EFB-43A1-BEEE-0E8D5F545372}" type="presParOf" srcId="{7C2EEE37-C2EB-4863-B848-7E9A1824B8E5}" destId="{85AFDF2F-3015-43DF-81B9-8E027746BCAC}" srcOrd="3" destOrd="0" presId="urn:microsoft.com/office/officeart/2005/8/layout/hList7"/>
    <dgm:cxn modelId="{9E628472-476B-437E-BCAA-6EF4E73A3662}" type="presParOf" srcId="{A681599E-7701-4FEC-86E5-D944740A8394}" destId="{2D624777-D5F8-44D8-9858-3979E739A199}" srcOrd="11" destOrd="0" presId="urn:microsoft.com/office/officeart/2005/8/layout/hList7"/>
    <dgm:cxn modelId="{6E6F7ADA-9B20-4A84-A2DC-C8660AEB199A}" type="presParOf" srcId="{A681599E-7701-4FEC-86E5-D944740A8394}" destId="{1E6D6416-63D8-40FC-A6C2-433FD72993ED}" srcOrd="12" destOrd="0" presId="urn:microsoft.com/office/officeart/2005/8/layout/hList7"/>
    <dgm:cxn modelId="{FD20AF7D-3088-401D-8C69-384C665489D1}" type="presParOf" srcId="{1E6D6416-63D8-40FC-A6C2-433FD72993ED}" destId="{F3692F0C-19D0-4A21-BFB8-CA21AE71F8E6}" srcOrd="0" destOrd="0" presId="urn:microsoft.com/office/officeart/2005/8/layout/hList7"/>
    <dgm:cxn modelId="{02FFEBFD-924A-4DC2-B34C-3B779B83F0D5}" type="presParOf" srcId="{1E6D6416-63D8-40FC-A6C2-433FD72993ED}" destId="{0AB0AAF9-89CC-48D8-AB08-6769109E084D}" srcOrd="1" destOrd="0" presId="urn:microsoft.com/office/officeart/2005/8/layout/hList7"/>
    <dgm:cxn modelId="{F7B3B098-6A48-4B99-9161-272D845757BB}" type="presParOf" srcId="{1E6D6416-63D8-40FC-A6C2-433FD72993ED}" destId="{F284847F-4344-4886-ABC7-FC8626829F29}" srcOrd="2" destOrd="0" presId="urn:microsoft.com/office/officeart/2005/8/layout/hList7"/>
    <dgm:cxn modelId="{C3C1DA85-5FCB-4AD7-A55F-325C5284BE1B}" type="presParOf" srcId="{1E6D6416-63D8-40FC-A6C2-433FD72993ED}" destId="{4A5E4675-473A-4D4F-A06D-BC6E7B3524B3}" srcOrd="3" destOrd="0" presId="urn:microsoft.com/office/officeart/2005/8/layout/hList7"/>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DCCF2227-5487-4EAB-B564-5B164369E581}">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C4026C6-3605-431A-A23A-6E644B9FA739}">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mc:AlternateContent xmlns:mc="http://schemas.openxmlformats.org/markup-compatibility/2006" xmlns:a14="http://schemas.microsoft.com/office/drawing/2010/main">
      <mc:Choice Requires="a14">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14:m>
                <m:oMath xmlns:m="http://schemas.openxmlformats.org/officeDocument/2006/math">
                  <m:r>
                    <a:rPr lang="de-DE" sz="2400" i="1"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rtl="0"/>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Choice>
      <mc:Fallback xmlns="">
        <dgm:pt modelId="{0009EC21-9D7B-4DF9-8C58-C3AFEEFDA02E}">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i="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a:t>~</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2.000</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mc:Fallback>
    </mc:AlternateConten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39D44-EDF6-4493-93FA-FFB3D0E2F2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C8396542-BCFE-4530-9D47-DC9D9852BC30}">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endPar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BF22A1B2-B0A1-4F48-BF43-F275C2A9F976}" type="par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21FCE61E-4A31-41EE-8562-FE58B11F1BDE}" type="sibTrans" cxnId="{BAA98CEF-86C8-445F-8312-6B77DDFCE30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CCF2227-5487-4EAB-B564-5B164369E581}">
      <dgm:prSet custT="1"/>
      <dgm:spPr>
        <a:blipFill rotWithShape="0">
          <a:blip xmlns:r="http://schemas.openxmlformats.org/officeDocument/2006/relationships" r:embed="rId1"/>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CB178DCC-E022-43CC-9E7D-A56482654CAD}" type="par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D154CF2C-482F-4CCF-A385-4537F39F0709}" type="sibTrans" cxnId="{657BEE50-9E19-4213-AA82-AFB7B158FC21}">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C4026C6-3605-431A-A23A-6E644B9FA739}">
      <dgm:prSet custT="1"/>
      <dgm:spPr>
        <a:blipFill rotWithShape="0">
          <a:blip xmlns:r="http://schemas.openxmlformats.org/officeDocument/2006/relationships" r:embed="rId2"/>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140F4FAC-807A-4736-9052-4A826075EC6C}" type="par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7464A70-CC83-48A2-A5F8-8BAFFFEDBF79}" type="sibTrans" cxnId="{47BEF62C-156A-4D8B-B966-3556C1A37A89}">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0009EC21-9D7B-4DF9-8C58-C3AFEEFDA02E}">
      <dgm:prSet custT="1"/>
      <dgm:spPr>
        <a:blipFill rotWithShape="0">
          <a:blip xmlns:r="http://schemas.openxmlformats.org/officeDocument/2006/relationships" r:embed="rId3"/>
          <a:stretch>
            <a:fillRect/>
          </a:stretch>
        </a:blipFill>
        <a:ln>
          <a:noFill/>
        </a:ln>
        <a:effectLst>
          <a:outerShdw blurRad="190500" sx="102000" sy="102000" algn="ctr" rotWithShape="0">
            <a:prstClr val="black">
              <a:alpha val="25000"/>
            </a:prstClr>
          </a:outerShdw>
        </a:effectLst>
      </dgm:spPr>
      <dgm:t>
        <a:bodyPr/>
        <a:lstStyle/>
        <a:p>
          <a:r>
            <a:rPr lang="de-DE">
              <a:noFill/>
            </a:rPr>
            <a:t> </a:t>
          </a:r>
        </a:p>
      </dgm:t>
    </dgm:pt>
    <dgm:pt modelId="{3121DCEE-ECDC-4A6E-8FE1-FF1A4D5ECB0A}" type="par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98427C98-D261-4AE5-A7DF-DF52F799FB05}" type="sibTrans" cxnId="{2E462782-080C-40B4-BFB9-FCED1088FAAC}">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3546C94B-2BC6-4938-84F6-329FAB05797C}">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20508B4D-E41E-40DF-AF1E-73DF1773684B}" type="par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D4B63F9-E109-4DFC-8C1D-D84BC36CB938}" type="sibTrans" cxnId="{DB8F3A1C-182C-4068-8047-A2BB002B9A1F}">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53BDA1A8-C3D0-43C0-A252-8884855C5913}">
      <dgm:prSet custT="1"/>
      <dgm:spPr>
        <a:solidFill>
          <a:srgbClr val="00689D"/>
        </a:solidFill>
        <a:ln>
          <a:noFill/>
        </a:ln>
        <a:effectLst>
          <a:outerShdw blurRad="190500" sx="102000" sy="102000" algn="ctr" rotWithShape="0">
            <a:prstClr val="black">
              <a:alpha val="25000"/>
            </a:prstClr>
          </a:outerShdw>
        </a:effectLst>
      </dgm:spPr>
      <dgm:t>
        <a:bodyPr/>
        <a:lstStyle/>
        <a:p>
          <a:pPr rtl="0"/>
          <a:r>
            <a:rPr lang="de-DE" sz="2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rtl="0"/>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gm:t>
    </dgm:pt>
    <dgm:pt modelId="{AA025A5D-26A0-4151-BFFF-426DD2C5223E}" type="par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47C8D65D-6CF4-40F8-9782-417FCFF3EDAD}" type="sibTrans" cxnId="{45E51A00-946E-45B0-9332-2CDC41F8116B}">
      <dgm:prSet/>
      <dgm:spPr/>
      <dgm:t>
        <a:bodyPr/>
        <a:lstStyle/>
        <a:p>
          <a:endParaRPr lang="de-DE" sz="1200">
            <a:latin typeface="Tahoma" panose="020B0604030504040204" pitchFamily="34" charset="0"/>
            <a:ea typeface="Tahoma" panose="020B0604030504040204" pitchFamily="34" charset="0"/>
            <a:cs typeface="Tahoma" panose="020B0604030504040204" pitchFamily="34" charset="0"/>
          </a:endParaRPr>
        </a:p>
      </dgm:t>
    </dgm:pt>
    <dgm:pt modelId="{B58CCD4B-99BB-4C8F-8D2E-7C25BBD019CC}" type="pres">
      <dgm:prSet presAssocID="{9E739D44-EDF6-4493-93FA-FFB3D0E2F2AC}" presName="diagram" presStyleCnt="0">
        <dgm:presLayoutVars>
          <dgm:dir/>
          <dgm:resizeHandles val="exact"/>
        </dgm:presLayoutVars>
      </dgm:prSet>
      <dgm:spPr/>
      <dgm:t>
        <a:bodyPr/>
        <a:lstStyle/>
        <a:p>
          <a:endParaRPr lang="de-DE"/>
        </a:p>
      </dgm:t>
    </dgm:pt>
    <dgm:pt modelId="{CF2E68CE-B520-4690-8206-5EB39B2FE93E}" type="pres">
      <dgm:prSet presAssocID="{C8396542-BCFE-4530-9D47-DC9D9852BC30}" presName="node" presStyleLbl="node1" presStyleIdx="0" presStyleCnt="6">
        <dgm:presLayoutVars>
          <dgm:bulletEnabled val="1"/>
        </dgm:presLayoutVars>
      </dgm:prSet>
      <dgm:spPr>
        <a:prstGeom prst="roundRect">
          <a:avLst/>
        </a:prstGeom>
      </dgm:spPr>
      <dgm:t>
        <a:bodyPr/>
        <a:lstStyle/>
        <a:p>
          <a:endParaRPr lang="de-DE"/>
        </a:p>
      </dgm:t>
    </dgm:pt>
    <dgm:pt modelId="{BED77474-BA41-4579-B177-9798B2280091}" type="pres">
      <dgm:prSet presAssocID="{21FCE61E-4A31-41EE-8562-FE58B11F1BDE}" presName="sibTrans" presStyleCnt="0"/>
      <dgm:spPr/>
    </dgm:pt>
    <dgm:pt modelId="{AC99738C-2051-4914-8514-D07096FB88F4}" type="pres">
      <dgm:prSet presAssocID="{DCCF2227-5487-4EAB-B564-5B164369E581}" presName="node" presStyleLbl="node1" presStyleIdx="1" presStyleCnt="6">
        <dgm:presLayoutVars>
          <dgm:bulletEnabled val="1"/>
        </dgm:presLayoutVars>
      </dgm:prSet>
      <dgm:spPr>
        <a:prstGeom prst="roundRect">
          <a:avLst/>
        </a:prstGeom>
      </dgm:spPr>
      <dgm:t>
        <a:bodyPr/>
        <a:lstStyle/>
        <a:p>
          <a:endParaRPr lang="de-DE"/>
        </a:p>
      </dgm:t>
    </dgm:pt>
    <dgm:pt modelId="{4CBC723F-3250-43A3-B4F5-136EB7FE3ED0}" type="pres">
      <dgm:prSet presAssocID="{D154CF2C-482F-4CCF-A385-4537F39F0709}" presName="sibTrans" presStyleCnt="0"/>
      <dgm:spPr/>
    </dgm:pt>
    <dgm:pt modelId="{83A8C9B0-013B-4EA7-B1A5-841FEEA7A47C}" type="pres">
      <dgm:prSet presAssocID="{0C4026C6-3605-431A-A23A-6E644B9FA739}" presName="node" presStyleLbl="node1" presStyleIdx="2" presStyleCnt="6">
        <dgm:presLayoutVars>
          <dgm:bulletEnabled val="1"/>
        </dgm:presLayoutVars>
      </dgm:prSet>
      <dgm:spPr>
        <a:prstGeom prst="roundRect">
          <a:avLst/>
        </a:prstGeom>
      </dgm:spPr>
      <dgm:t>
        <a:bodyPr/>
        <a:lstStyle/>
        <a:p>
          <a:endParaRPr lang="de-DE"/>
        </a:p>
      </dgm:t>
    </dgm:pt>
    <dgm:pt modelId="{8AE0E2BB-9FDE-4F9C-90B0-2C91A50D26C6}" type="pres">
      <dgm:prSet presAssocID="{97464A70-CC83-48A2-A5F8-8BAFFFEDBF79}" presName="sibTrans" presStyleCnt="0"/>
      <dgm:spPr/>
    </dgm:pt>
    <dgm:pt modelId="{5167811C-4186-45D3-BD5F-EC368FB50FF0}" type="pres">
      <dgm:prSet presAssocID="{0009EC21-9D7B-4DF9-8C58-C3AFEEFDA02E}" presName="node" presStyleLbl="node1" presStyleIdx="3" presStyleCnt="6" custLinFactNeighborX="55" custLinFactNeighborY="52">
        <dgm:presLayoutVars>
          <dgm:bulletEnabled val="1"/>
        </dgm:presLayoutVars>
      </dgm:prSet>
      <dgm:spPr>
        <a:prstGeom prst="roundRect">
          <a:avLst/>
        </a:prstGeom>
      </dgm:spPr>
      <dgm:t>
        <a:bodyPr/>
        <a:lstStyle/>
        <a:p>
          <a:endParaRPr lang="de-DE"/>
        </a:p>
      </dgm:t>
    </dgm:pt>
    <dgm:pt modelId="{F45019D9-37E9-45AB-9BAA-CC40D5A8E7D8}" type="pres">
      <dgm:prSet presAssocID="{98427C98-D261-4AE5-A7DF-DF52F799FB05}" presName="sibTrans" presStyleCnt="0"/>
      <dgm:spPr/>
    </dgm:pt>
    <dgm:pt modelId="{0BAAF6FE-229A-4CF9-887D-61E049791E4D}" type="pres">
      <dgm:prSet presAssocID="{3546C94B-2BC6-4938-84F6-329FAB05797C}" presName="node" presStyleLbl="node1" presStyleIdx="4" presStyleCnt="6">
        <dgm:presLayoutVars>
          <dgm:bulletEnabled val="1"/>
        </dgm:presLayoutVars>
      </dgm:prSet>
      <dgm:spPr>
        <a:prstGeom prst="roundRect">
          <a:avLst/>
        </a:prstGeom>
      </dgm:spPr>
      <dgm:t>
        <a:bodyPr/>
        <a:lstStyle/>
        <a:p>
          <a:endParaRPr lang="de-DE"/>
        </a:p>
      </dgm:t>
    </dgm:pt>
    <dgm:pt modelId="{DA0C0E76-B1F2-4DBC-BA10-97D714042D84}" type="pres">
      <dgm:prSet presAssocID="{BD4B63F9-E109-4DFC-8C1D-D84BC36CB938}" presName="sibTrans" presStyleCnt="0"/>
      <dgm:spPr/>
    </dgm:pt>
    <dgm:pt modelId="{9E0F3774-7567-49E3-A3FD-4B82134AB9F5}" type="pres">
      <dgm:prSet presAssocID="{53BDA1A8-C3D0-43C0-A252-8884855C5913}" presName="node" presStyleLbl="node1" presStyleIdx="5" presStyleCnt="6">
        <dgm:presLayoutVars>
          <dgm:bulletEnabled val="1"/>
        </dgm:presLayoutVars>
      </dgm:prSet>
      <dgm:spPr>
        <a:prstGeom prst="roundRect">
          <a:avLst/>
        </a:prstGeom>
      </dgm:spPr>
      <dgm:t>
        <a:bodyPr/>
        <a:lstStyle/>
        <a:p>
          <a:endParaRPr lang="de-DE"/>
        </a:p>
      </dgm:t>
    </dgm:pt>
  </dgm:ptLst>
  <dgm:cxnLst>
    <dgm:cxn modelId="{A9C9630F-AC31-4322-B44D-3869D7DD17D0}" type="presOf" srcId="{9E739D44-EDF6-4493-93FA-FFB3D0E2F2AC}" destId="{B58CCD4B-99BB-4C8F-8D2E-7C25BBD019CC}" srcOrd="0" destOrd="0" presId="urn:microsoft.com/office/officeart/2005/8/layout/default"/>
    <dgm:cxn modelId="{1C703F4A-39E5-42A7-8C7E-3298A39E49D9}" type="presOf" srcId="{3546C94B-2BC6-4938-84F6-329FAB05797C}" destId="{0BAAF6FE-229A-4CF9-887D-61E049791E4D}" srcOrd="0" destOrd="0" presId="urn:microsoft.com/office/officeart/2005/8/layout/default"/>
    <dgm:cxn modelId="{D7872BEB-BD25-49BD-A11E-283E14FE1D48}" type="presOf" srcId="{DCCF2227-5487-4EAB-B564-5B164369E581}" destId="{AC99738C-2051-4914-8514-D07096FB88F4}" srcOrd="0" destOrd="0" presId="urn:microsoft.com/office/officeart/2005/8/layout/default"/>
    <dgm:cxn modelId="{47BEF62C-156A-4D8B-B966-3556C1A37A89}" srcId="{9E739D44-EDF6-4493-93FA-FFB3D0E2F2AC}" destId="{0C4026C6-3605-431A-A23A-6E644B9FA739}" srcOrd="2" destOrd="0" parTransId="{140F4FAC-807A-4736-9052-4A826075EC6C}" sibTransId="{97464A70-CC83-48A2-A5F8-8BAFFFEDBF79}"/>
    <dgm:cxn modelId="{4CC21027-9E4E-40E2-9101-C7C1FFB9FA65}" type="presOf" srcId="{53BDA1A8-C3D0-43C0-A252-8884855C5913}" destId="{9E0F3774-7567-49E3-A3FD-4B82134AB9F5}" srcOrd="0" destOrd="0" presId="urn:microsoft.com/office/officeart/2005/8/layout/default"/>
    <dgm:cxn modelId="{BAA98CEF-86C8-445F-8312-6B77DDFCE30C}" srcId="{9E739D44-EDF6-4493-93FA-FFB3D0E2F2AC}" destId="{C8396542-BCFE-4530-9D47-DC9D9852BC30}" srcOrd="0" destOrd="0" parTransId="{BF22A1B2-B0A1-4F48-BF43-F275C2A9F976}" sibTransId="{21FCE61E-4A31-41EE-8562-FE58B11F1BDE}"/>
    <dgm:cxn modelId="{2E462782-080C-40B4-BFB9-FCED1088FAAC}" srcId="{9E739D44-EDF6-4493-93FA-FFB3D0E2F2AC}" destId="{0009EC21-9D7B-4DF9-8C58-C3AFEEFDA02E}" srcOrd="3" destOrd="0" parTransId="{3121DCEE-ECDC-4A6E-8FE1-FF1A4D5ECB0A}" sibTransId="{98427C98-D261-4AE5-A7DF-DF52F799FB05}"/>
    <dgm:cxn modelId="{31E8AFFE-1315-436D-BAE0-9AA99FBA68E9}" type="presOf" srcId="{C8396542-BCFE-4530-9D47-DC9D9852BC30}" destId="{CF2E68CE-B520-4690-8206-5EB39B2FE93E}" srcOrd="0" destOrd="0" presId="urn:microsoft.com/office/officeart/2005/8/layout/default"/>
    <dgm:cxn modelId="{45E51A00-946E-45B0-9332-2CDC41F8116B}" srcId="{9E739D44-EDF6-4493-93FA-FFB3D0E2F2AC}" destId="{53BDA1A8-C3D0-43C0-A252-8884855C5913}" srcOrd="5" destOrd="0" parTransId="{AA025A5D-26A0-4151-BFFF-426DD2C5223E}" sibTransId="{47C8D65D-6CF4-40F8-9782-417FCFF3EDAD}"/>
    <dgm:cxn modelId="{052783F3-666C-4115-9949-A9776F91D5FF}" type="presOf" srcId="{0009EC21-9D7B-4DF9-8C58-C3AFEEFDA02E}" destId="{5167811C-4186-45D3-BD5F-EC368FB50FF0}" srcOrd="0" destOrd="0" presId="urn:microsoft.com/office/officeart/2005/8/layout/default"/>
    <dgm:cxn modelId="{BF83CC61-6345-4419-BA61-57FC56D8C9A8}" type="presOf" srcId="{0C4026C6-3605-431A-A23A-6E644B9FA739}" destId="{83A8C9B0-013B-4EA7-B1A5-841FEEA7A47C}" srcOrd="0" destOrd="0" presId="urn:microsoft.com/office/officeart/2005/8/layout/default"/>
    <dgm:cxn modelId="{657BEE50-9E19-4213-AA82-AFB7B158FC21}" srcId="{9E739D44-EDF6-4493-93FA-FFB3D0E2F2AC}" destId="{DCCF2227-5487-4EAB-B564-5B164369E581}" srcOrd="1" destOrd="0" parTransId="{CB178DCC-E022-43CC-9E7D-A56482654CAD}" sibTransId="{D154CF2C-482F-4CCF-A385-4537F39F0709}"/>
    <dgm:cxn modelId="{DB8F3A1C-182C-4068-8047-A2BB002B9A1F}" srcId="{9E739D44-EDF6-4493-93FA-FFB3D0E2F2AC}" destId="{3546C94B-2BC6-4938-84F6-329FAB05797C}" srcOrd="4" destOrd="0" parTransId="{20508B4D-E41E-40DF-AF1E-73DF1773684B}" sibTransId="{BD4B63F9-E109-4DFC-8C1D-D84BC36CB938}"/>
    <dgm:cxn modelId="{30429AD8-AD2D-4893-8541-1BC78ACDBE43}" type="presParOf" srcId="{B58CCD4B-99BB-4C8F-8D2E-7C25BBD019CC}" destId="{CF2E68CE-B520-4690-8206-5EB39B2FE93E}" srcOrd="0" destOrd="0" presId="urn:microsoft.com/office/officeart/2005/8/layout/default"/>
    <dgm:cxn modelId="{B57F1F8B-4F68-4625-92BD-E2ECFBB1EF3A}" type="presParOf" srcId="{B58CCD4B-99BB-4C8F-8D2E-7C25BBD019CC}" destId="{BED77474-BA41-4579-B177-9798B2280091}" srcOrd="1" destOrd="0" presId="urn:microsoft.com/office/officeart/2005/8/layout/default"/>
    <dgm:cxn modelId="{5E62DC3A-80AA-439E-ABCE-C5C214A37BDC}" type="presParOf" srcId="{B58CCD4B-99BB-4C8F-8D2E-7C25BBD019CC}" destId="{AC99738C-2051-4914-8514-D07096FB88F4}" srcOrd="2" destOrd="0" presId="urn:microsoft.com/office/officeart/2005/8/layout/default"/>
    <dgm:cxn modelId="{D62885CD-74C1-4396-B362-7A827CC87FDB}" type="presParOf" srcId="{B58CCD4B-99BB-4C8F-8D2E-7C25BBD019CC}" destId="{4CBC723F-3250-43A3-B4F5-136EB7FE3ED0}" srcOrd="3" destOrd="0" presId="urn:microsoft.com/office/officeart/2005/8/layout/default"/>
    <dgm:cxn modelId="{0B533666-30DF-4800-AD9A-B35CAF1E9A7C}" type="presParOf" srcId="{B58CCD4B-99BB-4C8F-8D2E-7C25BBD019CC}" destId="{83A8C9B0-013B-4EA7-B1A5-841FEEA7A47C}" srcOrd="4" destOrd="0" presId="urn:microsoft.com/office/officeart/2005/8/layout/default"/>
    <dgm:cxn modelId="{3BF633B4-0B5C-4387-8BA5-D10AD0EF6F20}" type="presParOf" srcId="{B58CCD4B-99BB-4C8F-8D2E-7C25BBD019CC}" destId="{8AE0E2BB-9FDE-4F9C-90B0-2C91A50D26C6}" srcOrd="5" destOrd="0" presId="urn:microsoft.com/office/officeart/2005/8/layout/default"/>
    <dgm:cxn modelId="{3352EA80-49A4-4637-A48F-25DE499A775D}" type="presParOf" srcId="{B58CCD4B-99BB-4C8F-8D2E-7C25BBD019CC}" destId="{5167811C-4186-45D3-BD5F-EC368FB50FF0}" srcOrd="6" destOrd="0" presId="urn:microsoft.com/office/officeart/2005/8/layout/default"/>
    <dgm:cxn modelId="{D9C7D831-56BD-4E05-B02E-5A1E4A6A8728}" type="presParOf" srcId="{B58CCD4B-99BB-4C8F-8D2E-7C25BBD019CC}" destId="{F45019D9-37E9-45AB-9BAA-CC40D5A8E7D8}" srcOrd="7" destOrd="0" presId="urn:microsoft.com/office/officeart/2005/8/layout/default"/>
    <dgm:cxn modelId="{868ED962-2842-4582-9DF2-795DD7BDA6A5}" type="presParOf" srcId="{B58CCD4B-99BB-4C8F-8D2E-7C25BBD019CC}" destId="{0BAAF6FE-229A-4CF9-887D-61E049791E4D}" srcOrd="8" destOrd="0" presId="urn:microsoft.com/office/officeart/2005/8/layout/default"/>
    <dgm:cxn modelId="{477E55BD-6350-47BD-B551-C60CC00BC32B}" type="presParOf" srcId="{B58CCD4B-99BB-4C8F-8D2E-7C25BBD019CC}" destId="{DA0C0E76-B1F2-4DBC-BA10-97D714042D84}" srcOrd="9" destOrd="0" presId="urn:microsoft.com/office/officeart/2005/8/layout/default"/>
    <dgm:cxn modelId="{BF8ECF0F-052B-4B4F-B793-9D12F75D638C}" type="presParOf" srcId="{B58CCD4B-99BB-4C8F-8D2E-7C25BBD019CC}" destId="{9E0F3774-7567-49E3-A3FD-4B82134AB9F5}" srcOrd="10" destOrd="0" presId="urn:microsoft.com/office/officeart/2005/8/layout/default"/>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20F93-7543-4807-AB36-BE9590EBAE4E}" type="doc">
      <dgm:prSet loTypeId="urn:microsoft.com/office/officeart/2005/8/layout/venn3" loCatId="relationship" qsTypeId="urn:microsoft.com/office/officeart/2005/8/quickstyle/simple1" qsCatId="simple" csTypeId="urn:microsoft.com/office/officeart/2005/8/colors/accent5_5" csCatId="accent5" phldr="1"/>
      <dgm:spPr/>
      <dgm:t>
        <a:bodyPr/>
        <a:lstStyle/>
        <a:p>
          <a:endParaRPr lang="de-DE"/>
        </a:p>
      </dgm:t>
    </dgm:pt>
    <dgm:pt modelId="{0E8DB4EF-871F-458C-AB4F-CB2E6088A38B}">
      <dgm:prSet custT="1"/>
      <dgm:spPr>
        <a:solidFill>
          <a:srgbClr val="B51F2A">
            <a:alpha val="10000"/>
          </a:srgbClr>
        </a:solidFill>
        <a:ln>
          <a:solidFill>
            <a:schemeClr val="bg1"/>
          </a:solidFill>
        </a:ln>
      </dgm:spPr>
      <dgm:t>
        <a:bodyPr/>
        <a:lstStyle/>
        <a:p>
          <a:pP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50+ </a:t>
          </a:r>
        </a:p>
        <a:p>
          <a:pPr rtl="0">
            <a:lnSpc>
              <a:spcPct val="100000"/>
            </a:lnSpc>
          </a:pP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European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rtl="0">
            <a:lnSpc>
              <a:spcPct val="90000"/>
            </a:lnSpc>
          </a:pPr>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(ERASMUS+)</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3A9E988B-3244-4BB1-BDBC-94583F13AC9D}" type="parTrans" cxnId="{769DC4CE-0AC0-4BA0-A399-F6B0560827C6}">
      <dgm:prSet/>
      <dgm:spPr/>
      <dgm:t>
        <a:bodyPr/>
        <a:lstStyle/>
        <a:p>
          <a:endParaRPr lang="de-DE"/>
        </a:p>
      </dgm:t>
    </dgm:pt>
    <dgm:pt modelId="{4D29E962-6321-48B6-852D-F69C4FDC152F}" type="sibTrans" cxnId="{769DC4CE-0AC0-4BA0-A399-F6B0560827C6}">
      <dgm:prSet/>
      <dgm:spPr/>
      <dgm:t>
        <a:bodyPr/>
        <a:lstStyle/>
        <a:p>
          <a:endParaRPr lang="de-DE"/>
        </a:p>
      </dgm:t>
    </dgm:pt>
    <dgm:pt modelId="{04967476-7E7E-41CC-9725-653D95A8D744}">
      <dgm:prSet custT="1"/>
      <dgm:spPr>
        <a:solidFill>
          <a:srgbClr val="B51F2A">
            <a:alpha val="10000"/>
          </a:srgbClr>
        </a:solidFill>
        <a:ln>
          <a:solidFill>
            <a:schemeClr val="bg1"/>
          </a:solidFill>
        </a:ln>
      </dgm:spPr>
      <dgm:t>
        <a:bodyPr/>
        <a:lstStyle/>
        <a:p>
          <a:pPr rtl="0"/>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30+</a:t>
          </a:r>
        </a:p>
        <a:p>
          <a:pPr rtl="0"/>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Non-</a:t>
          </a:r>
          <a:r>
            <a:rPr lang="de-DE" sz="12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european</a:t>
          </a:r>
          <a:r>
            <a:rPr lang="de-DE" sz="12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r>
          <a:b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b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rtl="0"/>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(bilateral </a:t>
          </a:r>
          <a:r>
            <a:rPr lang="de-DE" sz="10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programmes</a:t>
          </a:r>
          <a:r>
            <a:rPr lang="de-DE" sz="10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a:t>
          </a:r>
          <a:endParaRPr lang="de-DE" sz="1000"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23A2C863-BC62-4F8B-804A-0F3AF813A374}" type="parTrans" cxnId="{92B1BA82-D6E4-42B3-86E6-3589DA89D4A9}">
      <dgm:prSet/>
      <dgm:spPr/>
      <dgm:t>
        <a:bodyPr/>
        <a:lstStyle/>
        <a:p>
          <a:endParaRPr lang="de-DE"/>
        </a:p>
      </dgm:t>
    </dgm:pt>
    <dgm:pt modelId="{FF84A282-FEF6-499E-9109-7241D89FB886}" type="sibTrans" cxnId="{92B1BA82-D6E4-42B3-86E6-3589DA89D4A9}">
      <dgm:prSet/>
      <dgm:spPr/>
      <dgm:t>
        <a:bodyPr/>
        <a:lstStyle/>
        <a:p>
          <a:endParaRPr lang="de-DE"/>
        </a:p>
      </dgm:t>
    </dgm:pt>
    <dgm:pt modelId="{CAE18ECC-42DB-48C5-989A-05A4D6C37725}">
      <dgm:prSet custT="1"/>
      <dgm:spPr>
        <a:solidFill>
          <a:srgbClr val="B51F2A">
            <a:alpha val="10000"/>
          </a:srgbClr>
        </a:solidFill>
        <a:ln>
          <a:solidFill>
            <a:schemeClr val="bg1"/>
          </a:solidFill>
        </a:ln>
      </dgm:spPr>
      <dgm:t>
        <a:bodyPr/>
        <a:lstStyle/>
        <a:p>
          <a:pPr algn="ctr" rtl="0">
            <a:lnSpc>
              <a:spcPct val="90000"/>
            </a:lnSpc>
          </a:pPr>
          <a:r>
            <a:rPr lang="de-DE" sz="48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10+</a:t>
          </a:r>
        </a:p>
        <a:p>
          <a:pPr algn="ctr" rtl="0">
            <a:lnSpc>
              <a:spcPct val="90000"/>
            </a:lnSpc>
          </a:pP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rPr>
            <a:t>Double-</a:t>
          </a: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Degree</a:t>
          </a:r>
          <a:endParaRPr lang="de-DE" sz="1600" b="1"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algn="ctr" rtl="0">
            <a:lnSpc>
              <a:spcPct val="100000"/>
            </a:lnSpc>
          </a:pPr>
          <a:r>
            <a:rPr lang="de-DE" sz="1600" b="1"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endParaRPr lang="de-DE" sz="1600" b="1" dirty="0">
            <a:solidFill>
              <a:srgbClr val="B51F2A"/>
            </a:solidFill>
            <a:latin typeface="Tahoma" panose="020B0604030504040204" pitchFamily="34" charset="0"/>
            <a:ea typeface="Tahoma" panose="020B0604030504040204" pitchFamily="34" charset="0"/>
            <a:cs typeface="Tahoma" panose="020B0604030504040204" pitchFamily="34" charset="0"/>
          </a:endParaRPr>
        </a:p>
      </dgm:t>
    </dgm:pt>
    <dgm:pt modelId="{72F8A2DE-407D-4E65-BAC4-EDF461C90A92}" type="parTrans" cxnId="{44653399-FFB1-42F9-8DCD-B76C6AE2426A}">
      <dgm:prSet/>
      <dgm:spPr/>
      <dgm:t>
        <a:bodyPr/>
        <a:lstStyle/>
        <a:p>
          <a:endParaRPr lang="de-DE"/>
        </a:p>
      </dgm:t>
    </dgm:pt>
    <dgm:pt modelId="{141F5471-9110-454A-A425-1D1C157AA2E1}" type="sibTrans" cxnId="{44653399-FFB1-42F9-8DCD-B76C6AE2426A}">
      <dgm:prSet/>
      <dgm:spPr/>
      <dgm:t>
        <a:bodyPr/>
        <a:lstStyle/>
        <a:p>
          <a:endParaRPr lang="de-DE"/>
        </a:p>
      </dgm:t>
    </dgm:pt>
    <dgm:pt modelId="{EB3B7269-9E0A-4D38-9274-4B8E9EB4938D}" type="pres">
      <dgm:prSet presAssocID="{70B20F93-7543-4807-AB36-BE9590EBAE4E}" presName="Name0" presStyleCnt="0">
        <dgm:presLayoutVars>
          <dgm:dir/>
          <dgm:resizeHandles val="exact"/>
        </dgm:presLayoutVars>
      </dgm:prSet>
      <dgm:spPr/>
      <dgm:t>
        <a:bodyPr/>
        <a:lstStyle/>
        <a:p>
          <a:endParaRPr lang="de-DE"/>
        </a:p>
      </dgm:t>
    </dgm:pt>
    <dgm:pt modelId="{DCDD488F-9270-4D2C-96EA-211C495F63C4}" type="pres">
      <dgm:prSet presAssocID="{0E8DB4EF-871F-458C-AB4F-CB2E6088A38B}" presName="Name5" presStyleLbl="vennNode1" presStyleIdx="0" presStyleCnt="3">
        <dgm:presLayoutVars>
          <dgm:bulletEnabled val="1"/>
        </dgm:presLayoutVars>
      </dgm:prSet>
      <dgm:spPr/>
      <dgm:t>
        <a:bodyPr/>
        <a:lstStyle/>
        <a:p>
          <a:endParaRPr lang="de-DE"/>
        </a:p>
      </dgm:t>
    </dgm:pt>
    <dgm:pt modelId="{2E3C3B0D-EC42-41D9-A4BB-CA0EB66AB645}" type="pres">
      <dgm:prSet presAssocID="{4D29E962-6321-48B6-852D-F69C4FDC152F}" presName="space" presStyleCnt="0"/>
      <dgm:spPr/>
    </dgm:pt>
    <dgm:pt modelId="{E92D9C6C-A07C-4178-9D41-8E8510ABA310}" type="pres">
      <dgm:prSet presAssocID="{04967476-7E7E-41CC-9725-653D95A8D744}" presName="Name5" presStyleLbl="vennNode1" presStyleIdx="1" presStyleCnt="3" custLinFactX="58354" custLinFactNeighborX="100000" custLinFactNeighborY="-203">
        <dgm:presLayoutVars>
          <dgm:bulletEnabled val="1"/>
        </dgm:presLayoutVars>
      </dgm:prSet>
      <dgm:spPr/>
      <dgm:t>
        <a:bodyPr/>
        <a:lstStyle/>
        <a:p>
          <a:endParaRPr lang="de-DE"/>
        </a:p>
      </dgm:t>
    </dgm:pt>
    <dgm:pt modelId="{AD50A92F-5046-4749-8E2E-B6C2423C3B0D}" type="pres">
      <dgm:prSet presAssocID="{FF84A282-FEF6-499E-9109-7241D89FB886}" presName="space" presStyleCnt="0"/>
      <dgm:spPr/>
    </dgm:pt>
    <dgm:pt modelId="{9A27AF64-1664-444F-BB81-85FC71151214}" type="pres">
      <dgm:prSet presAssocID="{CAE18ECC-42DB-48C5-989A-05A4D6C37725}" presName="Name5" presStyleLbl="vennNode1" presStyleIdx="2" presStyleCnt="3" custLinFactX="-60606" custLinFactNeighborX="-100000" custLinFactNeighborY="22">
        <dgm:presLayoutVars>
          <dgm:bulletEnabled val="1"/>
        </dgm:presLayoutVars>
      </dgm:prSet>
      <dgm:spPr/>
      <dgm:t>
        <a:bodyPr/>
        <a:lstStyle/>
        <a:p>
          <a:endParaRPr lang="de-DE"/>
        </a:p>
      </dgm:t>
    </dgm:pt>
  </dgm:ptLst>
  <dgm:cxnLst>
    <dgm:cxn modelId="{769DC4CE-0AC0-4BA0-A399-F6B0560827C6}" srcId="{70B20F93-7543-4807-AB36-BE9590EBAE4E}" destId="{0E8DB4EF-871F-458C-AB4F-CB2E6088A38B}" srcOrd="0" destOrd="0" parTransId="{3A9E988B-3244-4BB1-BDBC-94583F13AC9D}" sibTransId="{4D29E962-6321-48B6-852D-F69C4FDC152F}"/>
    <dgm:cxn modelId="{96FC29D8-703D-451B-8A1B-C235CF3102EA}" type="presOf" srcId="{04967476-7E7E-41CC-9725-653D95A8D744}" destId="{E92D9C6C-A07C-4178-9D41-8E8510ABA310}" srcOrd="0" destOrd="0" presId="urn:microsoft.com/office/officeart/2005/8/layout/venn3"/>
    <dgm:cxn modelId="{62CF0604-E436-40E1-8613-8273117F9856}" type="presOf" srcId="{0E8DB4EF-871F-458C-AB4F-CB2E6088A38B}" destId="{DCDD488F-9270-4D2C-96EA-211C495F63C4}" srcOrd="0" destOrd="0" presId="urn:microsoft.com/office/officeart/2005/8/layout/venn3"/>
    <dgm:cxn modelId="{04042543-6F6C-467B-AB88-9146F541F342}" type="presOf" srcId="{70B20F93-7543-4807-AB36-BE9590EBAE4E}" destId="{EB3B7269-9E0A-4D38-9274-4B8E9EB4938D}" srcOrd="0" destOrd="0" presId="urn:microsoft.com/office/officeart/2005/8/layout/venn3"/>
    <dgm:cxn modelId="{44653399-FFB1-42F9-8DCD-B76C6AE2426A}" srcId="{70B20F93-7543-4807-AB36-BE9590EBAE4E}" destId="{CAE18ECC-42DB-48C5-989A-05A4D6C37725}" srcOrd="2" destOrd="0" parTransId="{72F8A2DE-407D-4E65-BAC4-EDF461C90A92}" sibTransId="{141F5471-9110-454A-A425-1D1C157AA2E1}"/>
    <dgm:cxn modelId="{92B1BA82-D6E4-42B3-86E6-3589DA89D4A9}" srcId="{70B20F93-7543-4807-AB36-BE9590EBAE4E}" destId="{04967476-7E7E-41CC-9725-653D95A8D744}" srcOrd="1" destOrd="0" parTransId="{23A2C863-BC62-4F8B-804A-0F3AF813A374}" sibTransId="{FF84A282-FEF6-499E-9109-7241D89FB886}"/>
    <dgm:cxn modelId="{9DF8B79C-4B5C-483A-8C80-75638D35C72F}" type="presOf" srcId="{CAE18ECC-42DB-48C5-989A-05A4D6C37725}" destId="{9A27AF64-1664-444F-BB81-85FC71151214}" srcOrd="0" destOrd="0" presId="urn:microsoft.com/office/officeart/2005/8/layout/venn3"/>
    <dgm:cxn modelId="{8D004E43-88B2-46B1-A21B-D51033D4164D}" type="presParOf" srcId="{EB3B7269-9E0A-4D38-9274-4B8E9EB4938D}" destId="{DCDD488F-9270-4D2C-96EA-211C495F63C4}" srcOrd="0" destOrd="0" presId="urn:microsoft.com/office/officeart/2005/8/layout/venn3"/>
    <dgm:cxn modelId="{D8854EB2-7287-4E93-9075-E0F845415368}" type="presParOf" srcId="{EB3B7269-9E0A-4D38-9274-4B8E9EB4938D}" destId="{2E3C3B0D-EC42-41D9-A4BB-CA0EB66AB645}" srcOrd="1" destOrd="0" presId="urn:microsoft.com/office/officeart/2005/8/layout/venn3"/>
    <dgm:cxn modelId="{1DDD1EBB-F92D-438B-AF9F-44CD86011959}" type="presParOf" srcId="{EB3B7269-9E0A-4D38-9274-4B8E9EB4938D}" destId="{E92D9C6C-A07C-4178-9D41-8E8510ABA310}" srcOrd="2" destOrd="0" presId="urn:microsoft.com/office/officeart/2005/8/layout/venn3"/>
    <dgm:cxn modelId="{D801D515-F7DA-4F27-8D4B-0B21C1C2682F}" type="presParOf" srcId="{EB3B7269-9E0A-4D38-9274-4B8E9EB4938D}" destId="{AD50A92F-5046-4749-8E2E-B6C2423C3B0D}" srcOrd="3" destOrd="0" presId="urn:microsoft.com/office/officeart/2005/8/layout/venn3"/>
    <dgm:cxn modelId="{C4214712-7F0A-4C4C-B326-419F3AF7147F}" type="presParOf" srcId="{EB3B7269-9E0A-4D38-9274-4B8E9EB4938D}" destId="{9A27AF64-1664-444F-BB81-85FC71151214}"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DCCC4-9B38-4FDF-908A-35A61C0BB6F1}">
      <dsp:nvSpPr>
        <dsp:cNvPr id="0" name=""/>
        <dsp:cNvSpPr/>
      </dsp:nvSpPr>
      <dsp:spPr>
        <a:xfrm>
          <a:off x="224778"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RADAR Early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Warning</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0574" y="56692"/>
        <a:ext cx="1793385" cy="1031394"/>
      </dsp:txXfrm>
    </dsp:sp>
    <dsp:sp modelId="{9798AD8E-29F6-4BF5-83FB-2B2F1283BD38}">
      <dsp:nvSpPr>
        <dsp:cNvPr id="0" name=""/>
        <dsp:cNvSpPr/>
      </dsp:nvSpPr>
      <dsp:spPr>
        <a:xfrm>
          <a:off x="2320253"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Modern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three</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-phase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motors</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376049" y="56692"/>
        <a:ext cx="1793385" cy="1031394"/>
      </dsp:txXfrm>
    </dsp:sp>
    <dsp:sp modelId="{C7853275-45A3-4C9B-9605-E38C3E4CB5B3}">
      <dsp:nvSpPr>
        <dsp:cNvPr id="0" name=""/>
        <dsp:cNvSpPr/>
      </dsp:nvSpPr>
      <dsp:spPr>
        <a:xfrm>
          <a:off x="4415728"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Radio-</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controlled</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clock</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471524" y="56692"/>
        <a:ext cx="1793385" cy="1031394"/>
      </dsp:txXfrm>
    </dsp:sp>
    <dsp:sp modelId="{4D8D446C-7B22-43E1-8AFA-26884DC255AB}">
      <dsp:nvSpPr>
        <dsp:cNvPr id="0" name=""/>
        <dsp:cNvSpPr/>
      </dsp:nvSpPr>
      <dsp:spPr>
        <a:xfrm>
          <a:off x="6511203" y="896"/>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Elektret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microphone</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6566999" y="56692"/>
        <a:ext cx="1793385" cy="1031394"/>
      </dsp:txXfrm>
    </dsp:sp>
    <dsp:sp modelId="{316B96B3-7638-42CB-B28E-8FAF2D697CF2}">
      <dsp:nvSpPr>
        <dsp:cNvPr id="0" name=""/>
        <dsp:cNvSpPr/>
      </dsp:nvSpPr>
      <dsp:spPr>
        <a:xfrm>
          <a:off x="224778"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Electric</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vehicles</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0574" y="1390176"/>
        <a:ext cx="1793385" cy="1031394"/>
      </dsp:txXfrm>
    </dsp:sp>
    <dsp:sp modelId="{FB222C7E-A2E0-4CB7-A0F0-A5D4B9EE8D37}">
      <dsp:nvSpPr>
        <dsp:cNvPr id="0" name=""/>
        <dsp:cNvSpPr/>
      </dsp:nvSpPr>
      <dsp:spPr>
        <a:xfrm>
          <a:off x="2320253"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CMOS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Cameras</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for</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space</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travel</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376049" y="1390176"/>
        <a:ext cx="1793385" cy="1031394"/>
      </dsp:txXfrm>
    </dsp:sp>
    <dsp:sp modelId="{0DCB863E-1CD7-4361-935C-BF872305BF72}">
      <dsp:nvSpPr>
        <dsp:cNvPr id="0" name=""/>
        <dsp:cNvSpPr/>
      </dsp:nvSpPr>
      <dsp:spPr>
        <a:xfrm>
          <a:off x="4415728"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Solar </a:t>
          </a:r>
          <a:r>
            <a:rPr lang="de-DE"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houses</a:t>
          </a:r>
          <a:r>
            <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in Darmstadt</a:t>
          </a:r>
          <a:endParaRPr lang="de-DE" sz="14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471524" y="1390176"/>
        <a:ext cx="1793385" cy="1031394"/>
      </dsp:txXfrm>
    </dsp:sp>
    <dsp:sp modelId="{0C171E40-EBCD-4ECA-B75F-F206FB48A651}">
      <dsp:nvSpPr>
        <dsp:cNvPr id="0" name=""/>
        <dsp:cNvSpPr/>
      </dsp:nvSpPr>
      <dsp:spPr>
        <a:xfrm>
          <a:off x="6511203" y="1334380"/>
          <a:ext cx="1904977" cy="1142986"/>
        </a:xfrm>
        <a:prstGeom prst="roundRect">
          <a:avLst/>
        </a:prstGeom>
        <a:solidFill>
          <a:srgbClr val="F69200"/>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lvl="0" algn="ctr" defTabSz="622300" rtl="0">
            <a:lnSpc>
              <a:spcPct val="100000"/>
            </a:lnSpc>
            <a:spcBef>
              <a:spcPct val="0"/>
            </a:spcBef>
            <a:spcAft>
              <a:spcPct val="35000"/>
            </a:spcAft>
          </a:pPr>
          <a:r>
            <a:rPr lang="en-US"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First Chairs and Degree </a:t>
          </a:r>
          <a:r>
            <a:rPr lang="en-US" sz="14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4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6566999" y="1390176"/>
        <a:ext cx="1793385" cy="1031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9455D-E4CC-4AD7-8147-BA9E1A58AFCA}">
      <dsp:nvSpPr>
        <dsp:cNvPr id="0" name=""/>
        <dsp:cNvSpPr/>
      </dsp:nvSpPr>
      <dsp:spPr>
        <a:xfrm>
          <a:off x="1879" y="0"/>
          <a:ext cx="137009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Telecommuni-cations</a:t>
          </a: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1894</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879" y="1075065"/>
        <a:ext cx="1370094" cy="1075065"/>
      </dsp:txXfrm>
    </dsp:sp>
    <dsp:sp modelId="{5B08C4AC-48B4-4DD8-9D41-A28BC295FF4A}">
      <dsp:nvSpPr>
        <dsp:cNvPr id="0" name=""/>
        <dsp:cNvSpPr/>
      </dsp:nvSpPr>
      <dsp:spPr>
        <a:xfrm>
          <a:off x="239431" y="161259"/>
          <a:ext cx="894991" cy="8949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1000" r="-2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F8599B-DA80-4C51-AF53-05DB983CCB93}">
      <dsp:nvSpPr>
        <dsp:cNvPr id="0" name=""/>
        <dsp:cNvSpPr/>
      </dsp:nvSpPr>
      <dsp:spPr>
        <a:xfrm>
          <a:off x="1402018" y="0"/>
          <a:ext cx="1443632"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High </a:t>
          </a:r>
          <a:r>
            <a:rPr lang="de-DE" sz="1200" b="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Voltage</a:t>
          </a: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Technology</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1914</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402018" y="1075065"/>
        <a:ext cx="1443632" cy="1075065"/>
      </dsp:txXfrm>
    </dsp:sp>
    <dsp:sp modelId="{57DA4717-FDEA-40E6-8687-035ADD5A1015}">
      <dsp:nvSpPr>
        <dsp:cNvPr id="0" name=""/>
        <dsp:cNvSpPr/>
      </dsp:nvSpPr>
      <dsp:spPr>
        <a:xfrm>
          <a:off x="1676339" y="161259"/>
          <a:ext cx="894991" cy="89499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68274-A776-4557-BEE3-243EBCB63920}">
      <dsp:nvSpPr>
        <dsp:cNvPr id="0" name=""/>
        <dsp:cNvSpPr/>
      </dsp:nvSpPr>
      <dsp:spPr>
        <a:xfrm>
          <a:off x="2875695" y="0"/>
          <a:ext cx="1341702"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Control </a:t>
          </a:r>
          <a:b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Systems</a:t>
          </a:r>
        </a:p>
        <a:p>
          <a:pPr lvl="0" algn="ctr" defTabSz="533400" rtl="0">
            <a:lnSpc>
              <a:spcPct val="100000"/>
            </a:lnSpc>
            <a:spcBef>
              <a:spcPct val="0"/>
            </a:spcBef>
            <a:spcAft>
              <a:spcPts val="504"/>
            </a:spcAft>
          </a:pPr>
          <a:endPar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ts val="0"/>
            </a:spcAft>
          </a:pPr>
          <a:r>
            <a:rPr lang="de-DE" sz="1200" b="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1954</a:t>
          </a:r>
          <a:endParaRPr lang="de-DE" sz="1200" b="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2875695" y="1075065"/>
        <a:ext cx="1341702" cy="1075065"/>
      </dsp:txXfrm>
    </dsp:sp>
    <dsp:sp modelId="{59488C46-7CE5-4294-9114-D4AD5569DCFE}">
      <dsp:nvSpPr>
        <dsp:cNvPr id="0" name=""/>
        <dsp:cNvSpPr/>
      </dsp:nvSpPr>
      <dsp:spPr>
        <a:xfrm>
          <a:off x="3099292" y="161259"/>
          <a:ext cx="894508" cy="894991"/>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78756" t="2815" r="-396352" b="-5765"/>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B0B256-27FD-423B-8B48-E436BEC45F11}">
      <dsp:nvSpPr>
        <dsp:cNvPr id="0" name=""/>
        <dsp:cNvSpPr/>
      </dsp:nvSpPr>
      <dsp:spPr>
        <a:xfrm>
          <a:off x="4247442" y="0"/>
          <a:ext cx="1313371"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Electro-mechanical</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Systems</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4247442" y="1075065"/>
        <a:ext cx="1313371" cy="1075065"/>
      </dsp:txXfrm>
    </dsp:sp>
    <dsp:sp modelId="{0324A4BA-D773-406F-8479-E1B2A7C99917}">
      <dsp:nvSpPr>
        <dsp:cNvPr id="0" name=""/>
        <dsp:cNvSpPr/>
      </dsp:nvSpPr>
      <dsp:spPr>
        <a:xfrm>
          <a:off x="4456632" y="161259"/>
          <a:ext cx="894991" cy="89499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00EED-9DF3-40D6-96BE-44C1C40FB4AD}">
      <dsp:nvSpPr>
        <dsp:cNvPr id="0" name=""/>
        <dsp:cNvSpPr/>
      </dsp:nvSpPr>
      <dsp:spPr>
        <a:xfrm>
          <a:off x="5590857" y="0"/>
          <a:ext cx="125450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Power Electronics</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1963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590857" y="1075065"/>
        <a:ext cx="1254504" cy="1075065"/>
      </dsp:txXfrm>
    </dsp:sp>
    <dsp:sp modelId="{12FFF8A9-2FC1-4BA6-A988-CD10CA6B3733}">
      <dsp:nvSpPr>
        <dsp:cNvPr id="0" name=""/>
        <dsp:cNvSpPr/>
      </dsp:nvSpPr>
      <dsp:spPr>
        <a:xfrm>
          <a:off x="5770614" y="161259"/>
          <a:ext cx="894991" cy="89499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71000" r="-2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4AAFC-17BC-4603-AD27-608249F33F2C}">
      <dsp:nvSpPr>
        <dsp:cNvPr id="0" name=""/>
        <dsp:cNvSpPr/>
      </dsp:nvSpPr>
      <dsp:spPr>
        <a:xfrm>
          <a:off x="6875406" y="0"/>
          <a:ext cx="1174847"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5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Renewable</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Energies</a:t>
          </a: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1996</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6875406" y="1075065"/>
        <a:ext cx="1174847" cy="1075065"/>
      </dsp:txXfrm>
    </dsp:sp>
    <dsp:sp modelId="{85AFDF2F-3015-43DF-81B9-8E027746BCAC}">
      <dsp:nvSpPr>
        <dsp:cNvPr id="0" name=""/>
        <dsp:cNvSpPr/>
      </dsp:nvSpPr>
      <dsp:spPr>
        <a:xfrm>
          <a:off x="7015334" y="161259"/>
          <a:ext cx="894991" cy="894991"/>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92F0C-19D0-4A21-BFB8-CA21AE71F8E6}">
      <dsp:nvSpPr>
        <dsp:cNvPr id="0" name=""/>
        <dsp:cNvSpPr/>
      </dsp:nvSpPr>
      <dsp:spPr>
        <a:xfrm>
          <a:off x="8080298" y="0"/>
          <a:ext cx="1315374" cy="2687663"/>
        </a:xfrm>
        <a:prstGeom prst="roundRect">
          <a:avLst>
            <a:gd name="adj" fmla="val 10000"/>
          </a:avLst>
        </a:prstGeom>
        <a:solidFill>
          <a:srgbClr val="F69200"/>
        </a:solidFill>
        <a:ln w="25400" cap="flat" cmpd="sng" algn="ctr">
          <a:noFill/>
          <a:prstDash val="solid"/>
        </a:ln>
        <a:effectLst>
          <a:outerShdw blurRad="190500" sx="102000" sy="102000" algn="ctr"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ctr" defTabSz="533400" rtl="0">
            <a:lnSpc>
              <a:spcPct val="15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Bioinspired</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Communications Systems</a:t>
          </a:r>
        </a:p>
        <a:p>
          <a:pPr lvl="0" algn="ctr" defTabSz="533400" rtl="0">
            <a:lnSpc>
              <a:spcPct val="100000"/>
            </a:lnSpc>
            <a:spcBef>
              <a:spcPct val="0"/>
            </a:spcBef>
            <a:spcAft>
              <a:spcPct val="35000"/>
            </a:spcAft>
          </a:pPr>
          <a:endPar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533400" rtl="0">
            <a:lnSpc>
              <a:spcPct val="10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2013</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8080298" y="1075065"/>
        <a:ext cx="1315374" cy="1075065"/>
      </dsp:txXfrm>
    </dsp:sp>
    <dsp:sp modelId="{4A5E4675-473A-4D4F-A06D-BC6E7B3524B3}">
      <dsp:nvSpPr>
        <dsp:cNvPr id="0" name=""/>
        <dsp:cNvSpPr/>
      </dsp:nvSpPr>
      <dsp:spPr>
        <a:xfrm>
          <a:off x="8290489" y="161259"/>
          <a:ext cx="894991" cy="89499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12198" t="670" r="-12198" b="67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F44843-6900-4664-B969-2868539481B8}">
      <dsp:nvSpPr>
        <dsp:cNvPr id="0" name=""/>
        <dsp:cNvSpPr/>
      </dsp:nvSpPr>
      <dsp:spPr>
        <a:xfrm>
          <a:off x="375902" y="2150130"/>
          <a:ext cx="8645747" cy="403149"/>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E68CE-B520-4690-8206-5EB39B2FE93E}">
      <dsp:nvSpPr>
        <dsp:cNvPr id="0" name=""/>
        <dsp:cNvSpPr/>
      </dsp:nvSpPr>
      <dsp:spPr>
        <a:xfrm>
          <a:off x="1053117"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26 (+3)</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Professors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2929" y="60455"/>
        <a:ext cx="1922477" cy="1105637"/>
      </dsp:txXfrm>
    </dsp:sp>
    <dsp:sp modelId="{AC99738C-2051-4914-8514-D07096FB88F4}">
      <dsp:nvSpPr>
        <dsp:cNvPr id="0" name=""/>
        <dsp:cNvSpPr/>
      </dsp:nvSpPr>
      <dsp:spPr>
        <a:xfrm>
          <a:off x="3299429"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250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Research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Assistants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60455"/>
        <a:ext cx="1922477" cy="1105637"/>
      </dsp:txXfrm>
    </dsp:sp>
    <dsp:sp modelId="{83A8C9B0-013B-4EA7-B1A5-841FEEA7A47C}">
      <dsp:nvSpPr>
        <dsp:cNvPr id="0" name=""/>
        <dsp:cNvSpPr/>
      </dsp:nvSpPr>
      <dsp:spPr>
        <a:xfrm>
          <a:off x="5545741" y="643"/>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100</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Administrative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and</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technical</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staff</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60455"/>
        <a:ext cx="1922477" cy="1105637"/>
      </dsp:txXfrm>
    </dsp:sp>
    <dsp:sp modelId="{5167811C-4186-45D3-BD5F-EC368FB50FF0}">
      <dsp:nvSpPr>
        <dsp:cNvPr id="0" name=""/>
        <dsp:cNvSpPr/>
      </dsp:nvSpPr>
      <dsp:spPr>
        <a:xfrm>
          <a:off x="1054240" y="1430751"/>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14:m xmlns:a14="http://schemas.microsoft.com/office/drawing/2010/main">
            <m:oMath xmlns:m="http://schemas.openxmlformats.org/officeDocument/2006/math">
              <m:r>
                <a:rPr lang="de-DE" sz="2400" i="1" kern="1200" smtClean="0">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rPr>
                <m:t>~</m:t>
              </m:r>
            </m:oMath>
          </a14:m>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2.000</a:t>
          </a:r>
        </a:p>
        <a:p>
          <a:pPr lvl="0" algn="ctr" defTabSz="1066800" rtl="0">
            <a:lnSpc>
              <a:spcPct val="90000"/>
            </a:lnSpc>
            <a:spcBef>
              <a:spcPct val="0"/>
            </a:spcBef>
            <a:spcAft>
              <a:spcPct val="35000"/>
            </a:spcAft>
          </a:pP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Students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1114052" y="1490563"/>
        <a:ext cx="1922477" cy="1105637"/>
      </dsp:txXfrm>
    </dsp:sp>
    <dsp:sp modelId="{0BAAF6FE-229A-4CF9-887D-61E049791E4D}">
      <dsp:nvSpPr>
        <dsp:cNvPr id="0" name=""/>
        <dsp:cNvSpPr/>
      </dsp:nvSpPr>
      <dsp:spPr>
        <a:xfrm>
          <a:off x="3299429"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(+2)</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Bachelor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3359241" y="1489926"/>
        <a:ext cx="1922477" cy="1105637"/>
      </dsp:txXfrm>
    </dsp:sp>
    <dsp:sp modelId="{9E0F3774-7567-49E3-A3FD-4B82134AB9F5}">
      <dsp:nvSpPr>
        <dsp:cNvPr id="0" name=""/>
        <dsp:cNvSpPr/>
      </dsp:nvSpPr>
      <dsp:spPr>
        <a:xfrm>
          <a:off x="5545741" y="1430114"/>
          <a:ext cx="2042101" cy="1225261"/>
        </a:xfrm>
        <a:prstGeom prst="roundRect">
          <a:avLst/>
        </a:prstGeom>
        <a:solidFill>
          <a:srgbClr val="00689D"/>
        </a:solidFill>
        <a:ln w="25400" cap="flat" cmpd="sng" algn="ctr">
          <a:noFill/>
          <a:prstDash val="solid"/>
        </a:ln>
        <a:effectLst>
          <a:outerShdw blurRad="190500" sx="102000" sy="102000" algn="ctr" rotWithShape="0">
            <a:prstClr val="black">
              <a:alpha val="25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de-DE" sz="24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5 (+3)</a:t>
          </a:r>
        </a:p>
        <a:p>
          <a:pPr lvl="0" algn="ctr" defTabSz="1066800" rtl="0">
            <a:lnSpc>
              <a:spcPct val="90000"/>
            </a:lnSpc>
            <a:spcBef>
              <a:spcPct val="0"/>
            </a:spcBef>
            <a:spcAft>
              <a:spcPct val="35000"/>
            </a:spcAft>
          </a:pP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Master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degree</a:t>
          </a:r>
          <a:r>
            <a:rPr lang="de-DE" sz="1200" kern="12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de-DE" sz="1200" kern="12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programmes</a:t>
          </a:r>
          <a:endParaRPr lang="de-DE" sz="1200" kern="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dsp:txBody>
      <dsp:txXfrm>
        <a:off x="5605553" y="1489926"/>
        <a:ext cx="1922477" cy="1105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D488F-9270-4D2C-96EA-211C495F63C4}">
      <dsp:nvSpPr>
        <dsp:cNvPr id="0" name=""/>
        <dsp:cNvSpPr/>
      </dsp:nvSpPr>
      <dsp:spPr>
        <a:xfrm>
          <a:off x="746587" y="599"/>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50+ </a:t>
          </a:r>
        </a:p>
        <a:p>
          <a:pPr lvl="0" algn="ctr" defTabSz="2133600" rtl="0">
            <a:lnSpc>
              <a:spcPct val="100000"/>
            </a:lnSpc>
            <a:spcBef>
              <a:spcPct val="0"/>
            </a:spcBef>
            <a:spcAft>
              <a:spcPct val="35000"/>
            </a:spcAft>
          </a:pPr>
          <a:r>
            <a:rPr lang="de-DE" sz="12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European </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lvl="0" algn="ctr" defTabSz="2133600" rtl="0">
            <a:lnSpc>
              <a:spcPct val="90000"/>
            </a:lnSpc>
            <a:spcBef>
              <a:spcPct val="0"/>
            </a:spcBef>
            <a:spcAft>
              <a:spcPct val="35000"/>
            </a:spcAft>
          </a:pPr>
          <a:r>
            <a:rPr lang="de-DE" sz="10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(ERASMUS+)</a:t>
          </a:r>
          <a:endParaRPr lang="de-DE" sz="1000"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1147134" y="401146"/>
        <a:ext cx="1934010" cy="1934010"/>
      </dsp:txXfrm>
    </dsp:sp>
    <dsp:sp modelId="{E92D9C6C-A07C-4178-9D41-8E8510ABA310}">
      <dsp:nvSpPr>
        <dsp:cNvPr id="0" name=""/>
        <dsp:cNvSpPr/>
      </dsp:nvSpPr>
      <dsp:spPr>
        <a:xfrm>
          <a:off x="5077735" y="0"/>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30+</a:t>
          </a:r>
        </a:p>
        <a:p>
          <a:pPr lvl="0" algn="ctr" defTabSz="2133600" rtl="0">
            <a:lnSpc>
              <a:spcPct val="90000"/>
            </a:lnSpc>
            <a:spcBef>
              <a:spcPct val="0"/>
            </a:spcBef>
            <a:spcAft>
              <a:spcPct val="35000"/>
            </a:spcAft>
          </a:pP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2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Non-</a:t>
          </a:r>
          <a:r>
            <a:rPr lang="de-DE" sz="12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european</a:t>
          </a:r>
          <a:r>
            <a:rPr lang="de-DE" sz="12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Cooperations</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r>
          <a:b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b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	</a:t>
          </a:r>
        </a:p>
        <a:p>
          <a:pPr lvl="0" algn="ctr" defTabSz="2133600" rtl="0">
            <a:lnSpc>
              <a:spcPct val="90000"/>
            </a:lnSpc>
            <a:spcBef>
              <a:spcPct val="0"/>
            </a:spcBef>
            <a:spcAft>
              <a:spcPct val="35000"/>
            </a:spcAft>
          </a:pPr>
          <a:r>
            <a:rPr lang="de-DE" sz="10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(bilateral </a:t>
          </a:r>
          <a:r>
            <a:rPr lang="de-DE" sz="10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programmes</a:t>
          </a:r>
          <a:r>
            <a:rPr lang="de-DE" sz="10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a:t>
          </a:r>
          <a:endParaRPr lang="de-DE" sz="1000"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5478282" y="400547"/>
        <a:ext cx="1934010" cy="1934010"/>
      </dsp:txXfrm>
    </dsp:sp>
    <dsp:sp modelId="{9A27AF64-1664-444F-BB81-85FC71151214}">
      <dsp:nvSpPr>
        <dsp:cNvPr id="0" name=""/>
        <dsp:cNvSpPr/>
      </dsp:nvSpPr>
      <dsp:spPr>
        <a:xfrm>
          <a:off x="2918096" y="1199"/>
          <a:ext cx="2735104" cy="2735104"/>
        </a:xfrm>
        <a:prstGeom prst="ellipse">
          <a:avLst/>
        </a:prstGeom>
        <a:solidFill>
          <a:srgbClr val="B51F2A">
            <a:alpha val="1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0522" tIns="60960" rIns="150522" bIns="60960" numCol="1" spcCol="1270" anchor="ctr" anchorCtr="0">
          <a:noAutofit/>
        </a:bodyPr>
        <a:lstStyle/>
        <a:p>
          <a:pPr lvl="0" algn="ctr" defTabSz="2133600" rtl="0">
            <a:lnSpc>
              <a:spcPct val="90000"/>
            </a:lnSpc>
            <a:spcBef>
              <a:spcPct val="0"/>
            </a:spcBef>
            <a:spcAft>
              <a:spcPct val="35000"/>
            </a:spcAft>
          </a:pPr>
          <a:r>
            <a:rPr lang="de-DE" sz="48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10+</a:t>
          </a:r>
        </a:p>
        <a:p>
          <a:pPr lvl="0" algn="ctr" defTabSz="2133600" rtl="0">
            <a:lnSpc>
              <a:spcPct val="90000"/>
            </a:lnSpc>
            <a:spcBef>
              <a:spcPct val="0"/>
            </a:spcBef>
            <a:spcAft>
              <a:spcPct val="35000"/>
            </a:spcAft>
          </a:pPr>
          <a:endPar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lvl="0" algn="ctr" defTabSz="2133600" rtl="0">
            <a:lnSpc>
              <a:spcPct val="100000"/>
            </a:lnSpc>
            <a:spcBef>
              <a:spcPct val="0"/>
            </a:spcBef>
            <a:spcAft>
              <a:spcPct val="35000"/>
            </a:spcAft>
          </a:pPr>
          <a:r>
            <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rPr>
            <a:t>Double-</a:t>
          </a: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Degree</a:t>
          </a:r>
          <a:endParaRPr lang="de-DE" sz="1600" b="1" kern="1200" dirty="0" smtClean="0">
            <a:solidFill>
              <a:srgbClr val="B51F2A"/>
            </a:solidFill>
            <a:latin typeface="Tahoma" panose="020B0604030504040204" pitchFamily="34" charset="0"/>
            <a:ea typeface="Tahoma" panose="020B0604030504040204" pitchFamily="34" charset="0"/>
            <a:cs typeface="Tahoma" panose="020B0604030504040204" pitchFamily="34" charset="0"/>
          </a:endParaRPr>
        </a:p>
        <a:p>
          <a:pPr lvl="0" algn="ctr" defTabSz="2133600" rtl="0">
            <a:lnSpc>
              <a:spcPct val="100000"/>
            </a:lnSpc>
            <a:spcBef>
              <a:spcPct val="0"/>
            </a:spcBef>
            <a:spcAft>
              <a:spcPct val="35000"/>
            </a:spcAft>
          </a:pPr>
          <a:r>
            <a:rPr lang="de-DE" sz="1600" b="1" kern="1200" dirty="0" err="1" smtClean="0">
              <a:solidFill>
                <a:srgbClr val="B51F2A"/>
              </a:solidFill>
              <a:latin typeface="Tahoma" panose="020B0604030504040204" pitchFamily="34" charset="0"/>
              <a:ea typeface="Tahoma" panose="020B0604030504040204" pitchFamily="34" charset="0"/>
              <a:cs typeface="Tahoma" panose="020B0604030504040204" pitchFamily="34" charset="0"/>
            </a:rPr>
            <a:t>partners</a:t>
          </a:r>
          <a:endParaRPr lang="de-DE" sz="1600" b="1" kern="1200" dirty="0">
            <a:solidFill>
              <a:srgbClr val="B51F2A"/>
            </a:solidFill>
            <a:latin typeface="Tahoma" panose="020B0604030504040204" pitchFamily="34" charset="0"/>
            <a:ea typeface="Tahoma" panose="020B0604030504040204" pitchFamily="34" charset="0"/>
            <a:cs typeface="Tahoma" panose="020B0604030504040204" pitchFamily="34" charset="0"/>
          </a:endParaRPr>
        </a:p>
      </dsp:txBody>
      <dsp:txXfrm>
        <a:off x="3318643" y="401746"/>
        <a:ext cx="1934010" cy="19340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0.26481</cdr:x>
      <cdr:y>0.04949</cdr:y>
    </cdr:from>
    <cdr:to>
      <cdr:x>0.27074</cdr:x>
      <cdr:y>0.07298</cdr:y>
    </cdr:to>
    <cdr:sp macro="" textlink="">
      <cdr:nvSpPr>
        <cdr:cNvPr id="2" name="Rechteck 1"/>
        <cdr:cNvSpPr/>
      </cdr:nvSpPr>
      <cdr:spPr>
        <a:xfrm xmlns:a="http://schemas.openxmlformats.org/drawingml/2006/main">
          <a:off x="3216000" y="151717"/>
          <a:ext cx="72000" cy="72000"/>
        </a:xfrm>
        <a:prstGeom xmlns:a="http://schemas.openxmlformats.org/drawingml/2006/main" prst="rect">
          <a:avLst/>
        </a:prstGeom>
        <a:solidFill xmlns:a="http://schemas.openxmlformats.org/drawingml/2006/main">
          <a:srgbClr val="404A9A"/>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de-DE">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0.67816</cdr:x>
      <cdr:y>0.20313</cdr:y>
    </cdr:from>
    <cdr:to>
      <cdr:x>0.82798</cdr:x>
      <cdr:y>0.3159</cdr:y>
    </cdr:to>
    <cdr:sp macro="" textlink="">
      <cdr:nvSpPr>
        <cdr:cNvPr id="2" name="Textfeld 1"/>
        <cdr:cNvSpPr txBox="1"/>
      </cdr:nvSpPr>
      <cdr:spPr>
        <a:xfrm xmlns:a="http://schemas.openxmlformats.org/drawingml/2006/main">
          <a:off x="10369152" y="991217"/>
          <a:ext cx="2290775" cy="550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etit </a:t>
          </a:r>
          <a:r>
            <a:rPr lang="de-DE" sz="1200" dirty="0" err="1">
              <a:solidFill>
                <a:srgbClr val="72A427"/>
              </a:solidFill>
              <a:latin typeface="Tahoma" panose="020B0604030504040204" pitchFamily="34" charset="0"/>
              <a:ea typeface="Tahoma" panose="020B0604030504040204" pitchFamily="34" charset="0"/>
              <a:cs typeface="Tahoma" panose="020B0604030504040204" pitchFamily="34" charset="0"/>
            </a:rPr>
            <a:t>s</a:t>
          </a:r>
          <a:r>
            <a:rPr lang="de-DE" sz="1200" dirty="0" err="1" smtClean="0">
              <a:solidFill>
                <a:srgbClr val="72A427"/>
              </a:solidFill>
              <a:latin typeface="Tahoma" panose="020B0604030504040204" pitchFamily="34" charset="0"/>
              <a:ea typeface="Tahoma" panose="020B0604030504040204" pitchFamily="34" charset="0"/>
              <a:cs typeface="Tahoma" panose="020B0604030504040204" pitchFamily="34" charset="0"/>
            </a:rPr>
            <a:t>tudents</a:t>
          </a:r>
          <a:endPar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a:t>
          </a:r>
          <a:r>
            <a:rPr lang="de-DE" sz="1200" dirty="0" smtClean="0">
              <a:solidFill>
                <a:srgbClr val="72A427"/>
              </a:solidFill>
              <a:latin typeface="Tahoma" panose="020B0604030504040204" pitchFamily="34" charset="0"/>
              <a:ea typeface="Tahoma" panose="020B0604030504040204" pitchFamily="34" charset="0"/>
              <a:cs typeface="Tahoma" panose="020B0604030504040204" pitchFamily="34" charset="0"/>
            </a:rPr>
            <a:t>ca</a:t>
          </a:r>
          <a:r>
            <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rPr>
            <a:t>. 10%</a:t>
          </a:r>
          <a:r>
            <a:rPr lang="de-DE" sz="1200" baseline="0" dirty="0">
              <a:solidFill>
                <a:srgbClr val="72A427"/>
              </a:solidFill>
              <a:latin typeface="Tahoma" panose="020B0604030504040204" pitchFamily="34" charset="0"/>
              <a:ea typeface="Tahoma" panose="020B0604030504040204" pitchFamily="34" charset="0"/>
              <a:cs typeface="Tahoma" panose="020B0604030504040204" pitchFamily="34" charset="0"/>
            </a:rPr>
            <a:t> </a:t>
          </a:r>
          <a:r>
            <a:rPr lang="de-DE" sz="1200" baseline="0" dirty="0" err="1" smtClean="0">
              <a:solidFill>
                <a:srgbClr val="72A427"/>
              </a:solidFill>
              <a:latin typeface="Tahoma" panose="020B0604030504040204" pitchFamily="34" charset="0"/>
              <a:ea typeface="Tahoma" panose="020B0604030504040204" pitchFamily="34" charset="0"/>
              <a:cs typeface="Tahoma" panose="020B0604030504040204" pitchFamily="34" charset="0"/>
            </a:rPr>
            <a:t>of</a:t>
          </a:r>
          <a:r>
            <a:rPr lang="de-DE" sz="1200" baseline="0" dirty="0" smtClean="0">
              <a:solidFill>
                <a:srgbClr val="72A427"/>
              </a:solidFill>
              <a:latin typeface="Tahoma" panose="020B0604030504040204" pitchFamily="34" charset="0"/>
              <a:ea typeface="Tahoma" panose="020B0604030504040204" pitchFamily="34" charset="0"/>
              <a:cs typeface="Tahoma" panose="020B0604030504040204" pitchFamily="34" charset="0"/>
            </a:rPr>
            <a:t> TU)</a:t>
          </a:r>
          <a:endParaRPr lang="de-DE" sz="1200" dirty="0">
            <a:solidFill>
              <a:srgbClr val="72A427"/>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0.30908</cdr:y>
    </cdr:from>
    <cdr:to>
      <cdr:x>0.78188</cdr:x>
      <cdr:y>0.36703</cdr:y>
    </cdr:to>
    <cdr:sp macro="" textlink="">
      <cdr:nvSpPr>
        <cdr:cNvPr id="3" name="Textfeld 1"/>
        <cdr:cNvSpPr txBox="1"/>
      </cdr:nvSpPr>
      <cdr:spPr>
        <a:xfrm xmlns:a="http://schemas.openxmlformats.org/drawingml/2006/main">
          <a:off x="10369152" y="1508173"/>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rPr>
            <a:t>ca. 40</a:t>
          </a:r>
          <a:r>
            <a:rPr lang="de-DE" sz="1200"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de-DE" sz="1200" dirty="0" err="1" smtClean="0">
              <a:solidFill>
                <a:srgbClr val="C00000"/>
              </a:solidFill>
              <a:latin typeface="Tahoma" panose="020B0604030504040204" pitchFamily="34" charset="0"/>
              <a:ea typeface="Tahoma" panose="020B0604030504040204" pitchFamily="34" charset="0"/>
              <a:cs typeface="Tahoma" panose="020B0604030504040204" pitchFamily="34" charset="0"/>
            </a:rPr>
            <a:t>internationals</a:t>
          </a:r>
          <a:endParaRPr lang="de-DE"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0.67816</cdr:x>
      <cdr:y>0.40601</cdr:y>
    </cdr:from>
    <cdr:to>
      <cdr:x>0.78188</cdr:x>
      <cdr:y>0.46396</cdr:y>
    </cdr:to>
    <cdr:sp macro="" textlink="">
      <cdr:nvSpPr>
        <cdr:cNvPr id="4" name="Textfeld 1"/>
        <cdr:cNvSpPr txBox="1"/>
      </cdr:nvSpPr>
      <cdr:spPr>
        <a:xfrm xmlns:a="http://schemas.openxmlformats.org/drawingml/2006/main">
          <a:off x="10369152" y="1981197"/>
          <a:ext cx="1585897" cy="2827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rPr>
            <a:t>ca. </a:t>
          </a:r>
          <a:r>
            <a:rPr lang="de-DE" sz="1200" dirty="0" smtClean="0">
              <a:solidFill>
                <a:srgbClr val="7030A0"/>
              </a:solidFill>
              <a:latin typeface="Tahoma" panose="020B0604030504040204" pitchFamily="34" charset="0"/>
              <a:ea typeface="Tahoma" panose="020B0604030504040204" pitchFamily="34" charset="0"/>
              <a:cs typeface="Tahoma" panose="020B0604030504040204" pitchFamily="34" charset="0"/>
            </a:rPr>
            <a:t>20% </a:t>
          </a:r>
          <a:r>
            <a:rPr lang="de-DE" sz="1200" dirty="0" err="1">
              <a:solidFill>
                <a:srgbClr val="7030A0"/>
              </a:solidFill>
              <a:latin typeface="Tahoma" panose="020B0604030504040204" pitchFamily="34" charset="0"/>
              <a:ea typeface="Tahoma" panose="020B0604030504040204" pitchFamily="34" charset="0"/>
              <a:cs typeface="Tahoma" panose="020B0604030504040204" pitchFamily="34" charset="0"/>
            </a:rPr>
            <a:t>w</a:t>
          </a:r>
          <a:r>
            <a:rPr lang="de-DE" sz="1200"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omen</a:t>
          </a:r>
          <a:endParaRPr lang="de-DE" sz="1200" dirty="0">
            <a:solidFill>
              <a:srgbClr val="7030A0"/>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88830" y="420503"/>
            <a:ext cx="5356316" cy="423951"/>
          </a:xfrm>
          <a:prstGeom prst="rect">
            <a:avLst/>
          </a:prstGeom>
          <a:noFill/>
          <a:ln w="9525">
            <a:noFill/>
            <a:miter lim="800000"/>
            <a:headEnd/>
            <a:tailEnd/>
          </a:ln>
          <a:effectLst/>
        </p:spPr>
        <p:txBody>
          <a:bodyPr vert="horz" wrap="square" lIns="107877" tIns="0" rIns="0" bIns="0" numCol="1" anchor="ctr" anchorCtr="0" compatLnSpc="1">
            <a:prstTxWarp prst="textNoShape">
              <a:avLst/>
            </a:prstTxWarp>
          </a:bodyPr>
          <a:lstStyle>
            <a:lvl1pPr>
              <a:lnSpc>
                <a:spcPts val="1299"/>
              </a:lnSpc>
              <a:defRPr sz="1000" b="1">
                <a:latin typeface="Stafford" pitchFamily="2" charset="0"/>
              </a:defRPr>
            </a:lvl1pPr>
          </a:lstStyle>
          <a:p>
            <a:endParaRPr lang="de-DE"/>
          </a:p>
        </p:txBody>
      </p:sp>
      <p:sp>
        <p:nvSpPr>
          <p:cNvPr id="50179" name="Rectangle 3"/>
          <p:cNvSpPr>
            <a:spLocks noGrp="1" noChangeArrowheads="1"/>
          </p:cNvSpPr>
          <p:nvPr>
            <p:ph type="dt" sz="quarter" idx="1"/>
          </p:nvPr>
        </p:nvSpPr>
        <p:spPr bwMode="auto">
          <a:xfrm>
            <a:off x="188831" y="9301054"/>
            <a:ext cx="1318624"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fld id="{A32DC80D-291A-4ABB-A78B-0417274A267C}" type="datetime4">
              <a:rPr lang="de-DE"/>
              <a:pPr/>
              <a:t>10. Dezember 2019</a:t>
            </a:fld>
            <a:endParaRPr lang="de-DE"/>
          </a:p>
        </p:txBody>
      </p:sp>
      <p:sp>
        <p:nvSpPr>
          <p:cNvPr id="50180" name="Rectangle 4"/>
          <p:cNvSpPr>
            <a:spLocks noGrp="1" noChangeArrowheads="1"/>
          </p:cNvSpPr>
          <p:nvPr>
            <p:ph type="ftr" sz="quarter" idx="2"/>
          </p:nvPr>
        </p:nvSpPr>
        <p:spPr bwMode="auto">
          <a:xfrm>
            <a:off x="1507450" y="9301054"/>
            <a:ext cx="4424783"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r>
              <a:rPr lang="de-DE"/>
              <a:t>|  </a:t>
            </a:r>
          </a:p>
        </p:txBody>
      </p:sp>
      <p:sp>
        <p:nvSpPr>
          <p:cNvPr id="50181" name="Rectangle 5"/>
          <p:cNvSpPr>
            <a:spLocks noGrp="1" noChangeArrowheads="1"/>
          </p:cNvSpPr>
          <p:nvPr>
            <p:ph type="sldNum" sz="quarter" idx="3"/>
          </p:nvPr>
        </p:nvSpPr>
        <p:spPr bwMode="auto">
          <a:xfrm>
            <a:off x="5946396" y="9301054"/>
            <a:ext cx="664032" cy="28263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a:latin typeface="Stafford" pitchFamily="2" charset="0"/>
              </a:defRPr>
            </a:lvl1pPr>
          </a:lstStyle>
          <a:p>
            <a:r>
              <a:rPr lang="de-DE"/>
              <a:t>|  </a:t>
            </a:r>
            <a:fld id="{C7CC2173-B0D1-45F1-9D54-E33B7353DA19}" type="slidenum">
              <a:rPr lang="de-DE"/>
              <a:pPr/>
              <a:t>‹Nr.›</a:t>
            </a:fld>
            <a:endParaRPr lang="de-DE"/>
          </a:p>
        </p:txBody>
      </p:sp>
      <p:pic>
        <p:nvPicPr>
          <p:cNvPr id="50182" name="Picture 6" descr="tud_logo"/>
          <p:cNvPicPr>
            <a:picLocks noChangeAspect="1" noChangeArrowheads="1"/>
          </p:cNvPicPr>
          <p:nvPr/>
        </p:nvPicPr>
        <p:blipFill>
          <a:blip r:embed="rId2" cstate="print"/>
          <a:srcRect/>
          <a:stretch>
            <a:fillRect/>
          </a:stretch>
        </p:blipFill>
        <p:spPr bwMode="auto">
          <a:xfrm>
            <a:off x="5689905" y="391211"/>
            <a:ext cx="920519" cy="453247"/>
          </a:xfrm>
          <a:prstGeom prst="rect">
            <a:avLst/>
          </a:prstGeom>
          <a:noFill/>
        </p:spPr>
      </p:pic>
      <p:sp>
        <p:nvSpPr>
          <p:cNvPr id="50183" name="Rectangle 7"/>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50184" name="Line 8"/>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5" name="Line 9"/>
          <p:cNvSpPr>
            <a:spLocks noChangeShapeType="1"/>
          </p:cNvSpPr>
          <p:nvPr/>
        </p:nvSpPr>
        <p:spPr bwMode="auto">
          <a:xfrm>
            <a:off x="188828" y="9223500"/>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50186" name="Line 10"/>
          <p:cNvSpPr>
            <a:spLocks noChangeShapeType="1"/>
          </p:cNvSpPr>
          <p:nvPr/>
        </p:nvSpPr>
        <p:spPr bwMode="auto">
          <a:xfrm>
            <a:off x="187255" y="84445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3345007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5" name="Picture 13" descr="tud_logo"/>
          <p:cNvPicPr>
            <a:picLocks noChangeAspect="1" noChangeArrowheads="1"/>
          </p:cNvPicPr>
          <p:nvPr/>
        </p:nvPicPr>
        <p:blipFill>
          <a:blip r:embed="rId2"/>
          <a:srcRect/>
          <a:stretch>
            <a:fillRect/>
          </a:stretch>
        </p:blipFill>
        <p:spPr bwMode="auto">
          <a:xfrm>
            <a:off x="5682045" y="391209"/>
            <a:ext cx="926813" cy="456693"/>
          </a:xfrm>
          <a:prstGeom prst="rect">
            <a:avLst/>
          </a:prstGeom>
          <a:noFill/>
        </p:spPr>
      </p:pic>
      <p:sp>
        <p:nvSpPr>
          <p:cNvPr id="3075" name="Rectangle 3"/>
          <p:cNvSpPr>
            <a:spLocks noGrp="1" noChangeArrowheads="1"/>
          </p:cNvSpPr>
          <p:nvPr>
            <p:ph type="dt" idx="1"/>
          </p:nvPr>
        </p:nvSpPr>
        <p:spPr bwMode="auto">
          <a:xfrm>
            <a:off x="187251" y="9428589"/>
            <a:ext cx="1605007"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fld id="{065B079B-E513-489A-8A1B-D7C78493EA86}" type="datetime4">
              <a:rPr lang="de-DE"/>
              <a:pPr/>
              <a:t>10. Dezember 2019</a:t>
            </a:fld>
            <a:endParaRPr lang="de-DE"/>
          </a:p>
        </p:txBody>
      </p:sp>
      <p:sp>
        <p:nvSpPr>
          <p:cNvPr id="3076" name="Rectangle 4"/>
          <p:cNvSpPr>
            <a:spLocks noGrp="1" noRot="1" noChangeAspect="1" noChangeArrowheads="1" noTextEdit="1"/>
          </p:cNvSpPr>
          <p:nvPr>
            <p:ph type="sldImg" idx="2"/>
          </p:nvPr>
        </p:nvSpPr>
        <p:spPr bwMode="auto">
          <a:xfrm>
            <a:off x="425450" y="1001713"/>
            <a:ext cx="5929313" cy="333533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188827" y="4651394"/>
            <a:ext cx="6420025" cy="4649664"/>
          </a:xfrm>
          <a:prstGeom prst="rect">
            <a:avLst/>
          </a:prstGeom>
          <a:noFill/>
          <a:ln w="9525">
            <a:noFill/>
            <a:miter lim="800000"/>
            <a:headEnd/>
            <a:tailEnd/>
          </a:ln>
          <a:effectLst/>
        </p:spPr>
        <p:txBody>
          <a:bodyPr vert="horz" wrap="square" lIns="91336" tIns="45667" rIns="91336" bIns="45667"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078" name="Rectangle 6"/>
          <p:cNvSpPr>
            <a:spLocks noGrp="1" noChangeArrowheads="1"/>
          </p:cNvSpPr>
          <p:nvPr>
            <p:ph type="ftr" sz="quarter" idx="4"/>
          </p:nvPr>
        </p:nvSpPr>
        <p:spPr bwMode="auto">
          <a:xfrm>
            <a:off x="1792260" y="9428589"/>
            <a:ext cx="4069163"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nSpc>
                <a:spcPts val="1299"/>
              </a:lnSpc>
              <a:defRPr sz="1000">
                <a:latin typeface="Stafford" pitchFamily="2" charset="0"/>
              </a:defRPr>
            </a:lvl1pPr>
          </a:lstStyle>
          <a:p>
            <a:r>
              <a:rPr lang="de-DE"/>
              <a:t>|  </a:t>
            </a:r>
          </a:p>
        </p:txBody>
      </p:sp>
      <p:sp>
        <p:nvSpPr>
          <p:cNvPr id="3079" name="Rectangle 7"/>
          <p:cNvSpPr>
            <a:spLocks noGrp="1" noChangeArrowheads="1"/>
          </p:cNvSpPr>
          <p:nvPr>
            <p:ph type="sldNum" sz="quarter" idx="5"/>
          </p:nvPr>
        </p:nvSpPr>
        <p:spPr bwMode="auto">
          <a:xfrm>
            <a:off x="5861424" y="9428589"/>
            <a:ext cx="934680" cy="496332"/>
          </a:xfrm>
          <a:prstGeom prst="rect">
            <a:avLst/>
          </a:prstGeom>
          <a:noFill/>
          <a:ln w="9525">
            <a:noFill/>
            <a:miter lim="800000"/>
            <a:headEnd/>
            <a:tailEnd/>
          </a:ln>
          <a:effectLst/>
        </p:spPr>
        <p:txBody>
          <a:bodyPr vert="horz" wrap="square" lIns="91336" tIns="45667" rIns="91336" bIns="45667" numCol="1" anchor="ctr" anchorCtr="0" compatLnSpc="1">
            <a:prstTxWarp prst="textNoShape">
              <a:avLst/>
            </a:prstTxWarp>
          </a:bodyPr>
          <a:lstStyle>
            <a:lvl1pPr algn="r">
              <a:lnSpc>
                <a:spcPts val="1299"/>
              </a:lnSpc>
              <a:defRPr sz="1000">
                <a:latin typeface="Stafford" pitchFamily="2" charset="0"/>
              </a:defRPr>
            </a:lvl1pPr>
          </a:lstStyle>
          <a:p>
            <a:r>
              <a:rPr lang="de-DE"/>
              <a:t>|  </a:t>
            </a:r>
            <a:fld id="{C36AA9A4-5D0B-4134-89A6-D8B9DAA4F25C}" type="slidenum">
              <a:rPr lang="de-DE"/>
              <a:pPr/>
              <a:t>‹Nr.›</a:t>
            </a:fld>
            <a:endParaRPr lang="de-DE"/>
          </a:p>
        </p:txBody>
      </p:sp>
      <p:sp>
        <p:nvSpPr>
          <p:cNvPr id="3080" name="Rectangle 8"/>
          <p:cNvSpPr>
            <a:spLocks noChangeArrowheads="1"/>
          </p:cNvSpPr>
          <p:nvPr/>
        </p:nvSpPr>
        <p:spPr bwMode="auto">
          <a:xfrm>
            <a:off x="188830" y="420507"/>
            <a:ext cx="5356316" cy="427397"/>
          </a:xfrm>
          <a:prstGeom prst="rect">
            <a:avLst/>
          </a:prstGeom>
          <a:noFill/>
          <a:ln w="9525">
            <a:noFill/>
            <a:miter lim="800000"/>
            <a:headEnd/>
            <a:tailEnd/>
          </a:ln>
          <a:effectLst/>
        </p:spPr>
        <p:txBody>
          <a:bodyPr lIns="107877" tIns="0" rIns="0" bIns="0" anchor="ctr"/>
          <a:lstStyle/>
          <a:p>
            <a:pPr>
              <a:lnSpc>
                <a:spcPts val="1299"/>
              </a:lnSpc>
            </a:pPr>
            <a:endParaRPr lang="de-DE" sz="1000" b="1">
              <a:latin typeface="Stafford" pitchFamily="2" charset="0"/>
            </a:endParaRPr>
          </a:p>
        </p:txBody>
      </p:sp>
      <p:sp>
        <p:nvSpPr>
          <p:cNvPr id="3081" name="Rectangle 9"/>
          <p:cNvSpPr>
            <a:spLocks noChangeArrowheads="1"/>
          </p:cNvSpPr>
          <p:nvPr/>
        </p:nvSpPr>
        <p:spPr bwMode="auto">
          <a:xfrm>
            <a:off x="188828" y="194742"/>
            <a:ext cx="6421600" cy="156827"/>
          </a:xfrm>
          <a:prstGeom prst="rect">
            <a:avLst/>
          </a:prstGeom>
          <a:solidFill>
            <a:srgbClr val="B5B5B5"/>
          </a:solidFill>
          <a:ln w="9525">
            <a:noFill/>
            <a:miter lim="800000"/>
            <a:headEnd/>
            <a:tailEnd/>
          </a:ln>
          <a:effectLst/>
        </p:spPr>
        <p:txBody>
          <a:bodyPr wrap="none" lIns="91336" tIns="45667" rIns="91336" bIns="45667" anchor="ctr"/>
          <a:lstStyle/>
          <a:p>
            <a:endParaRPr lang="de-DE" dirty="0">
              <a:latin typeface="Tahoma" pitchFamily="34" charset="0"/>
            </a:endParaRPr>
          </a:p>
        </p:txBody>
      </p:sp>
      <p:sp>
        <p:nvSpPr>
          <p:cNvPr id="3082" name="Line 10"/>
          <p:cNvSpPr>
            <a:spLocks noChangeShapeType="1"/>
          </p:cNvSpPr>
          <p:nvPr/>
        </p:nvSpPr>
        <p:spPr bwMode="auto">
          <a:xfrm>
            <a:off x="188828" y="391207"/>
            <a:ext cx="6421600" cy="0"/>
          </a:xfrm>
          <a:prstGeom prst="line">
            <a:avLst/>
          </a:prstGeom>
          <a:noFill/>
          <a:ln w="1524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3" name="Line 11"/>
          <p:cNvSpPr>
            <a:spLocks noChangeShapeType="1"/>
          </p:cNvSpPr>
          <p:nvPr/>
        </p:nvSpPr>
        <p:spPr bwMode="auto">
          <a:xfrm>
            <a:off x="188828" y="847901"/>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4" name="Line 12"/>
          <p:cNvSpPr>
            <a:spLocks noChangeShapeType="1"/>
          </p:cNvSpPr>
          <p:nvPr/>
        </p:nvSpPr>
        <p:spPr bwMode="auto">
          <a:xfrm>
            <a:off x="188828" y="9428583"/>
            <a:ext cx="6421600"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
        <p:nvSpPr>
          <p:cNvPr id="3086" name="Line 14"/>
          <p:cNvSpPr>
            <a:spLocks noChangeShapeType="1"/>
          </p:cNvSpPr>
          <p:nvPr/>
        </p:nvSpPr>
        <p:spPr bwMode="auto">
          <a:xfrm>
            <a:off x="187255" y="4454924"/>
            <a:ext cx="6421599" cy="0"/>
          </a:xfrm>
          <a:prstGeom prst="line">
            <a:avLst/>
          </a:prstGeom>
          <a:noFill/>
          <a:ln w="7620">
            <a:solidFill>
              <a:schemeClr val="tx1"/>
            </a:solidFill>
            <a:round/>
            <a:headEnd/>
            <a:tailEnd/>
          </a:ln>
          <a:effectLst/>
        </p:spPr>
        <p:txBody>
          <a:bodyPr lIns="91336" tIns="45667" rIns="91336" bIns="45667"/>
          <a:lstStyle/>
          <a:p>
            <a:endParaRPr lang="de-DE" dirty="0">
              <a:latin typeface="Tahoma" pitchFamily="34" charset="0"/>
            </a:endParaRPr>
          </a:p>
        </p:txBody>
      </p:sp>
    </p:spTree>
    <p:extLst>
      <p:ext uri="{BB962C8B-B14F-4D97-AF65-F5344CB8AC3E}">
        <p14:creationId xmlns:p14="http://schemas.microsoft.com/office/powerpoint/2010/main" val="516787406"/>
      </p:ext>
    </p:extLst>
  </p:cSld>
  <p:clrMap bg1="lt1" tx1="dk1" bg2="lt2" tx2="dk2" accent1="accent1" accent2="accent2" accent3="accent3" accent4="accent4" accent5="accent5" accent6="accent6" hlink="hlink" folHlink="folHlink"/>
  <p:hf hdr="0"/>
  <p:notesStyle>
    <a:lvl1pPr algn="l" rtl="0" fontAlgn="base">
      <a:spcBef>
        <a:spcPct val="10000"/>
      </a:spcBef>
      <a:spcAft>
        <a:spcPct val="0"/>
      </a:spcAft>
      <a:defRPr sz="1200" kern="1200">
        <a:solidFill>
          <a:schemeClr val="tx1"/>
        </a:solidFill>
        <a:latin typeface="Bitstream Charter" pitchFamily="2" charset="0"/>
        <a:ea typeface="+mn-ea"/>
        <a:cs typeface="+mn-cs"/>
      </a:defRPr>
    </a:lvl1pPr>
    <a:lvl2pPr marL="457200" algn="l" rtl="0" fontAlgn="base">
      <a:spcBef>
        <a:spcPct val="10000"/>
      </a:spcBef>
      <a:spcAft>
        <a:spcPct val="0"/>
      </a:spcAft>
      <a:defRPr sz="1200" kern="1200">
        <a:solidFill>
          <a:schemeClr val="tx1"/>
        </a:solidFill>
        <a:latin typeface="Bitstream Charter" pitchFamily="2" charset="0"/>
        <a:ea typeface="+mn-ea"/>
        <a:cs typeface="+mn-cs"/>
      </a:defRPr>
    </a:lvl2pPr>
    <a:lvl3pPr marL="914400" algn="l" rtl="0" fontAlgn="base">
      <a:spcBef>
        <a:spcPct val="10000"/>
      </a:spcBef>
      <a:spcAft>
        <a:spcPct val="0"/>
      </a:spcAft>
      <a:defRPr sz="1200" kern="1200">
        <a:solidFill>
          <a:schemeClr val="tx1"/>
        </a:solidFill>
        <a:latin typeface="Bitstream Charter" pitchFamily="2" charset="0"/>
        <a:ea typeface="+mn-ea"/>
        <a:cs typeface="+mn-cs"/>
      </a:defRPr>
    </a:lvl3pPr>
    <a:lvl4pPr marL="1371600" algn="l" rtl="0" fontAlgn="base">
      <a:spcBef>
        <a:spcPct val="10000"/>
      </a:spcBef>
      <a:spcAft>
        <a:spcPct val="0"/>
      </a:spcAft>
      <a:defRPr sz="1200" kern="1200">
        <a:solidFill>
          <a:schemeClr val="tx1"/>
        </a:solidFill>
        <a:latin typeface="Bitstream Charter" pitchFamily="2" charset="0"/>
        <a:ea typeface="+mn-ea"/>
        <a:cs typeface="+mn-cs"/>
      </a:defRPr>
    </a:lvl4pPr>
    <a:lvl5pPr marL="1828800" algn="l" rtl="0" fontAlgn="base">
      <a:spcBef>
        <a:spcPct val="10000"/>
      </a:spcBef>
      <a:spcAft>
        <a:spcPct val="0"/>
      </a:spcAft>
      <a:defRPr sz="1200" kern="1200">
        <a:solidFill>
          <a:schemeClr val="tx1"/>
        </a:solidFill>
        <a:latin typeface="Bitstream Charte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29699"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2970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CB5420F2-BEFB-4935-ABB8-F884B5F216C1}" type="slidenum">
              <a:rPr lang="de-DE" smtClean="0">
                <a:latin typeface="Stafford" pitchFamily="2" charset="0"/>
              </a:rPr>
              <a:pPr eaLnBrk="1" hangingPunct="1"/>
              <a:t>1</a:t>
            </a:fld>
            <a:endParaRPr lang="de-DE" smtClean="0">
              <a:latin typeface="Stafford" pitchFamily="2" charset="0"/>
            </a:endParaRPr>
          </a:p>
        </p:txBody>
      </p:sp>
      <p:sp>
        <p:nvSpPr>
          <p:cNvPr id="29701" name="Rectangle 2"/>
          <p:cNvSpPr>
            <a:spLocks noGrp="1" noRot="1" noChangeAspect="1" noChangeArrowheads="1" noTextEdit="1"/>
          </p:cNvSpPr>
          <p:nvPr>
            <p:ph type="sldImg"/>
          </p:nvPr>
        </p:nvSpPr>
        <p:spPr>
          <a:xfrm>
            <a:off x="425450" y="1001713"/>
            <a:ext cx="5929313" cy="3335337"/>
          </a:xfrm>
          <a:ln/>
        </p:spPr>
      </p:sp>
      <p:sp>
        <p:nvSpPr>
          <p:cNvPr id="29702" name="Rectangle 3"/>
          <p:cNvSpPr>
            <a:spLocks noGrp="1" noChangeArrowheads="1"/>
          </p:cNvSpPr>
          <p:nvPr>
            <p:ph type="body" idx="1"/>
          </p:nvPr>
        </p:nvSpPr>
        <p:spPr>
          <a:noFill/>
        </p:spPr>
        <p:txBody>
          <a:bodyPr/>
          <a:lstStyle/>
          <a:p>
            <a:pPr eaLnBrk="1" hangingPunct="1"/>
            <a:endParaRPr lang="de-DE" smtClean="0"/>
          </a:p>
        </p:txBody>
      </p:sp>
    </p:spTree>
    <p:extLst>
      <p:ext uri="{BB962C8B-B14F-4D97-AF65-F5344CB8AC3E}">
        <p14:creationId xmlns:p14="http://schemas.microsoft.com/office/powerpoint/2010/main" val="107928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12</a:t>
            </a:fld>
            <a:endParaRPr lang="de-DE"/>
          </a:p>
        </p:txBody>
      </p:sp>
    </p:spTree>
    <p:extLst>
      <p:ext uri="{BB962C8B-B14F-4D97-AF65-F5344CB8AC3E}">
        <p14:creationId xmlns:p14="http://schemas.microsoft.com/office/powerpoint/2010/main" val="91129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14</a:t>
            </a:fld>
            <a:endParaRPr lang="de-DE"/>
          </a:p>
        </p:txBody>
      </p:sp>
    </p:spTree>
    <p:extLst>
      <p:ext uri="{BB962C8B-B14F-4D97-AF65-F5344CB8AC3E}">
        <p14:creationId xmlns:p14="http://schemas.microsoft.com/office/powerpoint/2010/main" val="257160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15</a:t>
            </a:fld>
            <a:endParaRPr lang="de-DE"/>
          </a:p>
        </p:txBody>
      </p:sp>
    </p:spTree>
    <p:extLst>
      <p:ext uri="{BB962C8B-B14F-4D97-AF65-F5344CB8AC3E}">
        <p14:creationId xmlns:p14="http://schemas.microsoft.com/office/powerpoint/2010/main" val="312121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17</a:t>
            </a:fld>
            <a:endParaRPr lang="de-DE"/>
          </a:p>
        </p:txBody>
      </p:sp>
    </p:spTree>
    <p:extLst>
      <p:ext uri="{BB962C8B-B14F-4D97-AF65-F5344CB8AC3E}">
        <p14:creationId xmlns:p14="http://schemas.microsoft.com/office/powerpoint/2010/main" val="105817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18</a:t>
            </a:fld>
            <a:endParaRPr lang="de-DE"/>
          </a:p>
        </p:txBody>
      </p:sp>
    </p:spTree>
    <p:extLst>
      <p:ext uri="{BB962C8B-B14F-4D97-AF65-F5344CB8AC3E}">
        <p14:creationId xmlns:p14="http://schemas.microsoft.com/office/powerpoint/2010/main" val="32316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b="1" baseline="0" dirty="0" smtClean="0"/>
              <a:t>Die Rhein-Main-Universitäten</a:t>
            </a:r>
          </a:p>
          <a:p>
            <a:r>
              <a:rPr lang="de-DE" baseline="0" dirty="0" smtClean="0"/>
              <a:t>Enge Kooperation in Forschung und Lehre (z.B. </a:t>
            </a:r>
            <a:r>
              <a:rPr lang="de-DE" baseline="0" dirty="0" err="1" smtClean="0"/>
              <a:t>MedTec</a:t>
            </a:r>
            <a:r>
              <a:rPr lang="de-DE" baseline="0" dirty="0" smtClean="0"/>
              <a:t>)</a:t>
            </a:r>
          </a:p>
          <a:p>
            <a:endParaRPr lang="de-DE" baseline="0" dirty="0" smtClean="0"/>
          </a:p>
          <a:p>
            <a:r>
              <a:rPr lang="de-DE" b="1" dirty="0" smtClean="0"/>
              <a:t>Darmstadt: City </a:t>
            </a:r>
            <a:r>
              <a:rPr lang="de-DE" b="1" dirty="0" err="1" smtClean="0"/>
              <a:t>of</a:t>
            </a:r>
            <a:r>
              <a:rPr lang="de-DE" b="1" dirty="0" smtClean="0"/>
              <a:t> Science</a:t>
            </a:r>
            <a:r>
              <a:rPr lang="de-DE" b="1" baseline="0" dirty="0" smtClean="0"/>
              <a:t> </a:t>
            </a:r>
          </a:p>
          <a:p>
            <a:r>
              <a:rPr lang="de-DE" baseline="0" dirty="0" smtClean="0"/>
              <a:t>European Space </a:t>
            </a:r>
            <a:r>
              <a:rPr lang="de-DE" baseline="0" dirty="0" err="1" smtClean="0"/>
              <a:t>Operations</a:t>
            </a:r>
            <a:r>
              <a:rPr lang="de-DE" baseline="0" dirty="0" smtClean="0"/>
              <a:t> </a:t>
            </a:r>
            <a:r>
              <a:rPr lang="de-DE" baseline="0" dirty="0" err="1" smtClean="0"/>
              <a:t>Centre</a:t>
            </a:r>
            <a:r>
              <a:rPr lang="de-DE" baseline="0" dirty="0" smtClean="0"/>
              <a:t> der ESA</a:t>
            </a:r>
          </a:p>
          <a:p>
            <a:r>
              <a:rPr lang="de-DE" baseline="0" dirty="0" smtClean="0"/>
              <a:t>GSI-</a:t>
            </a:r>
            <a:r>
              <a:rPr lang="de-DE" baseline="0" dirty="0" err="1" smtClean="0"/>
              <a:t>Helmholtzzentrum</a:t>
            </a:r>
            <a:r>
              <a:rPr lang="de-DE" baseline="0" dirty="0" smtClean="0"/>
              <a:t> für Schwerionenforschung</a:t>
            </a:r>
          </a:p>
          <a:p>
            <a:r>
              <a:rPr lang="de-DE" baseline="0" dirty="0" smtClean="0"/>
              <a:t>3 Fraunhofer Institute</a:t>
            </a:r>
          </a:p>
          <a:p>
            <a:r>
              <a:rPr lang="de-DE" baseline="0" dirty="0" smtClean="0"/>
              <a:t>3 Hochschulen / Universitäten</a:t>
            </a:r>
          </a:p>
          <a:p>
            <a:endParaRPr lang="de-DE" baseline="0" dirty="0" smtClean="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19</a:t>
            </a:fld>
            <a:endParaRPr lang="de-DE"/>
          </a:p>
        </p:txBody>
      </p:sp>
    </p:spTree>
    <p:extLst>
      <p:ext uri="{BB962C8B-B14F-4D97-AF65-F5344CB8AC3E}">
        <p14:creationId xmlns:p14="http://schemas.microsoft.com/office/powerpoint/2010/main" val="217843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2</a:t>
            </a:fld>
            <a:endParaRPr lang="de-DE"/>
          </a:p>
        </p:txBody>
      </p:sp>
    </p:spTree>
    <p:extLst>
      <p:ext uri="{BB962C8B-B14F-4D97-AF65-F5344CB8AC3E}">
        <p14:creationId xmlns:p14="http://schemas.microsoft.com/office/powerpoint/2010/main" val="308936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5450" y="1001713"/>
            <a:ext cx="5929313" cy="3335337"/>
          </a:xfrm>
        </p:spPr>
      </p:sp>
      <p:sp>
        <p:nvSpPr>
          <p:cNvPr id="3" name="Notizenplatzhalter 2"/>
          <p:cNvSpPr>
            <a:spLocks noGrp="1"/>
          </p:cNvSpPr>
          <p:nvPr>
            <p:ph type="body" idx="1"/>
          </p:nvPr>
        </p:nvSpPr>
        <p:spPr/>
        <p:txBody>
          <a:bodyPr/>
          <a:lstStyle/>
          <a:p>
            <a:r>
              <a:rPr lang="de-DE" dirty="0" smtClean="0"/>
              <a:t>RADAR-Frühwarnsystem: Theodor Schultes entwickelt 1935</a:t>
            </a:r>
            <a:r>
              <a:rPr lang="de-DE" baseline="0" dirty="0" smtClean="0"/>
              <a:t> </a:t>
            </a:r>
            <a:r>
              <a:rPr lang="de-DE" dirty="0" smtClean="0"/>
              <a:t>das weltweit erste RADAR-Frühwarnsystem. Er studierte von 1921 bis 1926 Elektrotechnik und promoviert 1934 in der Physik. </a:t>
            </a:r>
          </a:p>
          <a:p>
            <a:endParaRPr lang="de-DE" dirty="0" smtClean="0"/>
          </a:p>
          <a:p>
            <a:r>
              <a:rPr lang="de-DE" dirty="0" smtClean="0"/>
              <a:t>MODERNE DREHSTROMMOTOREN: Karl Hasse erfindet 1968 die feldorientierte Regelung. Sie ist Grundlage aller modernen Drehstrommotoren, wie sie z. B. im ICE, bei Windkraftgeneratoren und in Automobilen mit Hybridantrieb verwendet werden.</a:t>
            </a:r>
          </a:p>
          <a:p>
            <a:endParaRPr lang="de-DE" dirty="0" smtClean="0"/>
          </a:p>
          <a:p>
            <a:r>
              <a:rPr lang="de-DE" dirty="0" smtClean="0"/>
              <a:t>FUNKUHR: Wolfgang Hilberg, von 1972-2000 Professor der TU Darmstadt, erfindet 1967 die Funkuhr und entwickelt die wesentlichen Elemente und Prototypen dieser Uhr an der TU Darmstadt. Der erste dieser Prototypen liegt heute im Deutschen Museum in München. </a:t>
            </a:r>
          </a:p>
          <a:p>
            <a:endParaRPr lang="de-DE" dirty="0" smtClean="0"/>
          </a:p>
          <a:p>
            <a:r>
              <a:rPr lang="de-DE" dirty="0" smtClean="0"/>
              <a:t>ELEKTRETMIKROPHON: Gerhard </a:t>
            </a:r>
            <a:r>
              <a:rPr lang="de-DE" dirty="0" err="1" smtClean="0"/>
              <a:t>Sessler</a:t>
            </a:r>
            <a:r>
              <a:rPr lang="de-DE" dirty="0" smtClean="0"/>
              <a:t> erfindet zusammen mit James E. West das Folien-</a:t>
            </a:r>
            <a:r>
              <a:rPr lang="de-DE" dirty="0" err="1" smtClean="0"/>
              <a:t>Elektretmikrophons</a:t>
            </a:r>
            <a:r>
              <a:rPr lang="de-DE" dirty="0" smtClean="0"/>
              <a:t> (1962)</a:t>
            </a:r>
            <a:r>
              <a:rPr lang="de-DE" baseline="0" dirty="0" smtClean="0"/>
              <a:t> </a:t>
            </a:r>
            <a:r>
              <a:rPr lang="de-DE" dirty="0" smtClean="0"/>
              <a:t>Das </a:t>
            </a:r>
            <a:r>
              <a:rPr lang="de-DE" dirty="0" err="1" smtClean="0"/>
              <a:t>Elektretmikrophon</a:t>
            </a:r>
            <a:r>
              <a:rPr lang="de-DE" dirty="0" smtClean="0"/>
              <a:t> ist das weltweit gebräuchlichste Mikrophon und wird u.a. in Handys und Kassettenrekorder eingebaut.</a:t>
            </a:r>
          </a:p>
          <a:p>
            <a:endParaRPr lang="de-DE" dirty="0" smtClean="0"/>
          </a:p>
          <a:p>
            <a:r>
              <a:rPr lang="de-DE" dirty="0" smtClean="0"/>
              <a:t>ELEKTROFAHRZEUGE:</a:t>
            </a:r>
            <a:r>
              <a:rPr lang="de-DE" baseline="0" dirty="0" smtClean="0"/>
              <a:t> </a:t>
            </a:r>
            <a:r>
              <a:rPr lang="de-DE" dirty="0" smtClean="0"/>
              <a:t>Das Elektrofahrzeug „</a:t>
            </a:r>
            <a:r>
              <a:rPr lang="de-DE" dirty="0" err="1" smtClean="0"/>
              <a:t>Pinky</a:t>
            </a:r>
            <a:r>
              <a:rPr lang="de-DE" dirty="0" smtClean="0"/>
              <a:t>“ gewinnt die Weltmeisterschaft der Solarmobile 1990, 1991 und 1992. „</a:t>
            </a:r>
            <a:r>
              <a:rPr lang="de-DE" dirty="0" err="1" smtClean="0"/>
              <a:t>Pinky</a:t>
            </a:r>
            <a:r>
              <a:rPr lang="de-DE" dirty="0" smtClean="0"/>
              <a:t>“ steht heute im Deutschen Museum in München. </a:t>
            </a:r>
          </a:p>
          <a:p>
            <a:endParaRPr lang="de-DE" dirty="0" smtClean="0"/>
          </a:p>
          <a:p>
            <a:r>
              <a:rPr lang="de-DE" dirty="0" smtClean="0"/>
              <a:t>CMOS KAMERAS:</a:t>
            </a:r>
            <a:r>
              <a:rPr lang="de-DE" baseline="0" dirty="0"/>
              <a:t> </a:t>
            </a:r>
            <a:r>
              <a:rPr lang="de-DE" dirty="0" smtClean="0"/>
              <a:t>1988: Werner </a:t>
            </a:r>
            <a:r>
              <a:rPr lang="de-DE" dirty="0" err="1" smtClean="0"/>
              <a:t>Langheinrich</a:t>
            </a:r>
            <a:r>
              <a:rPr lang="de-DE" dirty="0" smtClean="0"/>
              <a:t> und Ottmar Kindl entwickeln die CMOS-</a:t>
            </a:r>
            <a:r>
              <a:rPr lang="de-DE" dirty="0" err="1" smtClean="0"/>
              <a:t>Niedrigsttemperatur</a:t>
            </a:r>
            <a:r>
              <a:rPr lang="de-DE" dirty="0" smtClean="0"/>
              <a:t>-Technologie für die Kameras des Infrared Space Observatory (ISO) der ESA.</a:t>
            </a:r>
          </a:p>
          <a:p>
            <a:endParaRPr lang="de-DE" dirty="0" smtClean="0"/>
          </a:p>
          <a:p>
            <a:r>
              <a:rPr lang="de-DE" dirty="0" smtClean="0"/>
              <a:t>SOLARHÄUSER:</a:t>
            </a:r>
            <a:r>
              <a:rPr lang="de-DE" baseline="0" dirty="0" smtClean="0"/>
              <a:t> </a:t>
            </a:r>
            <a:r>
              <a:rPr lang="de-DE" dirty="0" smtClean="0"/>
              <a:t>2007 Thomas </a:t>
            </a:r>
            <a:r>
              <a:rPr lang="de-DE" dirty="0" err="1" smtClean="0"/>
              <a:t>Hartkopf</a:t>
            </a:r>
            <a:r>
              <a:rPr lang="de-DE" dirty="0" smtClean="0"/>
              <a:t>, Professor der TU Darmstadt und Vorstandsmitglied der EnBW, und sein Team entwickeln die energietechnischen Systeme der beiden Darmstädter Solarhäuser, die in den Jahren 2007 und 2009 den Solar </a:t>
            </a:r>
            <a:r>
              <a:rPr lang="de-DE" dirty="0" err="1" smtClean="0"/>
              <a:t>Decathlon</a:t>
            </a:r>
            <a:r>
              <a:rPr lang="de-DE" dirty="0" smtClean="0"/>
              <a:t> der USA gewinnen.</a:t>
            </a:r>
          </a:p>
          <a:p>
            <a:endParaRPr lang="de-DE" baseline="0" dirty="0" smtClean="0"/>
          </a:p>
          <a:p>
            <a:r>
              <a:rPr lang="de-DE" baseline="0" dirty="0" smtClean="0"/>
              <a:t>Erste Lehrstühle: Siehe nächste Folie</a:t>
            </a:r>
            <a:endParaRPr lang="de-DE" dirty="0" smtClean="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3</a:t>
            </a:fld>
            <a:endParaRPr lang="de-DE"/>
          </a:p>
        </p:txBody>
      </p:sp>
    </p:spTree>
    <p:extLst>
      <p:ext uri="{BB962C8B-B14F-4D97-AF65-F5344CB8AC3E}">
        <p14:creationId xmlns:p14="http://schemas.microsoft.com/office/powerpoint/2010/main" val="8107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dt" sz="quarter" idx="1"/>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6. Juli 2012</a:t>
            </a:r>
          </a:p>
        </p:txBody>
      </p:sp>
      <p:sp>
        <p:nvSpPr>
          <p:cNvPr id="30723"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Fachbereich  -  Dekanat | Absolventenfeier SS 2012</a:t>
            </a:r>
          </a:p>
        </p:txBody>
      </p:sp>
      <p:sp>
        <p:nvSpPr>
          <p:cNvPr id="3072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095" indent="-285422" eaLnBrk="0" hangingPunct="0">
              <a:defRPr>
                <a:solidFill>
                  <a:schemeClr val="tx1"/>
                </a:solidFill>
                <a:latin typeface="Arial" charset="0"/>
              </a:defRPr>
            </a:lvl2pPr>
            <a:lvl3pPr marL="1141685" indent="-228337" eaLnBrk="0" hangingPunct="0">
              <a:defRPr>
                <a:solidFill>
                  <a:schemeClr val="tx1"/>
                </a:solidFill>
                <a:latin typeface="Arial" charset="0"/>
              </a:defRPr>
            </a:lvl3pPr>
            <a:lvl4pPr marL="1598359" indent="-228337" eaLnBrk="0" hangingPunct="0">
              <a:defRPr>
                <a:solidFill>
                  <a:schemeClr val="tx1"/>
                </a:solidFill>
                <a:latin typeface="Arial" charset="0"/>
              </a:defRPr>
            </a:lvl4pPr>
            <a:lvl5pPr marL="2055035" indent="-228337" eaLnBrk="0" hangingPunct="0">
              <a:defRPr>
                <a:solidFill>
                  <a:schemeClr val="tx1"/>
                </a:solidFill>
                <a:latin typeface="Arial" charset="0"/>
              </a:defRPr>
            </a:lvl5pPr>
            <a:lvl6pPr marL="2511709" indent="-228337" algn="r" eaLnBrk="0" fontAlgn="base" hangingPunct="0">
              <a:spcBef>
                <a:spcPct val="0"/>
              </a:spcBef>
              <a:spcAft>
                <a:spcPct val="0"/>
              </a:spcAft>
              <a:defRPr>
                <a:solidFill>
                  <a:schemeClr val="tx1"/>
                </a:solidFill>
                <a:latin typeface="Arial" charset="0"/>
              </a:defRPr>
            </a:lvl6pPr>
            <a:lvl7pPr marL="2968383" indent="-228337" algn="r" eaLnBrk="0" fontAlgn="base" hangingPunct="0">
              <a:spcBef>
                <a:spcPct val="0"/>
              </a:spcBef>
              <a:spcAft>
                <a:spcPct val="0"/>
              </a:spcAft>
              <a:defRPr>
                <a:solidFill>
                  <a:schemeClr val="tx1"/>
                </a:solidFill>
                <a:latin typeface="Arial" charset="0"/>
              </a:defRPr>
            </a:lvl7pPr>
            <a:lvl8pPr marL="3425058" indent="-228337" algn="r" eaLnBrk="0" fontAlgn="base" hangingPunct="0">
              <a:spcBef>
                <a:spcPct val="0"/>
              </a:spcBef>
              <a:spcAft>
                <a:spcPct val="0"/>
              </a:spcAft>
              <a:defRPr>
                <a:solidFill>
                  <a:schemeClr val="tx1"/>
                </a:solidFill>
                <a:latin typeface="Arial" charset="0"/>
              </a:defRPr>
            </a:lvl8pPr>
            <a:lvl9pPr marL="3881732" indent="-228337" algn="r" eaLnBrk="0" fontAlgn="base" hangingPunct="0">
              <a:spcBef>
                <a:spcPct val="0"/>
              </a:spcBef>
              <a:spcAft>
                <a:spcPct val="0"/>
              </a:spcAft>
              <a:defRPr>
                <a:solidFill>
                  <a:schemeClr val="tx1"/>
                </a:solidFill>
                <a:latin typeface="Arial" charset="0"/>
              </a:defRPr>
            </a:lvl9pPr>
          </a:lstStyle>
          <a:p>
            <a:pPr eaLnBrk="1" hangingPunct="1"/>
            <a:r>
              <a:rPr lang="de-DE" smtClean="0">
                <a:latin typeface="Stafford" pitchFamily="2" charset="0"/>
              </a:rPr>
              <a:t>|  </a:t>
            </a:r>
            <a:fld id="{0A2E7A8A-D6C7-4432-8136-97D6B5D41F05}" type="slidenum">
              <a:rPr lang="de-DE" smtClean="0">
                <a:latin typeface="Stafford" pitchFamily="2" charset="0"/>
              </a:rPr>
              <a:pPr eaLnBrk="1" hangingPunct="1"/>
              <a:t>4</a:t>
            </a:fld>
            <a:endParaRPr lang="de-DE" smtClean="0">
              <a:latin typeface="Stafford" pitchFamily="2" charset="0"/>
            </a:endParaRPr>
          </a:p>
        </p:txBody>
      </p:sp>
      <p:sp>
        <p:nvSpPr>
          <p:cNvPr id="30725" name="Rectangle 2"/>
          <p:cNvSpPr>
            <a:spLocks noGrp="1" noRot="1" noChangeAspect="1" noChangeArrowheads="1" noTextEdit="1"/>
          </p:cNvSpPr>
          <p:nvPr>
            <p:ph type="sldImg"/>
          </p:nvPr>
        </p:nvSpPr>
        <p:spPr>
          <a:xfrm>
            <a:off x="425450" y="1001713"/>
            <a:ext cx="5929313" cy="3335337"/>
          </a:xfrm>
          <a:ln/>
        </p:spPr>
      </p:sp>
      <p:sp>
        <p:nvSpPr>
          <p:cNvPr id="30726" name="Rectangle 3"/>
          <p:cNvSpPr>
            <a:spLocks noGrp="1" noChangeArrowheads="1"/>
          </p:cNvSpPr>
          <p:nvPr>
            <p:ph type="body" idx="1"/>
          </p:nvPr>
        </p:nvSpPr>
        <p:spPr>
          <a:noFill/>
        </p:spPr>
        <p:txBody>
          <a:bodyPr/>
          <a:lstStyle/>
          <a:p>
            <a:r>
              <a:rPr lang="de-DE" b="0" baseline="0" dirty="0" smtClean="0"/>
              <a:t>2013: </a:t>
            </a:r>
            <a:r>
              <a:rPr lang="de-DE" dirty="0" smtClean="0"/>
              <a:t>Bioinspirierte Kommunikationssysteme (Prof. Heinz Köppl)</a:t>
            </a:r>
          </a:p>
          <a:p>
            <a:r>
              <a:rPr lang="de-DE" b="0" dirty="0" smtClean="0"/>
              <a:t>1996: </a:t>
            </a:r>
            <a:r>
              <a:rPr lang="de-DE" dirty="0" smtClean="0"/>
              <a:t>Regenerative Energien (Thomas </a:t>
            </a:r>
            <a:r>
              <a:rPr lang="de-DE" dirty="0" err="1" smtClean="0"/>
              <a:t>Hartkopf</a:t>
            </a:r>
            <a:r>
              <a:rPr lang="de-DE" dirty="0" smtClean="0"/>
              <a:t>)</a:t>
            </a:r>
          </a:p>
          <a:p>
            <a:r>
              <a:rPr lang="de-DE" dirty="0" smtClean="0"/>
              <a:t>1963: Stromrichtertechnik</a:t>
            </a:r>
          </a:p>
          <a:p>
            <a:r>
              <a:rPr lang="de-DE" dirty="0" smtClean="0"/>
              <a:t>1963: Elektromechanische Konstruktionen (Curt </a:t>
            </a:r>
            <a:r>
              <a:rPr lang="de-DE" dirty="0" err="1" smtClean="0"/>
              <a:t>Brader</a:t>
            </a:r>
            <a:r>
              <a:rPr lang="de-DE" dirty="0" smtClean="0"/>
              <a:t>)</a:t>
            </a:r>
          </a:p>
          <a:p>
            <a:r>
              <a:rPr lang="de-DE" b="0" dirty="0" smtClean="0"/>
              <a:t>1954: Regelungstechnik (Winfried Oppelt)</a:t>
            </a:r>
          </a:p>
          <a:p>
            <a:pPr eaLnBrk="1" hangingPunct="1"/>
            <a:r>
              <a:rPr lang="de-DE" dirty="0" smtClean="0"/>
              <a:t>1914: Hochspannungstechnik</a:t>
            </a:r>
            <a:r>
              <a:rPr lang="de-DE" baseline="0" dirty="0" smtClean="0"/>
              <a:t> (</a:t>
            </a:r>
            <a:r>
              <a:rPr lang="de-DE" dirty="0" smtClean="0"/>
              <a:t>Waldemar Petersen, Nachfolger Kittlers von 1914-1933, begründet die Hochspannungstechnik und erfindet die Erdschluss-Löschspule.)</a:t>
            </a:r>
          </a:p>
          <a:p>
            <a:pPr eaLnBrk="1" hangingPunct="1"/>
            <a:r>
              <a:rPr lang="de-DE" dirty="0" smtClean="0"/>
              <a:t>1894: Nachrichtentechnik (Karl Wirtz)</a:t>
            </a:r>
          </a:p>
        </p:txBody>
      </p:sp>
    </p:spTree>
    <p:extLst>
      <p:ext uri="{BB962C8B-B14F-4D97-AF65-F5344CB8AC3E}">
        <p14:creationId xmlns:p14="http://schemas.microsoft.com/office/powerpoint/2010/main" val="162800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Professoren:</a:t>
            </a:r>
          </a:p>
          <a:p>
            <a:r>
              <a:rPr lang="de-DE" dirty="0" smtClean="0"/>
              <a:t>Grundständige Professuren</a:t>
            </a:r>
            <a:r>
              <a:rPr lang="de-DE" baseline="0" dirty="0" smtClean="0"/>
              <a:t> </a:t>
            </a:r>
            <a:r>
              <a:rPr lang="de-DE" dirty="0" smtClean="0"/>
              <a:t>+ (Junior-,</a:t>
            </a:r>
            <a:r>
              <a:rPr lang="de-DE" baseline="0" dirty="0" smtClean="0"/>
              <a:t> Industrie- Kooperations-, Gastprofessuren)</a:t>
            </a:r>
          </a:p>
          <a:p>
            <a:pPr marL="171261" indent="-171261">
              <a:buFontTx/>
              <a:buChar char="-"/>
            </a:pPr>
            <a:endParaRPr lang="de-DE" baseline="0" dirty="0" smtClean="0"/>
          </a:p>
          <a:p>
            <a:r>
              <a:rPr lang="de-DE" baseline="0" dirty="0" smtClean="0"/>
              <a:t>Studiengänge:</a:t>
            </a:r>
          </a:p>
          <a:p>
            <a:r>
              <a:rPr lang="de-DE" baseline="0" dirty="0" smtClean="0"/>
              <a:t>Von etit verwaltet + (mit signifikanter etit Beteiligung, aber Verwaltung liegt bei anderen Fachbereichen, Studienbereichen)</a:t>
            </a:r>
          </a:p>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5</a:t>
            </a:fld>
            <a:endParaRPr lang="de-DE"/>
          </a:p>
        </p:txBody>
      </p:sp>
    </p:spTree>
    <p:extLst>
      <p:ext uri="{BB962C8B-B14F-4D97-AF65-F5344CB8AC3E}">
        <p14:creationId xmlns:p14="http://schemas.microsoft.com/office/powerpoint/2010/main" val="35267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Auswahlkriterien:</a:t>
            </a:r>
            <a:r>
              <a:rPr lang="de-DE" baseline="0" dirty="0" smtClean="0"/>
              <a:t> </a:t>
            </a:r>
            <a:r>
              <a:rPr lang="de-DE" baseline="0" dirty="0" err="1" smtClean="0"/>
              <a:t>tbd</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8</a:t>
            </a:fld>
            <a:endParaRPr lang="de-DE"/>
          </a:p>
        </p:txBody>
      </p:sp>
    </p:spTree>
    <p:extLst>
      <p:ext uri="{BB962C8B-B14F-4D97-AF65-F5344CB8AC3E}">
        <p14:creationId xmlns:p14="http://schemas.microsoft.com/office/powerpoint/2010/main" val="240036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9</a:t>
            </a:fld>
            <a:endParaRPr lang="de-DE"/>
          </a:p>
        </p:txBody>
      </p:sp>
    </p:spTree>
    <p:extLst>
      <p:ext uri="{BB962C8B-B14F-4D97-AF65-F5344CB8AC3E}">
        <p14:creationId xmlns:p14="http://schemas.microsoft.com/office/powerpoint/2010/main" val="18259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pPr marL="171261" indent="-171261">
              <a:buFontTx/>
              <a:buChar char="-"/>
            </a:pPr>
            <a:r>
              <a:rPr lang="de-DE" dirty="0" smtClean="0"/>
              <a:t>Biomedical Engineering</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10</a:t>
            </a:fld>
            <a:endParaRPr lang="de-DE"/>
          </a:p>
        </p:txBody>
      </p:sp>
    </p:spTree>
    <p:extLst>
      <p:ext uri="{BB962C8B-B14F-4D97-AF65-F5344CB8AC3E}">
        <p14:creationId xmlns:p14="http://schemas.microsoft.com/office/powerpoint/2010/main" val="6497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10. Dezember 2019</a:t>
            </a:fld>
            <a:endParaRPr lang="de-DE"/>
          </a:p>
        </p:txBody>
      </p:sp>
      <p:sp>
        <p:nvSpPr>
          <p:cNvPr id="5" name="Fußzeilenplatzhalter 4"/>
          <p:cNvSpPr>
            <a:spLocks noGrp="1"/>
          </p:cNvSpPr>
          <p:nvPr>
            <p:ph type="ftr" sz="quarter" idx="11"/>
          </p:nvPr>
        </p:nvSpPr>
        <p:spPr/>
        <p:txBody>
          <a:bodyPr/>
          <a:lstStyle/>
          <a:p>
            <a:r>
              <a:rPr lang="de-DE" smtClean="0"/>
              <a:t>|  </a:t>
            </a:r>
            <a:endParaRPr lang="de-DE"/>
          </a:p>
        </p:txBody>
      </p:sp>
      <p:sp>
        <p:nvSpPr>
          <p:cNvPr id="6" name="Foliennummernplatzhalter 5"/>
          <p:cNvSpPr>
            <a:spLocks noGrp="1"/>
          </p:cNvSpPr>
          <p:nvPr>
            <p:ph type="sldNum" sz="quarter" idx="12"/>
          </p:nvPr>
        </p:nvSpPr>
        <p:spPr/>
        <p:txBody>
          <a:bodyPr/>
          <a:lstStyle/>
          <a:p>
            <a:r>
              <a:rPr lang="de-DE" smtClean="0"/>
              <a:t>|  </a:t>
            </a:r>
            <a:fld id="{C36AA9A4-5D0B-4134-89A6-D8B9DAA4F25C}" type="slidenum">
              <a:rPr lang="de-DE" smtClean="0"/>
              <a:pPr/>
              <a:t>11</a:t>
            </a:fld>
            <a:endParaRPr lang="de-DE"/>
          </a:p>
        </p:txBody>
      </p:sp>
    </p:spTree>
    <p:extLst>
      <p:ext uri="{BB962C8B-B14F-4D97-AF65-F5344CB8AC3E}">
        <p14:creationId xmlns:p14="http://schemas.microsoft.com/office/powerpoint/2010/main" val="220476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7048" name="Rectangle 8"/>
          <p:cNvSpPr>
            <a:spLocks noChangeArrowheads="1"/>
          </p:cNvSpPr>
          <p:nvPr userDrawn="1"/>
        </p:nvSpPr>
        <p:spPr bwMode="auto">
          <a:xfrm>
            <a:off x="0" y="841"/>
            <a:ext cx="12192000" cy="160026"/>
          </a:xfrm>
          <a:prstGeom prst="rect">
            <a:avLst/>
          </a:prstGeom>
          <a:solidFill>
            <a:srgbClr val="00689D"/>
          </a:solidFill>
          <a:ln w="3175">
            <a:noFill/>
            <a:miter lim="800000"/>
            <a:headEnd/>
            <a:tailEnd/>
          </a:ln>
        </p:spPr>
        <p:txBody>
          <a:bodyPr/>
          <a:lstStyle/>
          <a:p>
            <a:endParaRPr lang="de-DE" dirty="0">
              <a:latin typeface="Tahoma" pitchFamily="34" charset="0"/>
            </a:endParaRPr>
          </a:p>
        </p:txBody>
      </p:sp>
      <p:sp>
        <p:nvSpPr>
          <p:cNvPr id="87042" name="Rectangle 2"/>
          <p:cNvSpPr>
            <a:spLocks noChangeArrowheads="1"/>
          </p:cNvSpPr>
          <p:nvPr/>
        </p:nvSpPr>
        <p:spPr bwMode="auto">
          <a:xfrm>
            <a:off x="10" y="381000"/>
            <a:ext cx="12191999" cy="2069878"/>
          </a:xfrm>
          <a:prstGeom prst="rect">
            <a:avLst/>
          </a:prstGeom>
          <a:solidFill>
            <a:srgbClr val="00689D"/>
          </a:solidFill>
          <a:ln w="9525">
            <a:noFill/>
            <a:miter lim="800000"/>
            <a:headEnd/>
            <a:tailEnd/>
          </a:ln>
          <a:effectLst/>
        </p:spPr>
        <p:txBody>
          <a:bodyPr wrap="none" anchor="ctr"/>
          <a:lstStyle/>
          <a:p>
            <a:pPr algn="ctr"/>
            <a:endParaRPr lang="de-DE" dirty="0">
              <a:latin typeface="Tahoma" pitchFamily="34" charset="0"/>
            </a:endParaRPr>
          </a:p>
        </p:txBody>
      </p:sp>
      <p:sp>
        <p:nvSpPr>
          <p:cNvPr id="87044" name="Rectangle 4"/>
          <p:cNvSpPr>
            <a:spLocks noGrp="1" noChangeArrowheads="1"/>
          </p:cNvSpPr>
          <p:nvPr>
            <p:ph type="subTitle" idx="1"/>
          </p:nvPr>
        </p:nvSpPr>
        <p:spPr>
          <a:xfrm>
            <a:off x="1487489" y="1449389"/>
            <a:ext cx="7847035" cy="944563"/>
          </a:xfrm>
        </p:spPr>
        <p:txBody>
          <a:bodyPr lIns="0" tIns="0" rIns="0" bIns="0"/>
          <a:lstStyle>
            <a:lvl1pPr marL="0" indent="0">
              <a:spcBef>
                <a:spcPct val="0"/>
              </a:spcBef>
              <a:buFont typeface="Wingdings" pitchFamily="2" charset="2"/>
              <a:buNone/>
              <a:defRPr b="0">
                <a:solidFill>
                  <a:schemeClr val="bg1"/>
                </a:solidFill>
              </a:defRPr>
            </a:lvl1pPr>
          </a:lstStyle>
          <a:p>
            <a:r>
              <a:rPr lang="de-DE" dirty="0" smtClean="0"/>
              <a:t>Formatvorlage des Untertitelmasters durch Klicken bearbeiten</a:t>
            </a:r>
            <a:endParaRPr lang="de-DE" dirty="0"/>
          </a:p>
        </p:txBody>
      </p:sp>
      <p:sp>
        <p:nvSpPr>
          <p:cNvPr id="87058" name="Rectangle 18"/>
          <p:cNvSpPr>
            <a:spLocks noChangeArrowheads="1"/>
          </p:cNvSpPr>
          <p:nvPr/>
        </p:nvSpPr>
        <p:spPr bwMode="auto">
          <a:xfrm>
            <a:off x="1" y="3391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87059" name="Rectangle 19"/>
          <p:cNvSpPr>
            <a:spLocks noChangeArrowheads="1"/>
          </p:cNvSpPr>
          <p:nvPr/>
        </p:nvSpPr>
        <p:spPr bwMode="auto">
          <a:xfrm>
            <a:off x="1" y="2444667"/>
            <a:ext cx="12192000" cy="3600"/>
          </a:xfrm>
          <a:prstGeom prst="rect">
            <a:avLst/>
          </a:prstGeom>
          <a:solidFill>
            <a:srgbClr val="000000"/>
          </a:solidFill>
          <a:ln w="9525">
            <a:noFill/>
            <a:miter lim="800000"/>
            <a:headEnd/>
            <a:tailEnd/>
          </a:ln>
          <a:effectLst/>
        </p:spPr>
        <p:txBody>
          <a:bodyPr wrap="none" anchor="ctr"/>
          <a:lstStyle/>
          <a:p>
            <a:endParaRPr lang="de-DE" dirty="0">
              <a:latin typeface="Tahoma" pitchFamily="34" charset="0"/>
            </a:endParaRPr>
          </a:p>
        </p:txBody>
      </p:sp>
      <p:sp>
        <p:nvSpPr>
          <p:cNvPr id="12" name="Titel 11"/>
          <p:cNvSpPr>
            <a:spLocks noGrp="1"/>
          </p:cNvSpPr>
          <p:nvPr>
            <p:ph type="title"/>
          </p:nvPr>
        </p:nvSpPr>
        <p:spPr/>
        <p:txBody>
          <a:bodyPr/>
          <a:lstStyle>
            <a:lvl1pPr>
              <a:defRPr>
                <a:solidFill>
                  <a:schemeClr val="bg1"/>
                </a:solidFill>
              </a:defRPr>
            </a:lvl1pPr>
          </a:lstStyle>
          <a:p>
            <a:r>
              <a:rPr lang="de-DE" dirty="0" smtClean="0"/>
              <a:t>Titelmasterformat durch Klicken bearbeiten</a:t>
            </a:r>
            <a:endParaRPr lang="de-DE" dirty="0"/>
          </a:p>
        </p:txBody>
      </p:sp>
      <p:pic>
        <p:nvPicPr>
          <p:cNvPr id="17" name="Picture 9" descr="tud_logo"/>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209328" y="657230"/>
            <a:ext cx="1982681" cy="793904"/>
          </a:xfrm>
          <a:prstGeom prst="rect">
            <a:avLst/>
          </a:prstGeom>
          <a:noFill/>
          <a:ln w="9525">
            <a:noFill/>
            <a:miter lim="800000"/>
            <a:headEnd/>
            <a:tailEnd/>
          </a:ln>
        </p:spPr>
      </p:pic>
      <p:sp>
        <p:nvSpPr>
          <p:cNvPr id="10" name="Rectangle 8"/>
          <p:cNvSpPr>
            <a:spLocks noChangeArrowheads="1"/>
          </p:cNvSpPr>
          <p:nvPr userDrawn="1"/>
        </p:nvSpPr>
        <p:spPr bwMode="auto">
          <a:xfrm>
            <a:off x="0" y="309923"/>
            <a:ext cx="12192000" cy="45719"/>
          </a:xfrm>
          <a:prstGeom prst="rect">
            <a:avLst/>
          </a:prstGeom>
          <a:solidFill>
            <a:srgbClr val="00689D"/>
          </a:solidFill>
          <a:ln w="3175">
            <a:noFill/>
            <a:miter lim="800000"/>
            <a:headEnd/>
            <a:tailEnd/>
          </a:ln>
        </p:spPr>
        <p:txBody>
          <a:bodyPr/>
          <a:lstStyle/>
          <a:p>
            <a:endParaRPr lang="de-DE" dirty="0">
              <a:latin typeface="Tahoma"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488951"/>
            <a:ext cx="8856165" cy="838200"/>
          </a:xfrm>
        </p:spPr>
        <p:txBody>
          <a:bodyPr/>
          <a:lstStyle/>
          <a:p>
            <a:r>
              <a:rPr lang="de-DE" dirty="0" smtClean="0"/>
              <a:t>Titelmasterformat durch Klicken bearbeiten</a:t>
            </a:r>
            <a:endParaRPr lang="de-DE" dirty="0"/>
          </a:p>
        </p:txBody>
      </p:sp>
      <p:sp>
        <p:nvSpPr>
          <p:cNvPr id="3" name="Inhaltsplatzhalter 2"/>
          <p:cNvSpPr>
            <a:spLocks noGrp="1"/>
          </p:cNvSpPr>
          <p:nvPr>
            <p:ph idx="1" hasCustomPrompt="1"/>
          </p:nvPr>
        </p:nvSpPr>
        <p:spPr>
          <a:xfrm>
            <a:off x="335360" y="1620000"/>
            <a:ext cx="11521280" cy="4689320"/>
          </a:xfrm>
        </p:spPr>
        <p:txBody>
          <a:bodyPr/>
          <a:lstStyle>
            <a:lvl1pPr marL="179996" indent="0">
              <a:defRPr b="1"/>
            </a:lvl1pPr>
            <a:lvl2pPr marL="179996" indent="251994">
              <a:buSzPct val="125000"/>
              <a:buFont typeface="Arial" pitchFamily="34" charset="0"/>
              <a:buChar char="•"/>
              <a:defRPr/>
            </a:lvl2pPr>
            <a:lvl3pPr marL="575986" indent="-215995">
              <a:buFont typeface="Arial" pitchFamily="34" charset="0"/>
              <a:buChar char="•"/>
              <a:defRPr/>
            </a:lvl3pPr>
            <a:lvl4pPr marL="755981" indent="-173034">
              <a:buFont typeface="Arial" pitchFamily="34" charset="0"/>
              <a:buChar char="•"/>
              <a:defRPr/>
            </a:lvl4pPr>
            <a:lvl5pPr marL="971976" indent="-188909">
              <a:buFont typeface="Arial" pitchFamily="34" charset="0"/>
              <a:buChar char="•"/>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9" y="4406906"/>
            <a:ext cx="8561940" cy="1362075"/>
          </a:xfrm>
        </p:spPr>
        <p:txBody>
          <a:bodyPr anchor="t"/>
          <a:lstStyle>
            <a:lvl1pPr algn="l">
              <a:defRPr sz="32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963089" y="2906713"/>
            <a:ext cx="856194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78368" y="1592269"/>
            <a:ext cx="5513917"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6381753" y="1592269"/>
            <a:ext cx="5473699"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43493" y="1620000"/>
            <a:ext cx="6667547" cy="468932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78368" y="1620000"/>
            <a:ext cx="4142317" cy="4689320"/>
          </a:xfrm>
        </p:spPr>
        <p:txBody>
          <a:bodyPr/>
          <a:lstStyle>
            <a:lvl1pPr marL="0" indent="0">
              <a:buNone/>
              <a:defRPr sz="20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dirty="0" smtClean="0"/>
              <a:t>Textmasterformate durch Klicken bearbeiten</a:t>
            </a:r>
          </a:p>
        </p:txBody>
      </p:sp>
      <p:sp>
        <p:nvSpPr>
          <p:cNvPr id="5" name="Titel 1"/>
          <p:cNvSpPr>
            <a:spLocks noGrp="1"/>
          </p:cNvSpPr>
          <p:nvPr>
            <p:ph type="title"/>
          </p:nvPr>
        </p:nvSpPr>
        <p:spPr>
          <a:xfrm>
            <a:off x="1295467" y="488951"/>
            <a:ext cx="9120000" cy="838200"/>
          </a:xfrm>
        </p:spPr>
        <p:txBody>
          <a:bodyPr/>
          <a:lstStyle/>
          <a:p>
            <a:r>
              <a:rPr lang="de-DE" smtClean="0"/>
              <a:t>Titelmasterformat durch Klicken bearbeiten</a:t>
            </a:r>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5"/>
            <a:ext cx="7315200" cy="566739"/>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1928805"/>
            <a:ext cx="7315200" cy="279877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2389717" y="5367344"/>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Textmasterformate durch Klicken bearbeiten</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95467" y="488951"/>
            <a:ext cx="9169400" cy="8382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34433" y="1592264"/>
            <a:ext cx="5657851"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5494" y="1592264"/>
            <a:ext cx="5659967" cy="47894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21"/>
          <p:cNvSpPr>
            <a:spLocks noGrp="1" noChangeArrowheads="1"/>
          </p:cNvSpPr>
          <p:nvPr>
            <p:ph type="ftr" sz="quarter" idx="10"/>
          </p:nvPr>
        </p:nvSpPr>
        <p:spPr>
          <a:xfrm>
            <a:off x="336551" y="6489708"/>
            <a:ext cx="11379200" cy="231775"/>
          </a:xfrm>
          <a:prstGeom prst="rect">
            <a:avLst/>
          </a:prstGeom>
          <a:ln/>
        </p:spPr>
        <p:txBody>
          <a:bodyPr/>
          <a:lstStyle>
            <a:lvl1pPr>
              <a:defRPr>
                <a:latin typeface="Tahoma" pitchFamily="34" charset="0"/>
              </a:defRPr>
            </a:lvl1pPr>
          </a:lstStyle>
          <a:p>
            <a:pPr>
              <a:defRPr/>
            </a:pPr>
            <a:r>
              <a:rPr lang="de-DE" dirty="0" smtClean="0"/>
              <a:t>15. Februar 2013  |  Fachbereich 18  |  Dekanat  |  Absolventenfeier WS 2012/2013 |</a:t>
            </a:r>
            <a:endParaRPr lang="de-DE" dirty="0"/>
          </a:p>
        </p:txBody>
      </p:sp>
    </p:spTree>
    <p:extLst>
      <p:ext uri="{BB962C8B-B14F-4D97-AF65-F5344CB8AC3E}">
        <p14:creationId xmlns:p14="http://schemas.microsoft.com/office/powerpoint/2010/main" val="2985499988"/>
      </p:ext>
    </p:extLst>
  </p:cSld>
  <p:clrMapOvr>
    <a:masterClrMapping/>
  </p:clrMapOvr>
  <p:transition spd="slow">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0" y="-2371"/>
            <a:ext cx="12192000" cy="6851904"/>
          </a:xfrm>
          <a:prstGeom prst="rect">
            <a:avLst/>
          </a:prstGeom>
        </p:spPr>
      </p:pic>
      <p:sp>
        <p:nvSpPr>
          <p:cNvPr id="1026" name="Rectangle 2"/>
          <p:cNvSpPr>
            <a:spLocks noGrp="1" noChangeArrowheads="1"/>
          </p:cNvSpPr>
          <p:nvPr>
            <p:ph type="title"/>
          </p:nvPr>
        </p:nvSpPr>
        <p:spPr bwMode="auto">
          <a:xfrm>
            <a:off x="1487497" y="488951"/>
            <a:ext cx="8856156"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smtClean="0"/>
              <a:t>Titelmasterformat durch Klicken bearbeiten</a:t>
            </a:r>
          </a:p>
        </p:txBody>
      </p:sp>
      <p:sp>
        <p:nvSpPr>
          <p:cNvPr id="1027" name="Rectangle 3"/>
          <p:cNvSpPr>
            <a:spLocks noGrp="1" noChangeArrowheads="1"/>
          </p:cNvSpPr>
          <p:nvPr>
            <p:ph type="body" idx="1"/>
          </p:nvPr>
        </p:nvSpPr>
        <p:spPr bwMode="auto">
          <a:xfrm>
            <a:off x="480001" y="1620000"/>
            <a:ext cx="11375451" cy="4572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Rectangle 8"/>
          <p:cNvSpPr>
            <a:spLocks noChangeArrowheads="1"/>
          </p:cNvSpPr>
          <p:nvPr/>
        </p:nvSpPr>
        <p:spPr bwMode="auto">
          <a:xfrm>
            <a:off x="3" y="167739"/>
            <a:ext cx="12191997" cy="152848"/>
          </a:xfrm>
          <a:prstGeom prst="rect">
            <a:avLst/>
          </a:prstGeom>
          <a:solidFill>
            <a:schemeClr val="bg1"/>
          </a:solidFill>
          <a:ln w="3175">
            <a:noFill/>
            <a:miter lim="800000"/>
            <a:headEnd/>
            <a:tailEnd/>
          </a:ln>
        </p:spPr>
        <p:txBody>
          <a:bodyPr/>
          <a:lstStyle/>
          <a:p>
            <a:endParaRPr lang="de-DE" dirty="0">
              <a:latin typeface="Tahoma" pitchFamily="34" charset="0"/>
              <a:cs typeface="Tahoma" pitchFamily="34" charset="0"/>
            </a:endParaRPr>
          </a:p>
        </p:txBody>
      </p:sp>
      <p:sp>
        <p:nvSpPr>
          <p:cNvPr id="1038" name="Line 14"/>
          <p:cNvSpPr>
            <a:spLocks noChangeShapeType="1"/>
          </p:cNvSpPr>
          <p:nvPr/>
        </p:nvSpPr>
        <p:spPr bwMode="auto">
          <a:xfrm>
            <a:off x="1" y="1449388"/>
            <a:ext cx="12192000" cy="0"/>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040" name="Rectangle 16"/>
          <p:cNvSpPr>
            <a:spLocks noChangeArrowheads="1"/>
          </p:cNvSpPr>
          <p:nvPr/>
        </p:nvSpPr>
        <p:spPr bwMode="auto">
          <a:xfrm>
            <a:off x="1" y="366713"/>
            <a:ext cx="12192000" cy="18000"/>
          </a:xfrm>
          <a:prstGeom prst="rect">
            <a:avLst/>
          </a:prstGeom>
          <a:solidFill>
            <a:schemeClr val="bg1"/>
          </a:solidFill>
          <a:ln w="9525">
            <a:noFill/>
            <a:miter lim="800000"/>
            <a:headEnd/>
            <a:tailEnd/>
          </a:ln>
          <a:effectLst/>
        </p:spPr>
        <p:txBody>
          <a:bodyPr wrap="none" anchor="ctr"/>
          <a:lstStyle/>
          <a:p>
            <a:endParaRPr lang="de-DE" dirty="0">
              <a:latin typeface="Tahoma" pitchFamily="34" charset="0"/>
              <a:cs typeface="Tahoma" pitchFamily="34" charset="0"/>
            </a:endParaRPr>
          </a:p>
        </p:txBody>
      </p:sp>
      <p:sp>
        <p:nvSpPr>
          <p:cNvPr id="11" name="Line 15"/>
          <p:cNvSpPr>
            <a:spLocks noChangeShapeType="1"/>
          </p:cNvSpPr>
          <p:nvPr/>
        </p:nvSpPr>
        <p:spPr bwMode="auto">
          <a:xfrm>
            <a:off x="10" y="6362615"/>
            <a:ext cx="12191999" cy="1"/>
          </a:xfrm>
          <a:prstGeom prst="line">
            <a:avLst/>
          </a:prstGeom>
          <a:noFill/>
          <a:ln w="7620">
            <a:solidFill>
              <a:srgbClr val="000000"/>
            </a:solidFill>
            <a:round/>
            <a:headEnd/>
            <a:tailEnd/>
          </a:ln>
        </p:spPr>
        <p:txBody>
          <a:bodyPr/>
          <a:lstStyle/>
          <a:p>
            <a:endParaRPr lang="de-DE" dirty="0">
              <a:latin typeface="Tahoma" pitchFamily="34" charset="0"/>
              <a:cs typeface="Tahoma" pitchFamily="34" charset="0"/>
            </a:endParaRPr>
          </a:p>
        </p:txBody>
      </p:sp>
      <p:sp>
        <p:nvSpPr>
          <p:cNvPr id="13" name="Fußzeilenplatzhalter 3"/>
          <p:cNvSpPr txBox="1">
            <a:spLocks/>
          </p:cNvSpPr>
          <p:nvPr/>
        </p:nvSpPr>
        <p:spPr>
          <a:xfrm>
            <a:off x="336551" y="6489708"/>
            <a:ext cx="9601200" cy="231775"/>
          </a:xfrm>
          <a:prstGeom prst="rect">
            <a:avLst/>
          </a:prstGeom>
          <a:noFill/>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Department of Electrical Engineering and Information Technology </a:t>
            </a:r>
            <a:r>
              <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(etit) |  TU Darmstadt | </a:t>
            </a:r>
            <a:fld id="{8E9B2640-8CD7-45FF-9440-54608BC46479}" type="slidenum">
              <a:rPr kumimoji="0" lang="de-DE" sz="1000" b="0" i="0" u="none" strike="noStrike" kern="1200" cap="none" spc="0" normalizeH="0" baseline="0" noProof="0" smtClean="0">
                <a:ln>
                  <a:noFill/>
                </a:ln>
                <a:solidFill>
                  <a:schemeClr val="tx1"/>
                </a:solidFill>
                <a:effectLst/>
                <a:uLnTx/>
                <a:uFillTx/>
                <a:latin typeface="Tahoma" pitchFamily="34" charset="0"/>
                <a:ea typeface="+mn-ea"/>
                <a:cs typeface="Tahoma" pitchFamily="34" charset="0"/>
              </a:rPr>
              <a:pPr marL="0" marR="0" lvl="0" indent="0" algn="l" defTabSz="914377" rtl="0" eaLnBrk="1" fontAlgn="base" latinLnBrk="0" hangingPunct="1">
                <a:lnSpc>
                  <a:spcPct val="100000"/>
                </a:lnSpc>
                <a:spcBef>
                  <a:spcPct val="0"/>
                </a:spcBef>
                <a:spcAft>
                  <a:spcPct val="0"/>
                </a:spcAft>
                <a:buClrTx/>
                <a:buSzTx/>
                <a:buFontTx/>
                <a:buNone/>
                <a:tabLst/>
                <a:defRPr/>
              </a:pPr>
              <a:t>‹Nr.›</a:t>
            </a:fld>
            <a:endParaRPr kumimoji="0" lang="de-DE" sz="10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pic>
        <p:nvPicPr>
          <p:cNvPr id="1033" name="Picture 9" descr="tud_logo"/>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10209319" y="512762"/>
            <a:ext cx="1982681" cy="793904"/>
          </a:xfrm>
          <a:prstGeom prst="rect">
            <a:avLst/>
          </a:prstGeom>
          <a:noFill/>
          <a:ln w="9525">
            <a:noFill/>
            <a:miter lim="800000"/>
            <a:headEnd/>
            <a:tailEnd/>
          </a:ln>
        </p:spPr>
      </p:pic>
      <p:pic>
        <p:nvPicPr>
          <p:cNvPr id="3" name="Grafik 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154132" y="6468674"/>
            <a:ext cx="538386" cy="283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Lst>
  <p:timing>
    <p:tnLst>
      <p:par>
        <p:cTn id="1" dur="indefinite" restart="never" nodeType="tmRoot"/>
      </p:par>
    </p:tnLst>
  </p:timing>
  <p:hf hdr="0"/>
  <p:txStyles>
    <p:titleStyle>
      <a:lvl1pPr algn="l" rtl="0" eaLnBrk="1" fontAlgn="base" hangingPunct="1">
        <a:spcBef>
          <a:spcPct val="0"/>
        </a:spcBef>
        <a:spcAft>
          <a:spcPct val="0"/>
        </a:spcAft>
        <a:defRPr sz="2400" b="0">
          <a:solidFill>
            <a:schemeClr val="tx1"/>
          </a:solidFill>
          <a:latin typeface="Tahoma" pitchFamily="34" charset="0"/>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189" algn="l" rtl="0" eaLnBrk="1" fontAlgn="base" hangingPunct="1">
        <a:spcBef>
          <a:spcPct val="0"/>
        </a:spcBef>
        <a:spcAft>
          <a:spcPct val="0"/>
        </a:spcAft>
        <a:defRPr sz="2400" b="1">
          <a:solidFill>
            <a:schemeClr val="tx1"/>
          </a:solidFill>
          <a:latin typeface="Arial" charset="0"/>
        </a:defRPr>
      </a:lvl6pPr>
      <a:lvl7pPr marL="914377" algn="l" rtl="0" eaLnBrk="1" fontAlgn="base" hangingPunct="1">
        <a:spcBef>
          <a:spcPct val="0"/>
        </a:spcBef>
        <a:spcAft>
          <a:spcPct val="0"/>
        </a:spcAft>
        <a:defRPr sz="2400" b="1">
          <a:solidFill>
            <a:schemeClr val="tx1"/>
          </a:solidFill>
          <a:latin typeface="Arial" charset="0"/>
        </a:defRPr>
      </a:lvl7pPr>
      <a:lvl8pPr marL="1371566" algn="l" rtl="0" eaLnBrk="1" fontAlgn="base" hangingPunct="1">
        <a:spcBef>
          <a:spcPct val="0"/>
        </a:spcBef>
        <a:spcAft>
          <a:spcPct val="0"/>
        </a:spcAft>
        <a:defRPr sz="2400" b="1">
          <a:solidFill>
            <a:schemeClr val="tx1"/>
          </a:solidFill>
          <a:latin typeface="Arial" charset="0"/>
        </a:defRPr>
      </a:lvl8pPr>
      <a:lvl9pPr marL="1828754" algn="l" rtl="0" eaLnBrk="1" fontAlgn="base" hangingPunct="1">
        <a:spcBef>
          <a:spcPct val="0"/>
        </a:spcBef>
        <a:spcAft>
          <a:spcPct val="0"/>
        </a:spcAft>
        <a:defRPr sz="2400" b="1">
          <a:solidFill>
            <a:schemeClr val="tx1"/>
          </a:solidFill>
          <a:latin typeface="Arial" charset="0"/>
        </a:defRPr>
      </a:lvl9pPr>
    </p:titleStyle>
    <p:bodyStyle>
      <a:lvl1pPr marL="179384" indent="-179384" algn="l" rtl="0" eaLnBrk="1" fontAlgn="base" hangingPunct="1">
        <a:lnSpc>
          <a:spcPct val="130000"/>
        </a:lnSpc>
        <a:spcBef>
          <a:spcPts val="200"/>
        </a:spcBef>
        <a:spcAft>
          <a:spcPts val="231"/>
        </a:spcAft>
        <a:buFont typeface="Wingdings" pitchFamily="2" charset="2"/>
        <a:buNone/>
        <a:defRPr sz="2000">
          <a:solidFill>
            <a:schemeClr val="tx1"/>
          </a:solidFill>
          <a:latin typeface="Tahoma" pitchFamily="34" charset="0"/>
          <a:ea typeface="+mn-ea"/>
          <a:cs typeface="Tahoma" pitchFamily="34" charset="0"/>
        </a:defRPr>
      </a:lvl1pPr>
      <a:lvl2pPr marL="179384" indent="-177796" algn="l" rtl="0" eaLnBrk="1" fontAlgn="base" hangingPunct="1">
        <a:lnSpc>
          <a:spcPct val="130000"/>
        </a:lnSpc>
        <a:spcBef>
          <a:spcPts val="200"/>
        </a:spcBef>
        <a:spcAft>
          <a:spcPts val="231"/>
        </a:spcAft>
        <a:buFont typeface="Wingdings" pitchFamily="2" charset="2"/>
        <a:buChar char="§"/>
        <a:defRPr sz="2000">
          <a:solidFill>
            <a:schemeClr val="tx1"/>
          </a:solidFill>
          <a:latin typeface="Tahoma" pitchFamily="34" charset="0"/>
          <a:cs typeface="Tahoma" pitchFamily="34" charset="0"/>
        </a:defRPr>
      </a:lvl2pPr>
      <a:lvl3pPr marL="538149" indent="-187321" algn="l" rtl="0" eaLnBrk="1" fontAlgn="base" hangingPunct="1">
        <a:lnSpc>
          <a:spcPct val="130000"/>
        </a:lnSpc>
        <a:spcBef>
          <a:spcPts val="200"/>
        </a:spcBef>
        <a:spcAft>
          <a:spcPts val="231"/>
        </a:spcAft>
        <a:buFont typeface="Wingdings" pitchFamily="2" charset="2"/>
        <a:buChar char="§"/>
        <a:defRPr>
          <a:solidFill>
            <a:schemeClr val="tx1"/>
          </a:solidFill>
          <a:latin typeface="Tahoma" pitchFamily="34" charset="0"/>
          <a:cs typeface="Tahoma" pitchFamily="34" charset="0"/>
        </a:defRPr>
      </a:lvl3pPr>
      <a:lvl4pPr marL="717533" indent="-173034"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4pPr>
      <a:lvl5pPr marL="908028" indent="-188909" algn="l" rtl="0" eaLnBrk="1" fontAlgn="base" hangingPunct="1">
        <a:lnSpc>
          <a:spcPct val="130000"/>
        </a:lnSpc>
        <a:spcBef>
          <a:spcPts val="200"/>
        </a:spcBef>
        <a:spcAft>
          <a:spcPts val="231"/>
        </a:spcAft>
        <a:buFont typeface="Wingdings" pitchFamily="2" charset="2"/>
        <a:buChar char="§"/>
        <a:defRPr sz="1600">
          <a:solidFill>
            <a:schemeClr val="tx1"/>
          </a:solidFill>
          <a:latin typeface="Tahoma" pitchFamily="34" charset="0"/>
          <a:cs typeface="Tahoma" pitchFamily="34" charset="0"/>
        </a:defRPr>
      </a:lvl5pPr>
      <a:lvl6pPr marL="1365217" indent="-188909"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05" indent="-188909"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594" indent="-188909"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782" indent="-188909"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jpeg"/><Relationship Id="rId5" Type="http://schemas.openxmlformats.org/officeDocument/2006/relationships/diagramLayout" Target="../diagrams/layout1.xml"/><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diagramData" Target="../diagrams/data1.xml"/><Relationship Id="rId9" Type="http://schemas.openxmlformats.org/officeDocument/2006/relationships/image" Target="../media/image9.jpe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png"/><Relationship Id="rId7" Type="http://schemas.openxmlformats.org/officeDocument/2006/relationships/diagramColors" Target="../diagrams/colors3.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jp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g"/><Relationship Id="rId25" Type="http://schemas.openxmlformats.org/officeDocument/2006/relationships/image" Target="../media/image50.jpg"/><Relationship Id="rId2" Type="http://schemas.openxmlformats.org/officeDocument/2006/relationships/image" Target="../media/image27.png"/><Relationship Id="rId16" Type="http://schemas.openxmlformats.org/officeDocument/2006/relationships/image" Target="../media/image41.jpe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24" Type="http://schemas.openxmlformats.org/officeDocument/2006/relationships/image" Target="../media/image49.jpg"/><Relationship Id="rId5" Type="http://schemas.openxmlformats.org/officeDocument/2006/relationships/image" Target="../media/image30.jpe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jp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 Id="rId22" Type="http://schemas.openxmlformats.org/officeDocument/2006/relationships/image" Target="../media/image47.png"/><Relationship Id="rId27" Type="http://schemas.openxmlformats.org/officeDocument/2006/relationships/image" Target="../media/image52.jpg"/><Relationship Id="rId30" Type="http://schemas.openxmlformats.org/officeDocument/2006/relationships/image" Target="../media/image55.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gif"/><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gif"/></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4293096"/>
            <a:ext cx="3864864" cy="2033475"/>
          </a:xfrm>
          <a:prstGeom prst="rect">
            <a:avLst/>
          </a:prstGeom>
        </p:spPr>
      </p:pic>
      <p:sp>
        <p:nvSpPr>
          <p:cNvPr id="3075" name="Rectangle 2"/>
          <p:cNvSpPr>
            <a:spLocks noGrp="1" noChangeArrowheads="1"/>
          </p:cNvSpPr>
          <p:nvPr>
            <p:ph type="ctrTitle"/>
          </p:nvPr>
        </p:nvSpPr>
        <p:spPr>
          <a:xfrm>
            <a:off x="489538" y="659000"/>
            <a:ext cx="9422461" cy="1114000"/>
          </a:xfrm>
        </p:spPr>
        <p:txBody>
          <a:bodyPr/>
          <a:lstStyle/>
          <a:p>
            <a:pPr>
              <a:lnSpc>
                <a:spcPct val="120000"/>
              </a:lnSpc>
            </a:pPr>
            <a:r>
              <a:rPr lang="de-DE" sz="1400" dirty="0" smtClean="0"/>
              <a:t>Department </a:t>
            </a:r>
            <a:r>
              <a:rPr lang="de-DE" sz="1400" dirty="0"/>
              <a:t>18</a:t>
            </a:r>
            <a:r>
              <a:rPr lang="de-DE" dirty="0"/>
              <a:t/>
            </a:r>
            <a:br>
              <a:rPr lang="de-DE" dirty="0"/>
            </a:br>
            <a:r>
              <a:rPr lang="en-US" sz="3200" dirty="0"/>
              <a:t>Electrical Engineering and Information Technology</a:t>
            </a:r>
            <a:r>
              <a:rPr lang="de-DE" dirty="0" smtClean="0"/>
              <a:t/>
            </a:r>
            <a:br>
              <a:rPr lang="de-DE" dirty="0" smtClean="0"/>
            </a:br>
            <a:r>
              <a:rPr lang="de-DE" sz="2000" dirty="0" smtClean="0"/>
              <a:t>The </a:t>
            </a:r>
            <a:r>
              <a:rPr lang="de-DE" sz="2000" dirty="0" err="1" smtClean="0"/>
              <a:t>first</a:t>
            </a:r>
            <a:r>
              <a:rPr lang="de-DE" sz="2000" dirty="0" smtClean="0"/>
              <a:t> </a:t>
            </a:r>
            <a:r>
              <a:rPr lang="de-DE" sz="2000" dirty="0" err="1" smtClean="0"/>
              <a:t>electrical</a:t>
            </a:r>
            <a:r>
              <a:rPr lang="de-DE" sz="2000" dirty="0" smtClean="0"/>
              <a:t> </a:t>
            </a:r>
            <a:r>
              <a:rPr lang="de-DE" sz="2000" dirty="0" err="1" smtClean="0"/>
              <a:t>engineers</a:t>
            </a:r>
            <a:r>
              <a:rPr lang="de-DE" sz="2000" dirty="0" smtClean="0"/>
              <a:t>…</a:t>
            </a:r>
            <a:endParaRPr lang="de-DE" sz="2000" dirty="0"/>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t="29789" b="50000"/>
          <a:stretch/>
        </p:blipFill>
        <p:spPr>
          <a:xfrm>
            <a:off x="0" y="2412000"/>
            <a:ext cx="12192000" cy="1737080"/>
          </a:xfrm>
          <a:prstGeom prst="rect">
            <a:avLst/>
          </a:prstGeom>
        </p:spPr>
      </p:pic>
    </p:spTree>
    <p:extLst>
      <p:ext uri="{BB962C8B-B14F-4D97-AF65-F5344CB8AC3E}">
        <p14:creationId xmlns:p14="http://schemas.microsoft.com/office/powerpoint/2010/main" val="193578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78B832"/>
                </a:solidFill>
              </a:rPr>
              <a:t>CHE Ranking 2019 – etit </a:t>
            </a:r>
            <a:r>
              <a:rPr lang="de-DE" dirty="0" err="1" smtClean="0">
                <a:solidFill>
                  <a:srgbClr val="78B832"/>
                </a:solidFill>
              </a:rPr>
              <a:t>results</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
        <p:nvSpPr>
          <p:cNvPr id="3" name="Textfeld 2"/>
          <p:cNvSpPr txBox="1"/>
          <p:nvPr/>
        </p:nvSpPr>
        <p:spPr>
          <a:xfrm>
            <a:off x="624000" y="3789000"/>
            <a:ext cx="9936000" cy="2110834"/>
          </a:xfrm>
          <a:prstGeom prst="rect">
            <a:avLst/>
          </a:prstGeom>
          <a:noFill/>
        </p:spPr>
        <p:txBody>
          <a:bodyPr wrap="square" rtlCol="0">
            <a:spAutoFit/>
          </a:bodyPr>
          <a:lstStyle/>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Overall Ranking: in leading group of German universities</a:t>
            </a:r>
            <a:br>
              <a:rPr lang="en-US" b="1" dirty="0">
                <a:solidFill>
                  <a:srgbClr val="78B832"/>
                </a:solidFill>
                <a:latin typeface="Tahoma" pitchFamily="34" charset="0"/>
                <a:ea typeface="+mj-ea"/>
                <a:cs typeface="Tahoma" pitchFamily="34" charset="0"/>
              </a:rPr>
            </a:br>
            <a:r>
              <a:rPr lang="en-US" b="1" dirty="0">
                <a:solidFill>
                  <a:srgbClr val="78B832"/>
                </a:solidFill>
                <a:latin typeface="Tahoma" pitchFamily="34" charset="0"/>
                <a:ea typeface="+mj-ea"/>
                <a:cs typeface="Tahoma" pitchFamily="34" charset="0"/>
              </a:rPr>
              <a:t>(evaluation by students as well as evaluation by facts / statistical data)</a:t>
            </a:r>
          </a:p>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#1 in category „support in freshman level“</a:t>
            </a:r>
          </a:p>
          <a:p>
            <a:pPr marL="285750" indent="-285750">
              <a:lnSpc>
                <a:spcPct val="130000"/>
              </a:lnSpc>
              <a:spcBef>
                <a:spcPts val="600"/>
              </a:spcBef>
              <a:spcAft>
                <a:spcPts val="1800"/>
              </a:spcAft>
              <a:buFont typeface="Arial" panose="020B0604020202020204" pitchFamily="34" charset="0"/>
              <a:buChar char="•"/>
            </a:pPr>
            <a:r>
              <a:rPr lang="en-US" b="1" dirty="0">
                <a:solidFill>
                  <a:srgbClr val="78B832"/>
                </a:solidFill>
                <a:latin typeface="Tahoma" pitchFamily="34" charset="0"/>
                <a:ea typeface="+mj-ea"/>
                <a:cs typeface="Tahoma" pitchFamily="34" charset="0"/>
              </a:rPr>
              <a:t>#2 in overall ranking „general conditions for students“</a:t>
            </a:r>
          </a:p>
        </p:txBody>
      </p:sp>
    </p:spTree>
    <p:extLst>
      <p:ext uri="{BB962C8B-B14F-4D97-AF65-F5344CB8AC3E}">
        <p14:creationId xmlns:p14="http://schemas.microsoft.com/office/powerpoint/2010/main" val="1842663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89D"/>
        </a:solidFill>
        <a:effectLst/>
      </p:bgPr>
    </p:bg>
    <p:spTree>
      <p:nvGrpSpPr>
        <p:cNvPr id="1" name=""/>
        <p:cNvGrpSpPr/>
        <p:nvPr/>
      </p:nvGrpSpPr>
      <p:grpSpPr>
        <a:xfrm>
          <a:off x="0" y="0"/>
          <a:ext cx="0" cy="0"/>
          <a:chOff x="0" y="0"/>
          <a:chExt cx="0" cy="0"/>
        </a:xfrm>
      </p:grpSpPr>
      <p:sp>
        <p:nvSpPr>
          <p:cNvPr id="20" name="Parallelogramm 3"/>
          <p:cNvSpPr/>
          <p:nvPr/>
        </p:nvSpPr>
        <p:spPr>
          <a:xfrm>
            <a:off x="3721494" y="1460500"/>
            <a:ext cx="6973336" cy="48998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1" name="Parallelogramm 3"/>
          <p:cNvSpPr/>
          <p:nvPr/>
        </p:nvSpPr>
        <p:spPr>
          <a:xfrm>
            <a:off x="7613003" y="1460500"/>
            <a:ext cx="4580180" cy="490220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 name="connsiteX0" fmla="*/ 0 w 6972026"/>
              <a:gd name="connsiteY0" fmla="*/ 2931320 h 2931320"/>
              <a:gd name="connsiteX1" fmla="*/ 732830 w 6972026"/>
              <a:gd name="connsiteY1" fmla="*/ 0 h 2931320"/>
              <a:gd name="connsiteX2" fmla="*/ 4580180 w 6972026"/>
              <a:gd name="connsiteY2" fmla="*/ 1424 h 2931320"/>
              <a:gd name="connsiteX3" fmla="*/ 6972026 w 6972026"/>
              <a:gd name="connsiteY3" fmla="*/ 2931320 h 2931320"/>
              <a:gd name="connsiteX4" fmla="*/ 0 w 6972026"/>
              <a:gd name="connsiteY4" fmla="*/ 2931320 h 2931320"/>
              <a:gd name="connsiteX0" fmla="*/ 0 w 4580180"/>
              <a:gd name="connsiteY0" fmla="*/ 2931320 h 2932744"/>
              <a:gd name="connsiteX1" fmla="*/ 732830 w 4580180"/>
              <a:gd name="connsiteY1" fmla="*/ 0 h 2932744"/>
              <a:gd name="connsiteX2" fmla="*/ 4580180 w 4580180"/>
              <a:gd name="connsiteY2" fmla="*/ 1424 h 2932744"/>
              <a:gd name="connsiteX3" fmla="*/ 4578869 w 4580180"/>
              <a:gd name="connsiteY3" fmla="*/ 2932744 h 2932744"/>
              <a:gd name="connsiteX4" fmla="*/ 0 w 4580180"/>
              <a:gd name="connsiteY4" fmla="*/ 2931320 h 293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0180" h="2932744">
                <a:moveTo>
                  <a:pt x="0" y="2931320"/>
                </a:moveTo>
                <a:lnTo>
                  <a:pt x="732830" y="0"/>
                </a:lnTo>
                <a:lnTo>
                  <a:pt x="4580180" y="1424"/>
                </a:lnTo>
                <a:lnTo>
                  <a:pt x="4578869" y="2932744"/>
                </a:ln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Our degree </a:t>
            </a:r>
            <a:r>
              <a:rPr lang="en-US" dirty="0" err="1" smtClean="0">
                <a:solidFill>
                  <a:srgbClr val="78B832"/>
                </a:solidFill>
              </a:rPr>
              <a:t>programmes</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grpSp>
        <p:nvGrpSpPr>
          <p:cNvPr id="23" name="Gruppieren 22"/>
          <p:cNvGrpSpPr/>
          <p:nvPr/>
        </p:nvGrpSpPr>
        <p:grpSpPr>
          <a:xfrm>
            <a:off x="690873" y="2415770"/>
            <a:ext cx="3186832" cy="1420663"/>
            <a:chOff x="893168" y="2130047"/>
            <a:chExt cx="3186832" cy="1420663"/>
          </a:xfrm>
        </p:grpSpPr>
        <p:sp>
          <p:nvSpPr>
            <p:cNvPr id="17" name="Ellipse 16"/>
            <p:cNvSpPr/>
            <p:nvPr/>
          </p:nvSpPr>
          <p:spPr>
            <a:xfrm>
              <a:off x="893168" y="2130047"/>
              <a:ext cx="1074943" cy="1050200"/>
            </a:xfrm>
            <a:prstGeom prst="ellipse">
              <a:avLst/>
            </a:prstGeom>
            <a:solidFill>
              <a:srgbClr val="00689D"/>
            </a:solidFill>
            <a:ln w="444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smtClean="0">
                  <a:latin typeface="Tahoma" panose="020B0604030504040204" pitchFamily="34" charset="0"/>
                  <a:ea typeface="Tahoma" panose="020B0604030504040204" pitchFamily="34" charset="0"/>
                  <a:cs typeface="Tahoma" panose="020B0604030504040204" pitchFamily="34" charset="0"/>
                </a:rPr>
                <a:t>etit</a:t>
              </a:r>
              <a:endParaRPr lang="de-DE" sz="2000" dirty="0">
                <a:latin typeface="Tahoma" panose="020B0604030504040204" pitchFamily="34" charset="0"/>
                <a:ea typeface="Tahoma" panose="020B0604030504040204" pitchFamily="34" charset="0"/>
                <a:cs typeface="Tahoma" panose="020B0604030504040204" pitchFamily="34" charset="0"/>
              </a:endParaRPr>
            </a:p>
          </p:txBody>
        </p:sp>
        <p:grpSp>
          <p:nvGrpSpPr>
            <p:cNvPr id="33" name="Gruppieren 32"/>
            <p:cNvGrpSpPr/>
            <p:nvPr/>
          </p:nvGrpSpPr>
          <p:grpSpPr>
            <a:xfrm>
              <a:off x="1704558" y="2637269"/>
              <a:ext cx="2375442" cy="913441"/>
              <a:chOff x="1704558" y="2637269"/>
              <a:chExt cx="2375442" cy="913441"/>
            </a:xfrm>
          </p:grpSpPr>
          <p:grpSp>
            <p:nvGrpSpPr>
              <p:cNvPr id="27" name="Gruppieren 26"/>
              <p:cNvGrpSpPr/>
              <p:nvPr/>
            </p:nvGrpSpPr>
            <p:grpSpPr>
              <a:xfrm>
                <a:off x="1704558" y="2637269"/>
                <a:ext cx="2231442" cy="144000"/>
                <a:chOff x="2208000" y="1845000"/>
                <a:chExt cx="2231442" cy="144000"/>
              </a:xfrm>
            </p:grpSpPr>
            <p:sp>
              <p:nvSpPr>
                <p:cNvPr id="26" name="Ellipse 25"/>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24" name="Gerader Verbinder 2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28" name="Textfeld 27"/>
              <p:cNvSpPr txBox="1"/>
              <p:nvPr/>
            </p:nvSpPr>
            <p:spPr>
              <a:xfrm>
                <a:off x="2280000" y="2781269"/>
                <a:ext cx="1800000" cy="769441"/>
              </a:xfrm>
              <a:prstGeom prst="rect">
                <a:avLst/>
              </a:prstGeom>
              <a:noFill/>
            </p:spPr>
            <p:txBody>
              <a:bodyPr wrap="square" rtlCol="0">
                <a:spAutoFit/>
              </a:bodyPr>
              <a:lstStyle/>
              <a:p>
                <a:r>
                  <a:rPr lang="en-US" sz="1100" b="1" dirty="0">
                    <a:solidFill>
                      <a:srgbClr val="00689D"/>
                    </a:solidFill>
                    <a:latin typeface="Tahoma" panose="020B0604030504040204" pitchFamily="34" charset="0"/>
                    <a:ea typeface="Tahoma" panose="020B0604030504040204" pitchFamily="34" charset="0"/>
                    <a:cs typeface="Tahoma" panose="020B0604030504040204" pitchFamily="34" charset="0"/>
                  </a:rPr>
                  <a:t>Electrical Engineering </a:t>
                </a:r>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and Information Technology </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 + B.Ed.)</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4" name="Textfeld 33"/>
          <p:cNvSpPr txBox="1"/>
          <p:nvPr/>
        </p:nvSpPr>
        <p:spPr>
          <a:xfrm>
            <a:off x="3822141" y="6108931"/>
            <a:ext cx="3672000" cy="261610"/>
          </a:xfrm>
          <a:prstGeom prst="rect">
            <a:avLst/>
          </a:prstGeom>
          <a:noFill/>
        </p:spPr>
        <p:txBody>
          <a:bodyPr wrap="square" rtlCol="0">
            <a:spAutoFit/>
          </a:bodyPr>
          <a:lstStyle/>
          <a:p>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Interdisciplinary</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programmes</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7" name="Textfeld 76"/>
          <p:cNvSpPr txBox="1"/>
          <p:nvPr/>
        </p:nvSpPr>
        <p:spPr>
          <a:xfrm>
            <a:off x="7918059" y="6108931"/>
            <a:ext cx="3672000" cy="261610"/>
          </a:xfrm>
          <a:prstGeom prst="rect">
            <a:avLst/>
          </a:prstGeom>
          <a:noFill/>
        </p:spPr>
        <p:txBody>
          <a:bodyPr wrap="square" rtlCol="0">
            <a:spAutoFit/>
          </a:bodyPr>
          <a:lstStyle/>
          <a:p>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programmes</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with</a:t>
            </a:r>
            <a:r>
              <a:rPr lang="de-DE" sz="1100" dirty="0"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etit </a:t>
            </a:r>
            <a:r>
              <a:rPr lang="de-DE" sz="1100" dirty="0" err="1" smtClean="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participation</a:t>
            </a:r>
            <a:endParaRPr lang="de-DE" sz="11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50180" name="Gruppieren 50179"/>
          <p:cNvGrpSpPr/>
          <p:nvPr/>
        </p:nvGrpSpPr>
        <p:grpSpPr>
          <a:xfrm>
            <a:off x="6696535" y="670113"/>
            <a:ext cx="3291698" cy="743207"/>
            <a:chOff x="5016000" y="453229"/>
            <a:chExt cx="3291698" cy="743207"/>
          </a:xfrm>
        </p:grpSpPr>
        <p:grpSp>
          <p:nvGrpSpPr>
            <p:cNvPr id="50179" name="Gruppieren 50178"/>
            <p:cNvGrpSpPr/>
            <p:nvPr/>
          </p:nvGrpSpPr>
          <p:grpSpPr>
            <a:xfrm>
              <a:off x="5016000" y="453229"/>
              <a:ext cx="1469306" cy="389841"/>
              <a:chOff x="5016000" y="453229"/>
              <a:chExt cx="1469306" cy="389841"/>
            </a:xfrm>
          </p:grpSpPr>
          <p:grpSp>
            <p:nvGrpSpPr>
              <p:cNvPr id="50178" name="Gruppieren 50177"/>
              <p:cNvGrpSpPr/>
              <p:nvPr/>
            </p:nvGrpSpPr>
            <p:grpSpPr>
              <a:xfrm>
                <a:off x="5016000" y="453229"/>
                <a:ext cx="1469306" cy="215444"/>
                <a:chOff x="5016000" y="453229"/>
                <a:chExt cx="1469306" cy="215444"/>
              </a:xfrm>
            </p:grpSpPr>
            <p:sp>
              <p:nvSpPr>
                <p:cNvPr id="50176" name="Ellipse 50175"/>
                <p:cNvSpPr/>
                <p:nvPr/>
              </p:nvSpPr>
              <p:spPr>
                <a:xfrm>
                  <a:off x="5016000" y="4889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0177" name="Textfeld 50176"/>
                <p:cNvSpPr txBox="1"/>
                <p:nvPr/>
              </p:nvSpPr>
              <p:spPr>
                <a:xfrm>
                  <a:off x="5139698" y="453229"/>
                  <a:ext cx="1345608"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Mechanical</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ngineering</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1" name="Gruppieren 80"/>
              <p:cNvGrpSpPr/>
              <p:nvPr/>
            </p:nvGrpSpPr>
            <p:grpSpPr>
              <a:xfrm>
                <a:off x="5016000" y="627626"/>
                <a:ext cx="1221910" cy="215444"/>
                <a:chOff x="5016000" y="453229"/>
                <a:chExt cx="1221910" cy="215444"/>
              </a:xfrm>
            </p:grpSpPr>
            <p:sp>
              <p:nvSpPr>
                <p:cNvPr id="82" name="Ellipse 81"/>
                <p:cNvSpPr/>
                <p:nvPr/>
              </p:nvSpPr>
              <p:spPr>
                <a:xfrm>
                  <a:off x="5016000" y="4889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3" name="Textfeld 82"/>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Computer Science</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85" name="Gruppieren 84"/>
            <p:cNvGrpSpPr/>
            <p:nvPr/>
          </p:nvGrpSpPr>
          <p:grpSpPr>
            <a:xfrm>
              <a:off x="5016000" y="806595"/>
              <a:ext cx="1584000" cy="389841"/>
              <a:chOff x="5016000" y="453229"/>
              <a:chExt cx="1584000" cy="389841"/>
            </a:xfrm>
          </p:grpSpPr>
          <p:grpSp>
            <p:nvGrpSpPr>
              <p:cNvPr id="86" name="Gruppieren 85"/>
              <p:cNvGrpSpPr/>
              <p:nvPr/>
            </p:nvGrpSpPr>
            <p:grpSpPr>
              <a:xfrm>
                <a:off x="5016000" y="453229"/>
                <a:ext cx="1584000" cy="215444"/>
                <a:chOff x="5016000" y="453229"/>
                <a:chExt cx="1584000" cy="215444"/>
              </a:xfrm>
            </p:grpSpPr>
            <p:sp>
              <p:nvSpPr>
                <p:cNvPr id="90" name="Ellipse 89"/>
                <p:cNvSpPr/>
                <p:nvPr/>
              </p:nvSpPr>
              <p:spPr>
                <a:xfrm>
                  <a:off x="5016000" y="488951"/>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1" name="Textfeld 90"/>
                <p:cNvSpPr txBox="1"/>
                <p:nvPr/>
              </p:nvSpPr>
              <p:spPr>
                <a:xfrm>
                  <a:off x="5139698" y="453229"/>
                  <a:ext cx="1460302" cy="215444"/>
                </a:xfrm>
                <a:prstGeom prst="rect">
                  <a:avLst/>
                </a:prstGeom>
                <a:noFill/>
              </p:spPr>
              <p:txBody>
                <a:bodyPr wrap="square" rtlCol="0">
                  <a:spAutoFit/>
                </a:bodyPr>
                <a:lstStyle/>
                <a:p>
                  <a:r>
                    <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Industrial Engineering</a:t>
                  </a:r>
                </a:p>
              </p:txBody>
            </p:sp>
          </p:grpSp>
          <p:grpSp>
            <p:nvGrpSpPr>
              <p:cNvPr id="87" name="Gruppieren 86"/>
              <p:cNvGrpSpPr/>
              <p:nvPr/>
            </p:nvGrpSpPr>
            <p:grpSpPr>
              <a:xfrm>
                <a:off x="5016000" y="627626"/>
                <a:ext cx="1221910" cy="215444"/>
                <a:chOff x="5016000" y="453229"/>
                <a:chExt cx="1221910" cy="215444"/>
              </a:xfrm>
            </p:grpSpPr>
            <p:sp>
              <p:nvSpPr>
                <p:cNvPr id="88" name="Ellipse 87"/>
                <p:cNvSpPr/>
                <p:nvPr/>
              </p:nvSpPr>
              <p:spPr>
                <a:xfrm>
                  <a:off x="5016000" y="48895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9" name="Textfeld 88"/>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Civil</a:t>
                  </a:r>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Engineering</a:t>
                  </a:r>
                </a:p>
              </p:txBody>
            </p:sp>
          </p:grpSp>
        </p:grpSp>
        <p:grpSp>
          <p:nvGrpSpPr>
            <p:cNvPr id="92" name="Gruppieren 91"/>
            <p:cNvGrpSpPr/>
            <p:nvPr/>
          </p:nvGrpSpPr>
          <p:grpSpPr>
            <a:xfrm>
              <a:off x="6723698" y="453229"/>
              <a:ext cx="1221910" cy="389841"/>
              <a:chOff x="5016000" y="453229"/>
              <a:chExt cx="1221910" cy="389841"/>
            </a:xfrm>
          </p:grpSpPr>
          <p:grpSp>
            <p:nvGrpSpPr>
              <p:cNvPr id="93" name="Gruppieren 92"/>
              <p:cNvGrpSpPr/>
              <p:nvPr/>
            </p:nvGrpSpPr>
            <p:grpSpPr>
              <a:xfrm>
                <a:off x="5016000" y="453229"/>
                <a:ext cx="1221910" cy="215444"/>
                <a:chOff x="5016000" y="453229"/>
                <a:chExt cx="1221910" cy="215444"/>
              </a:xfrm>
            </p:grpSpPr>
            <p:sp>
              <p:nvSpPr>
                <p:cNvPr id="97" name="Ellipse 96"/>
                <p:cNvSpPr/>
                <p:nvPr/>
              </p:nvSpPr>
              <p:spPr>
                <a:xfrm>
                  <a:off x="5016000" y="4889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8" name="Textfeld 97"/>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Mathematics</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4" name="Gruppieren 93"/>
              <p:cNvGrpSpPr/>
              <p:nvPr/>
            </p:nvGrpSpPr>
            <p:grpSpPr>
              <a:xfrm>
                <a:off x="5016000" y="627626"/>
                <a:ext cx="1221910" cy="215444"/>
                <a:chOff x="5016000" y="453229"/>
                <a:chExt cx="1221910" cy="215444"/>
              </a:xfrm>
            </p:grpSpPr>
            <p:sp>
              <p:nvSpPr>
                <p:cNvPr id="95" name="Ellipse 94"/>
                <p:cNvSpPr/>
                <p:nvPr/>
              </p:nvSpPr>
              <p:spPr>
                <a:xfrm>
                  <a:off x="5016000" y="48895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6" name="Textfeld 95"/>
                <p:cNvSpPr txBox="1"/>
                <p:nvPr/>
              </p:nvSpPr>
              <p:spPr>
                <a:xfrm>
                  <a:off x="5139698" y="453229"/>
                  <a:ext cx="1098212" cy="215444"/>
                </a:xfrm>
                <a:prstGeom prst="rect">
                  <a:avLst/>
                </a:prstGeom>
                <a:noFill/>
              </p:spPr>
              <p:txBody>
                <a:bodyPr wrap="square" rtlCol="0">
                  <a:spAutoFit/>
                </a:bodyPr>
                <a:lstStyle/>
                <a:p>
                  <a:r>
                    <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Chemistry</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99" name="Gruppieren 98"/>
            <p:cNvGrpSpPr/>
            <p:nvPr/>
          </p:nvGrpSpPr>
          <p:grpSpPr>
            <a:xfrm>
              <a:off x="6723698" y="806595"/>
              <a:ext cx="1584000" cy="389841"/>
              <a:chOff x="5016000" y="453229"/>
              <a:chExt cx="1584000" cy="389841"/>
            </a:xfrm>
          </p:grpSpPr>
          <p:grpSp>
            <p:nvGrpSpPr>
              <p:cNvPr id="100" name="Gruppieren 99"/>
              <p:cNvGrpSpPr/>
              <p:nvPr/>
            </p:nvGrpSpPr>
            <p:grpSpPr>
              <a:xfrm>
                <a:off x="5016000" y="453229"/>
                <a:ext cx="1584000" cy="215444"/>
                <a:chOff x="5016000" y="453229"/>
                <a:chExt cx="1584000" cy="215444"/>
              </a:xfrm>
            </p:grpSpPr>
            <p:sp>
              <p:nvSpPr>
                <p:cNvPr id="104" name="Ellipse 103"/>
                <p:cNvSpPr/>
                <p:nvPr/>
              </p:nvSpPr>
              <p:spPr>
                <a:xfrm>
                  <a:off x="5016000" y="488951"/>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5" name="Textfeld 104"/>
                <p:cNvSpPr txBox="1"/>
                <p:nvPr/>
              </p:nvSpPr>
              <p:spPr>
                <a:xfrm>
                  <a:off x="5139698" y="453229"/>
                  <a:ext cx="146030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Architecture</a:t>
                  </a:r>
                  <a:endParaRPr lang="de-DE" sz="8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1" name="Gruppieren 100"/>
              <p:cNvGrpSpPr/>
              <p:nvPr/>
            </p:nvGrpSpPr>
            <p:grpSpPr>
              <a:xfrm>
                <a:off x="5016000" y="627626"/>
                <a:ext cx="1221910" cy="215444"/>
                <a:chOff x="5016000" y="453229"/>
                <a:chExt cx="1221910" cy="215444"/>
              </a:xfrm>
            </p:grpSpPr>
            <p:sp>
              <p:nvSpPr>
                <p:cNvPr id="102" name="Ellipse 101"/>
                <p:cNvSpPr/>
                <p:nvPr/>
              </p:nvSpPr>
              <p:spPr>
                <a:xfrm>
                  <a:off x="5016000" y="488951"/>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3" name="Textfeld 102"/>
                <p:cNvSpPr txBox="1"/>
                <p:nvPr/>
              </p:nvSpPr>
              <p:spPr>
                <a:xfrm>
                  <a:off x="5139698" y="453229"/>
                  <a:ext cx="1098212" cy="215444"/>
                </a:xfrm>
                <a:prstGeom prst="rect">
                  <a:avLst/>
                </a:prstGeom>
                <a:noFill/>
              </p:spPr>
              <p:txBody>
                <a:bodyPr wrap="square" rtlCol="0">
                  <a:spAutoFit/>
                </a:bodyPr>
                <a:lstStyle/>
                <a:p>
                  <a:r>
                    <a:rPr lang="de-DE" sz="8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Medicine</a:t>
                  </a:r>
                  <a:endParaRPr lang="de-DE" sz="8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grpSp>
        </p:grpSp>
      </p:grpSp>
      <p:grpSp>
        <p:nvGrpSpPr>
          <p:cNvPr id="25" name="Gruppieren 24"/>
          <p:cNvGrpSpPr/>
          <p:nvPr/>
        </p:nvGrpSpPr>
        <p:grpSpPr>
          <a:xfrm>
            <a:off x="645987" y="4839654"/>
            <a:ext cx="3099833" cy="1370998"/>
            <a:chOff x="663820" y="4684374"/>
            <a:chExt cx="3099833" cy="1370998"/>
          </a:xfrm>
        </p:grpSpPr>
        <p:sp>
          <p:nvSpPr>
            <p:cNvPr id="106" name="Ellipse 105"/>
            <p:cNvSpPr/>
            <p:nvPr/>
          </p:nvSpPr>
          <p:spPr>
            <a:xfrm>
              <a:off x="663820" y="4684374"/>
              <a:ext cx="936674" cy="915114"/>
            </a:xfrm>
            <a:prstGeom prst="ellipse">
              <a:avLst/>
            </a:prstGeom>
            <a:solidFill>
              <a:srgbClr val="00689D"/>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uppieren 34"/>
            <p:cNvGrpSpPr/>
            <p:nvPr/>
          </p:nvGrpSpPr>
          <p:grpSpPr>
            <a:xfrm>
              <a:off x="1388211" y="5141931"/>
              <a:ext cx="2375442" cy="913441"/>
              <a:chOff x="1704558" y="2637269"/>
              <a:chExt cx="2375442" cy="913441"/>
            </a:xfrm>
          </p:grpSpPr>
          <p:grpSp>
            <p:nvGrpSpPr>
              <p:cNvPr id="36" name="Gruppieren 35"/>
              <p:cNvGrpSpPr/>
              <p:nvPr/>
            </p:nvGrpSpPr>
            <p:grpSpPr>
              <a:xfrm>
                <a:off x="1704558" y="2637269"/>
                <a:ext cx="2231442" cy="144000"/>
                <a:chOff x="2208000" y="1845000"/>
                <a:chExt cx="2231442" cy="144000"/>
              </a:xfrm>
            </p:grpSpPr>
            <p:sp>
              <p:nvSpPr>
                <p:cNvPr id="38" name="Ellipse 3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39" name="Gerader Verbinder 3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37" name="Textfeld 36"/>
              <p:cNvSpPr txBox="1"/>
              <p:nvPr/>
            </p:nvSpPr>
            <p:spPr>
              <a:xfrm>
                <a:off x="2280000" y="2781269"/>
                <a:ext cx="1800000" cy="769441"/>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Communication Engineering (M.Sc.)</a:t>
                </a:r>
              </a:p>
              <a:p>
                <a:r>
                  <a:rPr lang="de-DE" sz="1100" b="1" i="1" dirty="0" smtClean="0">
                    <a:solidFill>
                      <a:srgbClr val="00689D"/>
                    </a:solidFill>
                    <a:latin typeface="Tahoma" panose="020B0604030504040204" pitchFamily="34" charset="0"/>
                    <a:ea typeface="Tahoma" panose="020B0604030504040204" pitchFamily="34" charset="0"/>
                    <a:cs typeface="Tahoma" panose="020B0604030504040204" pitchFamily="34" charset="0"/>
                  </a:rPr>
                  <a:t>(in </a:t>
                </a:r>
                <a:r>
                  <a:rPr lang="de-DE" sz="1100" b="1" i="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english</a:t>
                </a:r>
                <a:r>
                  <a:rPr lang="de-DE" sz="1100" b="1" i="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endParaRPr lang="de-DE" sz="1100" b="1" i="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7" name="Gruppieren 6"/>
          <p:cNvGrpSpPr/>
          <p:nvPr/>
        </p:nvGrpSpPr>
        <p:grpSpPr>
          <a:xfrm>
            <a:off x="4915804" y="1757047"/>
            <a:ext cx="3110756" cy="1044732"/>
            <a:chOff x="4934035" y="1767108"/>
            <a:chExt cx="3110756" cy="1044732"/>
          </a:xfrm>
        </p:grpSpPr>
        <p:sp>
          <p:nvSpPr>
            <p:cNvPr id="18" name="Ellipse 17"/>
            <p:cNvSpPr/>
            <p:nvPr/>
          </p:nvSpPr>
          <p:spPr>
            <a:xfrm>
              <a:off x="4934035" y="1767108"/>
              <a:ext cx="936674" cy="915114"/>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MEC</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0" name="Gruppieren 39"/>
            <p:cNvGrpSpPr/>
            <p:nvPr/>
          </p:nvGrpSpPr>
          <p:grpSpPr>
            <a:xfrm>
              <a:off x="5669349" y="2236953"/>
              <a:ext cx="2375442" cy="574887"/>
              <a:chOff x="1704558" y="2637269"/>
              <a:chExt cx="2375442" cy="574887"/>
            </a:xfrm>
          </p:grpSpPr>
          <p:grpSp>
            <p:nvGrpSpPr>
              <p:cNvPr id="41" name="Gruppieren 40"/>
              <p:cNvGrpSpPr/>
              <p:nvPr/>
            </p:nvGrpSpPr>
            <p:grpSpPr>
              <a:xfrm>
                <a:off x="1704558" y="2637269"/>
                <a:ext cx="2231442" cy="144000"/>
                <a:chOff x="2208000" y="1845000"/>
                <a:chExt cx="2231442" cy="144000"/>
              </a:xfrm>
            </p:grpSpPr>
            <p:sp>
              <p:nvSpPr>
                <p:cNvPr id="43" name="Ellipse 42"/>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4" name="Gerader Verbinder 43"/>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2" name="Textfeld 41"/>
              <p:cNvSpPr txBox="1"/>
              <p:nvPr/>
            </p:nvSpPr>
            <p:spPr>
              <a:xfrm>
                <a:off x="2280000" y="2781269"/>
                <a:ext cx="1800000"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Mechatronics</a:t>
                </a:r>
                <a:endPar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endParaRP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7" name="Ellipse 106"/>
            <p:cNvSpPr/>
            <p:nvPr/>
          </p:nvSpPr>
          <p:spPr>
            <a:xfrm>
              <a:off x="6293509" y="2070588"/>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uppieren 5"/>
          <p:cNvGrpSpPr/>
          <p:nvPr/>
        </p:nvGrpSpPr>
        <p:grpSpPr>
          <a:xfrm>
            <a:off x="4363778" y="4882309"/>
            <a:ext cx="3141417" cy="1180455"/>
            <a:chOff x="4447813" y="4882309"/>
            <a:chExt cx="3141417" cy="1180455"/>
          </a:xfrm>
        </p:grpSpPr>
        <p:sp>
          <p:nvSpPr>
            <p:cNvPr id="14" name="Ellipse 13"/>
            <p:cNvSpPr/>
            <p:nvPr/>
          </p:nvSpPr>
          <p:spPr>
            <a:xfrm>
              <a:off x="4447813" y="4882309"/>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iST</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45" name="Gruppieren 44"/>
            <p:cNvGrpSpPr/>
            <p:nvPr/>
          </p:nvGrpSpPr>
          <p:grpSpPr>
            <a:xfrm>
              <a:off x="5213788" y="5318600"/>
              <a:ext cx="2375442" cy="744164"/>
              <a:chOff x="1704558" y="2637269"/>
              <a:chExt cx="2375442" cy="744164"/>
            </a:xfrm>
          </p:grpSpPr>
          <p:grpSp>
            <p:nvGrpSpPr>
              <p:cNvPr id="46" name="Gruppieren 45"/>
              <p:cNvGrpSpPr/>
              <p:nvPr/>
            </p:nvGrpSpPr>
            <p:grpSpPr>
              <a:xfrm>
                <a:off x="1704558" y="2637269"/>
                <a:ext cx="2231442" cy="144000"/>
                <a:chOff x="2208000" y="1845000"/>
                <a:chExt cx="2231442" cy="144000"/>
              </a:xfrm>
            </p:grpSpPr>
            <p:sp>
              <p:nvSpPr>
                <p:cNvPr id="48" name="Ellipse 47"/>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49" name="Gerader Verbinder 48"/>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47" name="Textfeld 46"/>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Information System Technology</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8" name="Ellipse 107"/>
            <p:cNvSpPr/>
            <p:nvPr/>
          </p:nvSpPr>
          <p:spPr>
            <a:xfrm>
              <a:off x="5870709" y="5141848"/>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8" name="Gruppieren 7"/>
          <p:cNvGrpSpPr/>
          <p:nvPr/>
        </p:nvGrpSpPr>
        <p:grpSpPr>
          <a:xfrm>
            <a:off x="4635801" y="3328904"/>
            <a:ext cx="3121629" cy="1202175"/>
            <a:chOff x="4715883" y="3328904"/>
            <a:chExt cx="3121629" cy="1202175"/>
          </a:xfrm>
        </p:grpSpPr>
        <p:sp>
          <p:nvSpPr>
            <p:cNvPr id="22" name="Ellipse 21"/>
            <p:cNvSpPr/>
            <p:nvPr/>
          </p:nvSpPr>
          <p:spPr>
            <a:xfrm>
              <a:off x="4715883" y="3328904"/>
              <a:ext cx="955769" cy="933769"/>
            </a:xfrm>
            <a:prstGeom prst="ellipse">
              <a:avLst/>
            </a:prstGeom>
            <a:solidFill>
              <a:srgbClr val="008BD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err="1" smtClean="0">
                  <a:latin typeface="Tahoma" panose="020B0604030504040204" pitchFamily="34" charset="0"/>
                  <a:ea typeface="Tahoma" panose="020B0604030504040204" pitchFamily="34" charset="0"/>
                  <a:cs typeface="Tahoma" panose="020B0604030504040204" pitchFamily="34" charset="0"/>
                </a:rPr>
                <a:t>MedTec</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56" name="Gruppieren 55"/>
            <p:cNvGrpSpPr/>
            <p:nvPr/>
          </p:nvGrpSpPr>
          <p:grpSpPr>
            <a:xfrm>
              <a:off x="5462070" y="3786915"/>
              <a:ext cx="2375442" cy="744164"/>
              <a:chOff x="1704558" y="2637269"/>
              <a:chExt cx="2375442" cy="744164"/>
            </a:xfrm>
          </p:grpSpPr>
          <p:grpSp>
            <p:nvGrpSpPr>
              <p:cNvPr id="57" name="Gruppieren 56"/>
              <p:cNvGrpSpPr/>
              <p:nvPr/>
            </p:nvGrpSpPr>
            <p:grpSpPr>
              <a:xfrm>
                <a:off x="1704558" y="2637269"/>
                <a:ext cx="2231442" cy="144000"/>
                <a:chOff x="2208000" y="1845000"/>
                <a:chExt cx="2231442" cy="144000"/>
              </a:xfrm>
            </p:grpSpPr>
            <p:sp>
              <p:nvSpPr>
                <p:cNvPr id="59" name="Ellipse 5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0" name="Gerader Verbinder 5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58" name="Textfeld 57"/>
              <p:cNvSpPr txBox="1"/>
              <p:nvPr/>
            </p:nvSpPr>
            <p:spPr>
              <a:xfrm>
                <a:off x="2280000" y="2781269"/>
                <a:ext cx="1800000" cy="600164"/>
              </a:xfrm>
              <a:prstGeom prst="rect">
                <a:avLst/>
              </a:prstGeom>
              <a:noFill/>
            </p:spPr>
            <p:txBody>
              <a:bodyPr wrap="square" rtlCol="0">
                <a:spAutoFit/>
              </a:bodyPr>
              <a:lstStyle/>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Biomedical Engineering</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09" name="Ellipse 108"/>
            <p:cNvSpPr/>
            <p:nvPr/>
          </p:nvSpPr>
          <p:spPr>
            <a:xfrm>
              <a:off x="6121512" y="3601590"/>
              <a:ext cx="144000" cy="144000"/>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uppieren 3"/>
          <p:cNvGrpSpPr/>
          <p:nvPr/>
        </p:nvGrpSpPr>
        <p:grpSpPr>
          <a:xfrm>
            <a:off x="8849546" y="1769798"/>
            <a:ext cx="3086754" cy="1374894"/>
            <a:chOff x="9102567" y="1775500"/>
            <a:chExt cx="3086754" cy="1374894"/>
          </a:xfrm>
        </p:grpSpPr>
        <p:sp>
          <p:nvSpPr>
            <p:cNvPr id="16" name="Ellipse 15"/>
            <p:cNvSpPr/>
            <p:nvPr/>
          </p:nvSpPr>
          <p:spPr>
            <a:xfrm>
              <a:off x="9102567" y="1775500"/>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smtClean="0">
                  <a:latin typeface="Tahoma" panose="020B0604030504040204" pitchFamily="34" charset="0"/>
                  <a:ea typeface="Tahoma" panose="020B0604030504040204" pitchFamily="34" charset="0"/>
                  <a:cs typeface="Tahoma" panose="020B0604030504040204" pitchFamily="34" charset="0"/>
                </a:rPr>
                <a:t>WI etit</a:t>
              </a:r>
              <a:endParaRPr lang="de-DE" sz="1100" dirty="0">
                <a:latin typeface="Tahoma" panose="020B0604030504040204" pitchFamily="34" charset="0"/>
                <a:ea typeface="Tahoma" panose="020B0604030504040204" pitchFamily="34" charset="0"/>
                <a:cs typeface="Tahoma" panose="020B0604030504040204" pitchFamily="34" charset="0"/>
              </a:endParaRPr>
            </a:p>
          </p:txBody>
        </p:sp>
        <p:grpSp>
          <p:nvGrpSpPr>
            <p:cNvPr id="61" name="Gruppieren 60"/>
            <p:cNvGrpSpPr/>
            <p:nvPr/>
          </p:nvGrpSpPr>
          <p:grpSpPr>
            <a:xfrm>
              <a:off x="9813879" y="2236953"/>
              <a:ext cx="2375442" cy="913441"/>
              <a:chOff x="1704558" y="2637269"/>
              <a:chExt cx="2375442" cy="913441"/>
            </a:xfrm>
          </p:grpSpPr>
          <p:grpSp>
            <p:nvGrpSpPr>
              <p:cNvPr id="62" name="Gruppieren 61"/>
              <p:cNvGrpSpPr/>
              <p:nvPr/>
            </p:nvGrpSpPr>
            <p:grpSpPr>
              <a:xfrm>
                <a:off x="1704558" y="2637269"/>
                <a:ext cx="2231442" cy="144000"/>
                <a:chOff x="2208000" y="1845000"/>
                <a:chExt cx="2231442" cy="144000"/>
              </a:xfrm>
            </p:grpSpPr>
            <p:sp>
              <p:nvSpPr>
                <p:cNvPr id="64" name="Ellipse 6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65" name="Gerader Verbinder 6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3" name="Textfeld 62"/>
              <p:cNvSpPr txBox="1"/>
              <p:nvPr/>
            </p:nvSpPr>
            <p:spPr>
              <a:xfrm>
                <a:off x="2280000" y="2781269"/>
                <a:ext cx="1800000" cy="769441"/>
              </a:xfrm>
              <a:prstGeom prst="rect">
                <a:avLst/>
              </a:prstGeom>
              <a:noFill/>
            </p:spPr>
            <p:txBody>
              <a:bodyPr wrap="square" rtlCol="0">
                <a:spAutoFit/>
              </a:bodyPr>
              <a:lstStyle/>
              <a:p>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Engineering </a:t>
                </a:r>
                <a:r>
                  <a:rPr lang="en-US" sz="1100" b="1" dirty="0">
                    <a:solidFill>
                      <a:srgbClr val="00689D"/>
                    </a:solidFill>
                    <a:latin typeface="Tahoma" panose="020B0604030504040204" pitchFamily="34" charset="0"/>
                    <a:ea typeface="Tahoma" panose="020B0604030504040204" pitchFamily="34" charset="0"/>
                    <a:cs typeface="Tahoma" panose="020B0604030504040204" pitchFamily="34" charset="0"/>
                  </a:rPr>
                  <a:t>Management for Electrical </a:t>
                </a:r>
                <a:r>
                  <a:rPr lang="en-US"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Engineering</a:t>
                </a:r>
              </a:p>
              <a:p>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(B.Sc. +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0" name="Ellipse 109"/>
            <p:cNvSpPr/>
            <p:nvPr/>
          </p:nvSpPr>
          <p:spPr>
            <a:xfrm>
              <a:off x="10443053" y="2023818"/>
              <a:ext cx="144000" cy="144000"/>
            </a:xfrm>
            <a:prstGeom prst="ellipse">
              <a:avLst/>
            </a:prstGeom>
            <a:solidFill>
              <a:srgbClr val="FFD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8524397" y="3328904"/>
            <a:ext cx="3052978" cy="996366"/>
            <a:chOff x="8829573" y="3361082"/>
            <a:chExt cx="3052978" cy="996366"/>
          </a:xfrm>
        </p:grpSpPr>
        <p:sp>
          <p:nvSpPr>
            <p:cNvPr id="15" name="Ellipse 14"/>
            <p:cNvSpPr/>
            <p:nvPr/>
          </p:nvSpPr>
          <p:spPr>
            <a:xfrm>
              <a:off x="8829573" y="3361082"/>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ESE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71" name="Gruppieren 70"/>
            <p:cNvGrpSpPr/>
            <p:nvPr/>
          </p:nvGrpSpPr>
          <p:grpSpPr>
            <a:xfrm>
              <a:off x="9507109" y="3782561"/>
              <a:ext cx="2375442" cy="574887"/>
              <a:chOff x="1704558" y="2637269"/>
              <a:chExt cx="2375442" cy="574887"/>
            </a:xfrm>
          </p:grpSpPr>
          <p:grpSp>
            <p:nvGrpSpPr>
              <p:cNvPr id="72" name="Gruppieren 71"/>
              <p:cNvGrpSpPr/>
              <p:nvPr/>
            </p:nvGrpSpPr>
            <p:grpSpPr>
              <a:xfrm>
                <a:off x="1704558" y="2637269"/>
                <a:ext cx="2231442" cy="144000"/>
                <a:chOff x="2208000" y="1845000"/>
                <a:chExt cx="2231442" cy="144000"/>
              </a:xfrm>
            </p:grpSpPr>
            <p:sp>
              <p:nvSpPr>
                <p:cNvPr id="74" name="Ellipse 73"/>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5" name="Gerader Verbinder 74"/>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73" name="Textfeld 72"/>
              <p:cNvSpPr txBox="1"/>
              <p:nvPr/>
            </p:nvSpPr>
            <p:spPr>
              <a:xfrm>
                <a:off x="2280000" y="2781269"/>
                <a:ext cx="1800000"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Energy</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Science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and</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(M.Sc.)</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2" name="Ellipse 111"/>
            <p:cNvSpPr/>
            <p:nvPr/>
          </p:nvSpPr>
          <p:spPr>
            <a:xfrm>
              <a:off x="10182354" y="3633236"/>
              <a:ext cx="144000" cy="144000"/>
            </a:xfrm>
            <a:prstGeom prst="ellipse">
              <a:avLst/>
            </a:prstGeom>
            <a:solidFill>
              <a:srgbClr val="FC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latin typeface="Tahoma" panose="020B0604030504040204" pitchFamily="34" charset="0"/>
                <a:ea typeface="Tahoma" panose="020B0604030504040204" pitchFamily="34" charset="0"/>
                <a:cs typeface="Tahoma" panose="020B0604030504040204" pitchFamily="34" charset="0"/>
              </a:endParaRPr>
            </a:p>
          </p:txBody>
        </p:sp>
        <p:sp>
          <p:nvSpPr>
            <p:cNvPr id="113" name="Ellipse 112"/>
            <p:cNvSpPr/>
            <p:nvPr/>
          </p:nvSpPr>
          <p:spPr>
            <a:xfrm>
              <a:off x="10440018" y="3635731"/>
              <a:ext cx="144000" cy="144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4" name="Ellipse 113"/>
            <p:cNvSpPr/>
            <p:nvPr/>
          </p:nvSpPr>
          <p:spPr>
            <a:xfrm>
              <a:off x="10694830" y="3637007"/>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uppieren 4"/>
          <p:cNvGrpSpPr/>
          <p:nvPr/>
        </p:nvGrpSpPr>
        <p:grpSpPr>
          <a:xfrm>
            <a:off x="8274811" y="4839654"/>
            <a:ext cx="3517489" cy="1071113"/>
            <a:chOff x="8331311" y="4821809"/>
            <a:chExt cx="3517489" cy="1071113"/>
          </a:xfrm>
        </p:grpSpPr>
        <p:sp>
          <p:nvSpPr>
            <p:cNvPr id="19" name="Ellipse 18"/>
            <p:cNvSpPr/>
            <p:nvPr/>
          </p:nvSpPr>
          <p:spPr>
            <a:xfrm>
              <a:off x="8331311" y="4821809"/>
              <a:ext cx="898866" cy="878176"/>
            </a:xfrm>
            <a:prstGeom prst="ellipse">
              <a:avLst/>
            </a:prstGeom>
            <a:solidFill>
              <a:srgbClr val="01AAFF"/>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latin typeface="Tahoma" panose="020B0604030504040204" pitchFamily="34" charset="0"/>
                  <a:ea typeface="Tahoma" panose="020B0604030504040204" pitchFamily="34" charset="0"/>
                  <a:cs typeface="Tahoma" panose="020B0604030504040204" pitchFamily="34" charset="0"/>
                </a:rPr>
                <a:t>CE</a:t>
              </a:r>
              <a:endParaRPr lang="de-DE" sz="1600" dirty="0">
                <a:latin typeface="Tahoma" panose="020B0604030504040204" pitchFamily="34" charset="0"/>
                <a:ea typeface="Tahoma" panose="020B0604030504040204" pitchFamily="34" charset="0"/>
                <a:cs typeface="Tahoma" panose="020B0604030504040204" pitchFamily="34" charset="0"/>
              </a:endParaRPr>
            </a:p>
          </p:txBody>
        </p:sp>
        <p:grpSp>
          <p:nvGrpSpPr>
            <p:cNvPr id="66" name="Gruppieren 65"/>
            <p:cNvGrpSpPr/>
            <p:nvPr/>
          </p:nvGrpSpPr>
          <p:grpSpPr>
            <a:xfrm>
              <a:off x="9003548" y="5318035"/>
              <a:ext cx="2845252" cy="574887"/>
              <a:chOff x="1704558" y="2637269"/>
              <a:chExt cx="2845252" cy="574887"/>
            </a:xfrm>
          </p:grpSpPr>
          <p:grpSp>
            <p:nvGrpSpPr>
              <p:cNvPr id="67" name="Gruppieren 66"/>
              <p:cNvGrpSpPr/>
              <p:nvPr/>
            </p:nvGrpSpPr>
            <p:grpSpPr>
              <a:xfrm>
                <a:off x="1704558" y="2637269"/>
                <a:ext cx="2231442" cy="144000"/>
                <a:chOff x="2208000" y="1845000"/>
                <a:chExt cx="2231442" cy="144000"/>
              </a:xfrm>
            </p:grpSpPr>
            <p:sp>
              <p:nvSpPr>
                <p:cNvPr id="69" name="Ellipse 68"/>
                <p:cNvSpPr/>
                <p:nvPr/>
              </p:nvSpPr>
              <p:spPr>
                <a:xfrm>
                  <a:off x="2208000" y="1845000"/>
                  <a:ext cx="144000" cy="144000"/>
                </a:xfrm>
                <a:prstGeom prst="ellipse">
                  <a:avLst/>
                </a:prstGeom>
                <a:solidFill>
                  <a:srgbClr val="00689D"/>
                </a:solidFill>
                <a:ln w="889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cxnSp>
              <p:nvCxnSpPr>
                <p:cNvPr id="70" name="Gerader Verbinder 69"/>
                <p:cNvCxnSpPr/>
                <p:nvPr/>
              </p:nvCxnSpPr>
              <p:spPr>
                <a:xfrm>
                  <a:off x="2280000" y="1911675"/>
                  <a:ext cx="2159442" cy="5325"/>
                </a:xfrm>
                <a:prstGeom prst="line">
                  <a:avLst/>
                </a:prstGeom>
                <a:ln w="19050">
                  <a:solidFill>
                    <a:srgbClr val="00689D"/>
                  </a:solidFill>
                </a:ln>
              </p:spPr>
              <p:style>
                <a:lnRef idx="1">
                  <a:schemeClr val="dk1"/>
                </a:lnRef>
                <a:fillRef idx="0">
                  <a:schemeClr val="dk1"/>
                </a:fillRef>
                <a:effectRef idx="0">
                  <a:schemeClr val="dk1"/>
                </a:effectRef>
                <a:fontRef idx="minor">
                  <a:schemeClr val="tx1"/>
                </a:fontRef>
              </p:style>
            </p:cxnSp>
          </p:grpSp>
          <p:sp>
            <p:nvSpPr>
              <p:cNvPr id="68" name="Textfeld 67"/>
              <p:cNvSpPr txBox="1"/>
              <p:nvPr/>
            </p:nvSpPr>
            <p:spPr>
              <a:xfrm>
                <a:off x="2279999" y="2781269"/>
                <a:ext cx="2269811" cy="430887"/>
              </a:xfrm>
              <a:prstGeom prst="rect">
                <a:avLst/>
              </a:prstGeom>
              <a:noFill/>
            </p:spPr>
            <p:txBody>
              <a:bodyPr wrap="square" rtlCol="0">
                <a:spAutoFit/>
              </a:bodyPr>
              <a:lstStyle/>
              <a:p>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Computational</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Engineering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B.Sc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 + </a:t>
                </a:r>
                <a:r>
                  <a:rPr lang="de-DE" sz="1100" b="1" dirty="0" err="1" smtClean="0">
                    <a:solidFill>
                      <a:srgbClr val="00689D"/>
                    </a:solidFill>
                    <a:latin typeface="Tahoma" panose="020B0604030504040204" pitchFamily="34" charset="0"/>
                    <a:ea typeface="Tahoma" panose="020B0604030504040204" pitchFamily="34" charset="0"/>
                    <a:cs typeface="Tahoma" panose="020B0604030504040204" pitchFamily="34" charset="0"/>
                  </a:rPr>
                  <a:t>M.Sc</a:t>
                </a:r>
                <a:r>
                  <a:rPr lang="de-DE" sz="1100" b="1" dirty="0" smtClean="0">
                    <a:solidFill>
                      <a:srgbClr val="00689D"/>
                    </a:solidFill>
                    <a:latin typeface="Tahoma" panose="020B0604030504040204" pitchFamily="34" charset="0"/>
                    <a:ea typeface="Tahoma" panose="020B0604030504040204" pitchFamily="34" charset="0"/>
                    <a:cs typeface="Tahoma" panose="020B0604030504040204" pitchFamily="34" charset="0"/>
                  </a:rPr>
                  <a:t>.)</a:t>
                </a:r>
                <a:endParaRPr lang="de-DE" sz="1100" b="1" dirty="0">
                  <a:solidFill>
                    <a:srgbClr val="00689D"/>
                  </a:solidFill>
                  <a:latin typeface="Tahoma" panose="020B0604030504040204" pitchFamily="34" charset="0"/>
                  <a:ea typeface="Tahoma" panose="020B0604030504040204" pitchFamily="34" charset="0"/>
                  <a:cs typeface="Tahoma" panose="020B0604030504040204" pitchFamily="34" charset="0"/>
                </a:endParaRPr>
              </a:p>
            </p:txBody>
          </p:sp>
        </p:grpSp>
        <p:sp>
          <p:nvSpPr>
            <p:cNvPr id="115" name="Ellipse 114"/>
            <p:cNvSpPr/>
            <p:nvPr/>
          </p:nvSpPr>
          <p:spPr>
            <a:xfrm>
              <a:off x="9665488" y="5141931"/>
              <a:ext cx="144000" cy="144000"/>
            </a:xfrm>
            <a:prstGeom prst="ellipse">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6" name="Ellipse 115"/>
            <p:cNvSpPr/>
            <p:nvPr/>
          </p:nvSpPr>
          <p:spPr>
            <a:xfrm>
              <a:off x="9895286" y="5146351"/>
              <a:ext cx="144000" cy="144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7" name="Ellipse 116"/>
            <p:cNvSpPr/>
            <p:nvPr/>
          </p:nvSpPr>
          <p:spPr>
            <a:xfrm>
              <a:off x="10125084" y="5146351"/>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sp>
          <p:nvSpPr>
            <p:cNvPr id="118" name="Ellipse 117"/>
            <p:cNvSpPr/>
            <p:nvPr/>
          </p:nvSpPr>
          <p:spPr>
            <a:xfrm>
              <a:off x="10359555" y="5146351"/>
              <a:ext cx="144000" cy="144000"/>
            </a:xfrm>
            <a:prstGeom prst="ellipse">
              <a:avLst/>
            </a:prstGeom>
            <a:solidFill>
              <a:srgbClr val="9EB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latin typeface="Tahoma" panose="020B0604030504040204" pitchFamily="34" charset="0"/>
                <a:ea typeface="Tahoma" panose="020B0604030504040204" pitchFamily="34" charset="0"/>
                <a:cs typeface="Tahoma" panose="020B0604030504040204" pitchFamily="34" charset="0"/>
              </a:endParaRPr>
            </a:p>
          </p:txBody>
        </p:sp>
      </p:grpSp>
      <p:sp>
        <p:nvSpPr>
          <p:cNvPr id="120" name="Textfeld 119"/>
          <p:cNvSpPr txBox="1"/>
          <p:nvPr/>
        </p:nvSpPr>
        <p:spPr>
          <a:xfrm>
            <a:off x="6613791" y="374956"/>
            <a:ext cx="3672000" cy="261610"/>
          </a:xfrm>
          <a:prstGeom prst="rect">
            <a:avLst/>
          </a:prstGeom>
          <a:noFill/>
        </p:spPr>
        <p:txBody>
          <a:bodyPr wrap="square" rtlCol="0">
            <a:spAutoFit/>
          </a:bodyPr>
          <a:lstStyle/>
          <a:p>
            <a:r>
              <a:rPr lang="de-DE" sz="11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djacent</a:t>
            </a:r>
            <a:r>
              <a:rPr lang="de-DE" sz="11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degree</a:t>
            </a:r>
            <a:r>
              <a:rPr lang="de-DE" sz="11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de-DE" sz="11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programmes</a:t>
            </a:r>
            <a:endParaRPr lang="de-DE"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3401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etit: </a:t>
            </a:r>
            <a:r>
              <a:rPr lang="en-US" dirty="0" err="1" smtClean="0">
                <a:solidFill>
                  <a:srgbClr val="78B832"/>
                </a:solidFill>
              </a:rPr>
              <a:t>Specialisations</a:t>
            </a:r>
            <a:endParaRPr lang="en-US" dirty="0">
              <a:solidFill>
                <a:srgbClr val="78B832"/>
              </a:solidFill>
            </a:endParaRPr>
          </a:p>
        </p:txBody>
      </p:sp>
      <p:sp>
        <p:nvSpPr>
          <p:cNvPr id="9" name="Rechteck 8"/>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sp>
        <p:nvSpPr>
          <p:cNvPr id="7" name="Abgerundetes Rechteck 6"/>
          <p:cNvSpPr/>
          <p:nvPr/>
        </p:nvSpPr>
        <p:spPr>
          <a:xfrm>
            <a:off x="3018706" y="2837412"/>
            <a:ext cx="6192688" cy="2110281"/>
          </a:xfrm>
          <a:prstGeom prst="roundRect">
            <a:avLst/>
          </a:prstGeom>
          <a:solidFill>
            <a:srgbClr val="00689D"/>
          </a:solidFill>
          <a:ln>
            <a:solidFill>
              <a:schemeClr val="bg1"/>
            </a:solidFill>
          </a:ln>
          <a:effectLst>
            <a:outerShdw blurRad="304800" sx="102000" sy="102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smtClean="0">
                <a:latin typeface="Tahoma" panose="020B0604030504040204" pitchFamily="34" charset="0"/>
                <a:ea typeface="Tahoma" panose="020B0604030504040204" pitchFamily="34" charset="0"/>
                <a:cs typeface="Tahoma" panose="020B0604030504040204" pitchFamily="34" charset="0"/>
              </a:rPr>
              <a:t>Electrical</a:t>
            </a:r>
            <a:r>
              <a:rPr lang="de-DE" sz="1600" b="1" dirty="0" smtClean="0">
                <a:latin typeface="Tahoma" panose="020B0604030504040204" pitchFamily="34" charset="0"/>
                <a:ea typeface="Tahoma" panose="020B0604030504040204" pitchFamily="34" charset="0"/>
                <a:cs typeface="Tahoma" panose="020B0604030504040204" pitchFamily="34" charset="0"/>
              </a:rPr>
              <a:t> Engineering </a:t>
            </a:r>
            <a:r>
              <a:rPr lang="de-DE" sz="1600" b="1" dirty="0" err="1" smtClean="0">
                <a:latin typeface="Tahoma" panose="020B0604030504040204" pitchFamily="34" charset="0"/>
                <a:ea typeface="Tahoma" panose="020B0604030504040204" pitchFamily="34" charset="0"/>
                <a:cs typeface="Tahoma" panose="020B0604030504040204" pitchFamily="34" charset="0"/>
              </a:rPr>
              <a:t>and</a:t>
            </a:r>
            <a:r>
              <a:rPr lang="de-DE" sz="1600" b="1" dirty="0" smtClean="0">
                <a:latin typeface="Tahoma" panose="020B0604030504040204" pitchFamily="34" charset="0"/>
                <a:ea typeface="Tahoma" panose="020B0604030504040204" pitchFamily="34" charset="0"/>
                <a:cs typeface="Tahoma" panose="020B0604030504040204" pitchFamily="34" charset="0"/>
              </a:rPr>
              <a:t> </a:t>
            </a:r>
          </a:p>
          <a:p>
            <a:pPr algn="ctr"/>
            <a:r>
              <a:rPr lang="de-DE" sz="1600" b="1" dirty="0" smtClean="0">
                <a:latin typeface="Tahoma" panose="020B0604030504040204" pitchFamily="34" charset="0"/>
                <a:ea typeface="Tahoma" panose="020B0604030504040204" pitchFamily="34" charset="0"/>
                <a:cs typeface="Tahoma" panose="020B0604030504040204" pitchFamily="34" charset="0"/>
              </a:rPr>
              <a:t>Information Technology</a:t>
            </a:r>
            <a:endParaRPr lang="de-DE" sz="1600" b="1" dirty="0">
              <a:latin typeface="Tahoma" panose="020B0604030504040204" pitchFamily="34" charset="0"/>
              <a:ea typeface="Tahoma" panose="020B0604030504040204" pitchFamily="34" charset="0"/>
              <a:cs typeface="Tahoma" panose="020B0604030504040204" pitchFamily="34" charset="0"/>
            </a:endParaRPr>
          </a:p>
        </p:txBody>
      </p:sp>
      <p:grpSp>
        <p:nvGrpSpPr>
          <p:cNvPr id="25" name="Gruppieren 24"/>
          <p:cNvGrpSpPr/>
          <p:nvPr/>
        </p:nvGrpSpPr>
        <p:grpSpPr>
          <a:xfrm>
            <a:off x="1237336" y="2420888"/>
            <a:ext cx="9865096" cy="3022527"/>
            <a:chOff x="1414632" y="2063750"/>
            <a:chExt cx="6253712" cy="3022526"/>
          </a:xfrm>
          <a:effectLst>
            <a:outerShdw blurRad="304800" sx="102000" sy="102000" algn="ctr" rotWithShape="0">
              <a:prstClr val="black">
                <a:alpha val="25000"/>
              </a:prstClr>
            </a:outerShdw>
          </a:effectLst>
        </p:grpSpPr>
        <p:grpSp>
          <p:nvGrpSpPr>
            <p:cNvPr id="26" name="Gruppieren 25"/>
            <p:cNvGrpSpPr/>
            <p:nvPr/>
          </p:nvGrpSpPr>
          <p:grpSpPr>
            <a:xfrm>
              <a:off x="1774672" y="2063750"/>
              <a:ext cx="5893672" cy="3022526"/>
              <a:chOff x="1774672" y="2063750"/>
              <a:chExt cx="5893672" cy="3022526"/>
            </a:xfrm>
          </p:grpSpPr>
          <p:sp>
            <p:nvSpPr>
              <p:cNvPr id="30" name="Abgerundetes Rechteck 29"/>
              <p:cNvSpPr/>
              <p:nvPr/>
            </p:nvSpPr>
            <p:spPr>
              <a:xfrm>
                <a:off x="5652120"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DT</a:t>
                </a:r>
              </a:p>
              <a:p>
                <a:pPr algn="ctr">
                  <a:defRPr/>
                </a:pP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Computer Engineering</a:t>
                </a:r>
              </a:p>
            </p:txBody>
          </p:sp>
          <p:sp>
            <p:nvSpPr>
              <p:cNvPr id="31" name="Abgerundetes Rechteck 30"/>
              <p:cNvSpPr/>
              <p:nvPr/>
            </p:nvSpPr>
            <p:spPr>
              <a:xfrm>
                <a:off x="1774672" y="2063750"/>
                <a:ext cx="1645200" cy="863600"/>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AUT</a:t>
                </a:r>
              </a:p>
              <a:p>
                <a:pPr algn="ctr">
                  <a:defRPr/>
                </a:pP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t>Automation</a:t>
                </a:r>
                <a:endParaRPr lang="de-DE" sz="1200" dirty="0">
                  <a:solidFill>
                    <a:schemeClr val="bg1"/>
                  </a:solidFill>
                  <a:latin typeface="Tahoma" pitchFamily="34" charset="0"/>
                  <a:ea typeface="Tahoma" pitchFamily="34" charset="0"/>
                  <a:cs typeface="Tahoma" pitchFamily="34" charset="0"/>
                </a:endParaRPr>
              </a:p>
            </p:txBody>
          </p:sp>
          <p:sp>
            <p:nvSpPr>
              <p:cNvPr id="32" name="Abgerundetes Rechteck 31"/>
              <p:cNvSpPr/>
              <p:nvPr/>
            </p:nvSpPr>
            <p:spPr>
              <a:xfrm>
                <a:off x="565212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CED</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endParaRPr lang="de-DE" sz="1200" dirty="0">
                  <a:solidFill>
                    <a:schemeClr val="bg1"/>
                  </a:solidFill>
                  <a:latin typeface="Tahoma" pitchFamily="34" charset="0"/>
                  <a:ea typeface="Tahoma" pitchFamily="34" charset="0"/>
                  <a:cs typeface="Tahoma" pitchFamily="34" charset="0"/>
                </a:endParaRPr>
              </a:p>
              <a:p>
                <a:pPr algn="ctr">
                  <a:defRPr/>
                </a:pPr>
                <a:r>
                  <a:rPr lang="de-DE" sz="1200" dirty="0" err="1">
                    <a:solidFill>
                      <a:schemeClr val="bg1"/>
                    </a:solidFill>
                    <a:latin typeface="Tahoma" pitchFamily="34" charset="0"/>
                    <a:ea typeface="Tahoma" pitchFamily="34" charset="0"/>
                    <a:cs typeface="Tahoma" pitchFamily="34" charset="0"/>
                  </a:rPr>
                  <a:t>Computational</a:t>
                </a:r>
                <a:r>
                  <a:rPr lang="de-DE" sz="1200" dirty="0">
                    <a:solidFill>
                      <a:schemeClr val="bg1"/>
                    </a:solidFill>
                    <a:latin typeface="Tahoma" pitchFamily="34" charset="0"/>
                    <a:ea typeface="Tahoma" pitchFamily="34" charset="0"/>
                    <a:cs typeface="Tahoma" pitchFamily="34" charset="0"/>
                  </a:rPr>
                  <a:t> </a:t>
                </a:r>
                <a:r>
                  <a:rPr lang="de-DE" sz="1200" dirty="0" err="1">
                    <a:solidFill>
                      <a:schemeClr val="bg1"/>
                    </a:solidFill>
                    <a:latin typeface="Tahoma" pitchFamily="34" charset="0"/>
                    <a:ea typeface="Tahoma" pitchFamily="34" charset="0"/>
                    <a:cs typeface="Tahoma" pitchFamily="34" charset="0"/>
                  </a:rPr>
                  <a:t>Electrodynamics</a:t>
                </a:r>
                <a:endParaRPr lang="de-DE" sz="1200" dirty="0">
                  <a:solidFill>
                    <a:schemeClr val="bg1"/>
                  </a:solidFill>
                  <a:latin typeface="Tahoma" pitchFamily="34" charset="0"/>
                  <a:ea typeface="Tahoma" pitchFamily="34" charset="0"/>
                  <a:cs typeface="Tahoma" pitchFamily="34" charset="0"/>
                </a:endParaRPr>
              </a:p>
            </p:txBody>
          </p:sp>
          <p:sp>
            <p:nvSpPr>
              <p:cNvPr id="33" name="Abgerundetes Rechteck 32"/>
              <p:cNvSpPr/>
              <p:nvPr/>
            </p:nvSpPr>
            <p:spPr>
              <a:xfrm>
                <a:off x="6023144"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KTS</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Communication </a:t>
                </a:r>
                <a:r>
                  <a:rPr lang="de-DE" sz="1200" dirty="0" err="1">
                    <a:solidFill>
                      <a:schemeClr val="bg1"/>
                    </a:solidFill>
                    <a:latin typeface="Tahoma" pitchFamily="34" charset="0"/>
                    <a:ea typeface="Tahoma" pitchFamily="34" charset="0"/>
                    <a:cs typeface="Tahoma" pitchFamily="34" charset="0"/>
                  </a:rPr>
                  <a:t>and</a:t>
                </a:r>
                <a:r>
                  <a:rPr lang="de-DE" sz="1200" dirty="0">
                    <a:solidFill>
                      <a:schemeClr val="bg1"/>
                    </a:solidFill>
                    <a:latin typeface="Tahoma" pitchFamily="34" charset="0"/>
                    <a:ea typeface="Tahoma" pitchFamily="34" charset="0"/>
                    <a:cs typeface="Tahoma" pitchFamily="34" charset="0"/>
                  </a:rPr>
                  <a:t> </a:t>
                </a:r>
                <a:r>
                  <a:rPr lang="de-DE" sz="1200" dirty="0" smtClean="0">
                    <a:solidFill>
                      <a:schemeClr val="bg1"/>
                    </a:solidFill>
                    <a:latin typeface="Tahoma" pitchFamily="34" charset="0"/>
                    <a:ea typeface="Tahoma" pitchFamily="34" charset="0"/>
                    <a:cs typeface="Tahoma" pitchFamily="34" charset="0"/>
                  </a:rPr>
                  <a:t/>
                </a:r>
                <a:br>
                  <a:rPr lang="de-DE" sz="1200" dirty="0" smtClean="0">
                    <a:solidFill>
                      <a:schemeClr val="bg1"/>
                    </a:solidFill>
                    <a:latin typeface="Tahoma" pitchFamily="34" charset="0"/>
                    <a:ea typeface="Tahoma" pitchFamily="34" charset="0"/>
                    <a:cs typeface="Tahoma" pitchFamily="34" charset="0"/>
                  </a:rPr>
                </a:br>
                <a:r>
                  <a:rPr lang="de-DE" sz="1200" dirty="0" smtClean="0">
                    <a:solidFill>
                      <a:schemeClr val="bg1"/>
                    </a:solidFill>
                    <a:latin typeface="Tahoma" pitchFamily="34" charset="0"/>
                    <a:ea typeface="Tahoma" pitchFamily="34" charset="0"/>
                    <a:cs typeface="Tahoma" pitchFamily="34" charset="0"/>
                  </a:rPr>
                  <a:t>Sensor Networks</a:t>
                </a:r>
                <a:endParaRPr lang="de-DE" sz="1200" dirty="0">
                  <a:solidFill>
                    <a:schemeClr val="bg1"/>
                  </a:solidFill>
                  <a:latin typeface="Tahoma" pitchFamily="34" charset="0"/>
                  <a:ea typeface="Tahoma" pitchFamily="34" charset="0"/>
                  <a:cs typeface="Tahoma" pitchFamily="34" charset="0"/>
                </a:endParaRPr>
              </a:p>
            </p:txBody>
          </p:sp>
        </p:grpSp>
        <p:sp>
          <p:nvSpPr>
            <p:cNvPr id="27" name="Abgerundetes Rechteck 26"/>
            <p:cNvSpPr/>
            <p:nvPr/>
          </p:nvSpPr>
          <p:spPr>
            <a:xfrm>
              <a:off x="1414632" y="314096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smtClean="0">
                  <a:solidFill>
                    <a:schemeClr val="bg1"/>
                  </a:solidFill>
                  <a:latin typeface="Tahoma" pitchFamily="34" charset="0"/>
                  <a:ea typeface="Tahoma" pitchFamily="34" charset="0"/>
                  <a:cs typeface="Tahoma" pitchFamily="34" charset="0"/>
                </a:rPr>
                <a:t>SAE</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r>
                <a:rPr lang="de-DE" sz="1200" dirty="0">
                  <a:solidFill>
                    <a:schemeClr val="bg1"/>
                  </a:solidFill>
                  <a:latin typeface="Tahoma" pitchFamily="34" charset="0"/>
                  <a:ea typeface="Tahoma" pitchFamily="34" charset="0"/>
                  <a:cs typeface="Tahoma" pitchFamily="34" charset="0"/>
                </a:rPr>
                <a:t>Sensors, </a:t>
              </a:r>
              <a:r>
                <a:rPr lang="de-DE" sz="1200" dirty="0" err="1">
                  <a:solidFill>
                    <a:schemeClr val="bg1"/>
                  </a:solidFill>
                  <a:latin typeface="Tahoma" pitchFamily="34" charset="0"/>
                  <a:ea typeface="Tahoma" pitchFamily="34" charset="0"/>
                  <a:cs typeface="Tahoma" pitchFamily="34" charset="0"/>
                </a:rPr>
                <a:t>Actuators</a:t>
              </a:r>
              <a:r>
                <a:rPr lang="de-DE" sz="1200" dirty="0">
                  <a:solidFill>
                    <a:schemeClr val="bg1"/>
                  </a:solidFill>
                  <a:latin typeface="Tahoma" pitchFamily="34" charset="0"/>
                  <a:ea typeface="Tahoma" pitchFamily="34" charset="0"/>
                  <a:cs typeface="Tahoma" pitchFamily="34" charset="0"/>
                </a:rPr>
                <a:t> </a:t>
              </a:r>
            </a:p>
            <a:p>
              <a:pPr algn="ctr">
                <a:defRPr/>
              </a:pPr>
              <a:r>
                <a:rPr lang="de-DE" sz="1200" dirty="0" err="1">
                  <a:solidFill>
                    <a:schemeClr val="bg1"/>
                  </a:solidFill>
                  <a:latin typeface="Tahoma" pitchFamily="34" charset="0"/>
                  <a:ea typeface="Tahoma" pitchFamily="34" charset="0"/>
                  <a:cs typeface="Tahoma" pitchFamily="34" charset="0"/>
                </a:rPr>
                <a:t>and</a:t>
              </a:r>
              <a:r>
                <a:rPr lang="de-DE" sz="1200" dirty="0">
                  <a:solidFill>
                    <a:schemeClr val="bg1"/>
                  </a:solidFill>
                  <a:latin typeface="Tahoma" pitchFamily="34" charset="0"/>
                  <a:ea typeface="Tahoma" pitchFamily="34" charset="0"/>
                  <a:cs typeface="Tahoma" pitchFamily="34" charset="0"/>
                </a:rPr>
                <a:t> </a:t>
              </a:r>
              <a:r>
                <a:rPr lang="de-DE" sz="1200" dirty="0" smtClean="0">
                  <a:solidFill>
                    <a:schemeClr val="bg1"/>
                  </a:solidFill>
                  <a:latin typeface="Tahoma" pitchFamily="34" charset="0"/>
                  <a:ea typeface="Tahoma" pitchFamily="34" charset="0"/>
                  <a:cs typeface="Tahoma" pitchFamily="34" charset="0"/>
                </a:rPr>
                <a:t>Electronics</a:t>
              </a:r>
              <a:endParaRPr lang="de-DE" sz="1200" dirty="0">
                <a:solidFill>
                  <a:schemeClr val="bg1"/>
                </a:solidFill>
                <a:latin typeface="Tahoma" pitchFamily="34" charset="0"/>
                <a:ea typeface="Tahoma" pitchFamily="34" charset="0"/>
                <a:cs typeface="Tahoma" pitchFamily="34" charset="0"/>
              </a:endParaRPr>
            </a:p>
          </p:txBody>
        </p:sp>
        <p:sp>
          <p:nvSpPr>
            <p:cNvPr id="28" name="Abgerundetes Rechteck 27"/>
            <p:cNvSpPr/>
            <p:nvPr/>
          </p:nvSpPr>
          <p:spPr>
            <a:xfrm>
              <a:off x="1795880" y="4221088"/>
              <a:ext cx="1645200" cy="865188"/>
            </a:xfrm>
            <a:prstGeom prst="roundRect">
              <a:avLst/>
            </a:prstGeom>
            <a:solidFill>
              <a:srgbClr val="B90F2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b="1" dirty="0">
                  <a:solidFill>
                    <a:schemeClr val="bg1"/>
                  </a:solidFill>
                  <a:latin typeface="Tahoma" pitchFamily="34" charset="0"/>
                  <a:ea typeface="Tahoma" pitchFamily="34" charset="0"/>
                  <a:cs typeface="Tahoma" pitchFamily="34" charset="0"/>
                </a:rPr>
                <a:t>EET</a:t>
              </a:r>
              <a:r>
                <a:rPr lang="de-DE" sz="1200" dirty="0">
                  <a:solidFill>
                    <a:schemeClr val="bg1"/>
                  </a:solidFill>
                  <a:latin typeface="Tahoma" pitchFamily="34" charset="0"/>
                  <a:ea typeface="Tahoma" pitchFamily="34" charset="0"/>
                  <a:cs typeface="Tahoma" pitchFamily="34" charset="0"/>
                </a:rPr>
                <a:t/>
              </a:r>
              <a:br>
                <a:rPr lang="de-DE" sz="1200" dirty="0">
                  <a:solidFill>
                    <a:schemeClr val="bg1"/>
                  </a:solidFill>
                  <a:latin typeface="Tahoma" pitchFamily="34" charset="0"/>
                  <a:ea typeface="Tahoma" pitchFamily="34" charset="0"/>
                  <a:cs typeface="Tahoma" pitchFamily="34" charset="0"/>
                </a:rPr>
              </a:br>
              <a:endParaRPr lang="de-DE" sz="1200" dirty="0">
                <a:solidFill>
                  <a:schemeClr val="bg1"/>
                </a:solidFill>
                <a:latin typeface="Tahoma" pitchFamily="34" charset="0"/>
                <a:ea typeface="Tahoma" pitchFamily="34" charset="0"/>
                <a:cs typeface="Tahoma" pitchFamily="34" charset="0"/>
              </a:endParaRPr>
            </a:p>
            <a:p>
              <a:pPr algn="ctr">
                <a:defRPr/>
              </a:pPr>
              <a:r>
                <a:rPr lang="de-DE" sz="1200" dirty="0" err="1">
                  <a:solidFill>
                    <a:schemeClr val="bg1"/>
                  </a:solidFill>
                  <a:latin typeface="Tahoma" pitchFamily="34" charset="0"/>
                  <a:ea typeface="Tahoma" pitchFamily="34" charset="0"/>
                  <a:cs typeface="Tahoma" pitchFamily="34" charset="0"/>
                </a:rPr>
                <a:t>Electrical</a:t>
              </a:r>
              <a:r>
                <a:rPr lang="de-DE" sz="1200" dirty="0">
                  <a:solidFill>
                    <a:schemeClr val="bg1"/>
                  </a:solidFill>
                  <a:latin typeface="Tahoma" pitchFamily="34" charset="0"/>
                  <a:ea typeface="Tahoma" pitchFamily="34" charset="0"/>
                  <a:cs typeface="Tahoma" pitchFamily="34" charset="0"/>
                </a:rPr>
                <a:t> Power Engineering</a:t>
              </a:r>
            </a:p>
          </p:txBody>
        </p:sp>
      </p:grpSp>
    </p:spTree>
    <p:extLst>
      <p:ext uri="{BB962C8B-B14F-4D97-AF65-F5344CB8AC3E}">
        <p14:creationId xmlns:p14="http://schemas.microsoft.com/office/powerpoint/2010/main" val="2264178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15"/>
          <p:cNvSpPr>
            <a:spLocks noGrp="1" noChangeArrowheads="1"/>
          </p:cNvSpPr>
          <p:nvPr>
            <p:ph type="title"/>
          </p:nvPr>
        </p:nvSpPr>
        <p:spPr>
          <a:noFill/>
          <a:ln>
            <a:noFill/>
          </a:ln>
        </p:spPr>
        <p:txBody>
          <a:bodyPr/>
          <a:lstStyle/>
          <a:p>
            <a:r>
              <a:rPr lang="en-US" dirty="0" smtClean="0">
                <a:solidFill>
                  <a:srgbClr val="78B832"/>
                </a:solidFill>
              </a:rPr>
              <a:t>Our interdisciplinary degree </a:t>
            </a:r>
            <a:r>
              <a:rPr lang="en-US" dirty="0" err="1" smtClean="0">
                <a:solidFill>
                  <a:srgbClr val="78B832"/>
                </a:solidFill>
              </a:rPr>
              <a:t>programmes</a:t>
            </a:r>
            <a:endParaRPr lang="en-US" dirty="0">
              <a:solidFill>
                <a:srgbClr val="78B832"/>
              </a:solidFill>
            </a:endParaRPr>
          </a:p>
        </p:txBody>
      </p:sp>
      <p:sp>
        <p:nvSpPr>
          <p:cNvPr id="15" name="Rechteck 14"/>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47803"/>
            <a:ext cx="12192000" cy="1981200"/>
          </a:xfrm>
          <a:prstGeom prst="rect">
            <a:avLst/>
          </a:prstGeom>
        </p:spPr>
      </p:pic>
      <p:grpSp>
        <p:nvGrpSpPr>
          <p:cNvPr id="3" name="Gruppieren 2"/>
          <p:cNvGrpSpPr/>
          <p:nvPr/>
        </p:nvGrpSpPr>
        <p:grpSpPr>
          <a:xfrm>
            <a:off x="171800" y="3332913"/>
            <a:ext cx="11888896" cy="2736636"/>
            <a:chOff x="159330" y="2377475"/>
            <a:chExt cx="11888896" cy="2736636"/>
          </a:xfrm>
        </p:grpSpPr>
        <p:grpSp>
          <p:nvGrpSpPr>
            <p:cNvPr id="24" name="Gruppieren 23"/>
            <p:cNvGrpSpPr/>
            <p:nvPr/>
          </p:nvGrpSpPr>
          <p:grpSpPr>
            <a:xfrm>
              <a:off x="3657940" y="2377475"/>
              <a:ext cx="4876119" cy="1710542"/>
              <a:chOff x="2495600" y="-62864"/>
              <a:chExt cx="7184379" cy="2520280"/>
            </a:xfrm>
          </p:grpSpPr>
          <p:sp>
            <p:nvSpPr>
              <p:cNvPr id="25" name="Abgerundetes Rechteck 24"/>
              <p:cNvSpPr/>
              <p:nvPr/>
            </p:nvSpPr>
            <p:spPr>
              <a:xfrm>
                <a:off x="7015683" y="790638"/>
                <a:ext cx="2664296" cy="847156"/>
              </a:xfrm>
              <a:prstGeom prst="roundRect">
                <a:avLst/>
              </a:prstGeom>
              <a:solidFill>
                <a:srgbClr val="9EBC2E"/>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smtClean="0">
                    <a:latin typeface="Tahoma" panose="020B0604030504040204" pitchFamily="34" charset="0"/>
                    <a:ea typeface="Tahoma" panose="020B0604030504040204" pitchFamily="34" charset="0"/>
                    <a:cs typeface="Tahoma" panose="020B0604030504040204" pitchFamily="34" charset="0"/>
                  </a:rPr>
                  <a:t>Computer Science</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6" name="Abgerundetes Rechteck 25"/>
              <p:cNvSpPr/>
              <p:nvPr/>
            </p:nvSpPr>
            <p:spPr>
              <a:xfrm>
                <a:off x="2495600" y="790638"/>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smtClean="0">
                    <a:latin typeface="Tahoma" panose="020B0604030504040204" pitchFamily="34" charset="0"/>
                    <a:ea typeface="Tahoma" panose="020B0604030504040204" pitchFamily="34" charset="0"/>
                    <a:cs typeface="Tahoma" panose="020B0604030504040204" pitchFamily="34" charset="0"/>
                  </a:rPr>
                  <a:t>Information </a:t>
                </a:r>
                <a:r>
                  <a:rPr lang="en-US" sz="800" dirty="0">
                    <a:latin typeface="Tahoma" panose="020B0604030504040204" pitchFamily="34" charset="0"/>
                    <a:ea typeface="Tahoma" panose="020B0604030504040204" pitchFamily="34" charset="0"/>
                    <a:cs typeface="Tahoma" panose="020B0604030504040204" pitchFamily="34" charset="0"/>
                  </a:rPr>
                  <a:t>Technology</a:t>
                </a:r>
              </a:p>
            </p:txBody>
          </p:sp>
          <p:sp>
            <p:nvSpPr>
              <p:cNvPr id="27" name="Ellipse 26"/>
              <p:cNvSpPr/>
              <p:nvPr/>
            </p:nvSpPr>
            <p:spPr>
              <a:xfrm>
                <a:off x="4835860" y="-62864"/>
                <a:ext cx="2520279" cy="2520280"/>
              </a:xfrm>
              <a:prstGeom prst="ellipse">
                <a:avLst/>
              </a:prstGeom>
              <a:gradFill>
                <a:gsLst>
                  <a:gs pos="0">
                    <a:schemeClr val="accent3">
                      <a:lumMod val="75000"/>
                    </a:schemeClr>
                  </a:gs>
                  <a:gs pos="11000">
                    <a:schemeClr val="accent3">
                      <a:lumMod val="75000"/>
                    </a:schemeClr>
                  </a:gs>
                  <a:gs pos="74000">
                    <a:schemeClr val="tx1">
                      <a:lumMod val="50000"/>
                      <a:lumOff val="50000"/>
                    </a:schemeClr>
                  </a:gs>
                  <a:gs pos="100000">
                    <a:schemeClr val="tx1">
                      <a:lumMod val="65000"/>
                      <a:lumOff val="35000"/>
                    </a:schemeClr>
                  </a:gs>
                </a:gsLst>
                <a:lin ang="5400000" scaled="1"/>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Information</a:t>
                </a: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System</a:t>
                </a:r>
              </a:p>
              <a:p>
                <a:pPr algn="ctr"/>
                <a:r>
                  <a:rPr lang="de-DE" sz="13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Technology</a:t>
                </a:r>
                <a:endParaRPr lang="de-DE" sz="13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pieren 27"/>
            <p:cNvGrpSpPr/>
            <p:nvPr/>
          </p:nvGrpSpPr>
          <p:grpSpPr>
            <a:xfrm>
              <a:off x="159330" y="3429948"/>
              <a:ext cx="4860540" cy="1684163"/>
              <a:chOff x="2495600" y="3556959"/>
              <a:chExt cx="7184379" cy="2489367"/>
            </a:xfrm>
          </p:grpSpPr>
          <p:sp>
            <p:nvSpPr>
              <p:cNvPr id="29" name="Abgerundetes Rechteck 28"/>
              <p:cNvSpPr/>
              <p:nvPr/>
            </p:nvSpPr>
            <p:spPr>
              <a:xfrm>
                <a:off x="7015683" y="4378067"/>
                <a:ext cx="2664296" cy="847156"/>
              </a:xfrm>
              <a:prstGeom prst="roundRect">
                <a:avLst/>
              </a:prstGeom>
              <a:solidFill>
                <a:srgbClr val="C00000"/>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err="1" smtClean="0">
                    <a:latin typeface="Tahoma" panose="020B0604030504040204" pitchFamily="34" charset="0"/>
                    <a:ea typeface="Tahoma" panose="020B0604030504040204" pitchFamily="34" charset="0"/>
                    <a:cs typeface="Tahoma" panose="020B0604030504040204" pitchFamily="34" charset="0"/>
                  </a:rPr>
                  <a:t>Mechanical</a:t>
                </a:r>
                <a:r>
                  <a:rPr lang="de-DE" sz="1200" dirty="0" smtClean="0">
                    <a:latin typeface="Tahoma" panose="020B0604030504040204" pitchFamily="34" charset="0"/>
                    <a:ea typeface="Tahoma" panose="020B0604030504040204" pitchFamily="34" charset="0"/>
                    <a:cs typeface="Tahoma" panose="020B0604030504040204" pitchFamily="34" charset="0"/>
                  </a:rPr>
                  <a:t> Engineering</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30" name="Abgerundetes Rechteck 29"/>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a:latin typeface="Tahoma" panose="020B0604030504040204" pitchFamily="34" charset="0"/>
                    <a:ea typeface="Tahoma" panose="020B0604030504040204" pitchFamily="34" charset="0"/>
                    <a:cs typeface="Tahoma" panose="020B0604030504040204" pitchFamily="34" charset="0"/>
                  </a:rPr>
                  <a:t>Information Technology</a:t>
                </a:r>
              </a:p>
            </p:txBody>
          </p:sp>
          <p:sp>
            <p:nvSpPr>
              <p:cNvPr id="31" name="Ellipse 30"/>
              <p:cNvSpPr/>
              <p:nvPr/>
            </p:nvSpPr>
            <p:spPr>
              <a:xfrm>
                <a:off x="4843107" y="3556959"/>
                <a:ext cx="2489366" cy="2489367"/>
              </a:xfrm>
              <a:prstGeom prst="ellipse">
                <a:avLst/>
              </a:prstGeom>
              <a:solidFill>
                <a:srgbClr val="FFC000"/>
              </a:soli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err="1"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Mechatronics</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 name="Gruppieren 1"/>
            <p:cNvGrpSpPr/>
            <p:nvPr/>
          </p:nvGrpSpPr>
          <p:grpSpPr>
            <a:xfrm>
              <a:off x="7187686" y="3408950"/>
              <a:ext cx="4860540" cy="1705077"/>
              <a:chOff x="2495600" y="3525923"/>
              <a:chExt cx="7184379" cy="2520280"/>
            </a:xfrm>
          </p:grpSpPr>
          <p:sp>
            <p:nvSpPr>
              <p:cNvPr id="4" name="Abgerundetes Rechteck 3"/>
              <p:cNvSpPr/>
              <p:nvPr/>
            </p:nvSpPr>
            <p:spPr>
              <a:xfrm>
                <a:off x="7015683" y="4378067"/>
                <a:ext cx="2664296" cy="847156"/>
              </a:xfrm>
              <a:prstGeom prst="roundRect">
                <a:avLst/>
              </a:prstGeom>
              <a:solidFill>
                <a:srgbClr val="00B093"/>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200" dirty="0" err="1" smtClean="0">
                    <a:latin typeface="Tahoma" panose="020B0604030504040204" pitchFamily="34" charset="0"/>
                    <a:ea typeface="Tahoma" panose="020B0604030504040204" pitchFamily="34" charset="0"/>
                    <a:cs typeface="Tahoma" panose="020B0604030504040204" pitchFamily="34" charset="0"/>
                  </a:rPr>
                  <a:t>Medicine</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Abgerundetes Rechteck 10"/>
              <p:cNvSpPr/>
              <p:nvPr/>
            </p:nvSpPr>
            <p:spPr>
              <a:xfrm>
                <a:off x="2495600" y="4378067"/>
                <a:ext cx="2664296" cy="847156"/>
              </a:xfrm>
              <a:prstGeom prst="roundRect">
                <a:avLst/>
              </a:prstGeom>
              <a:solidFill>
                <a:srgbClr val="00689D"/>
              </a:solidFill>
              <a:ln>
                <a:no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latin typeface="Tahoma" panose="020B0604030504040204" pitchFamily="34" charset="0"/>
                    <a:ea typeface="Tahoma" panose="020B0604030504040204" pitchFamily="34" charset="0"/>
                    <a:cs typeface="Tahoma" panose="020B0604030504040204" pitchFamily="34" charset="0"/>
                  </a:rPr>
                  <a:t>Electrical Engineering and</a:t>
                </a:r>
              </a:p>
              <a:p>
                <a:r>
                  <a:rPr lang="en-US" sz="800" dirty="0">
                    <a:latin typeface="Tahoma" panose="020B0604030504040204" pitchFamily="34" charset="0"/>
                    <a:ea typeface="Tahoma" panose="020B0604030504040204" pitchFamily="34" charset="0"/>
                    <a:cs typeface="Tahoma" panose="020B0604030504040204" pitchFamily="34" charset="0"/>
                  </a:rPr>
                  <a:t>Information Technology</a:t>
                </a:r>
              </a:p>
            </p:txBody>
          </p:sp>
          <p:sp>
            <p:nvSpPr>
              <p:cNvPr id="5" name="Ellipse 4"/>
              <p:cNvSpPr/>
              <p:nvPr/>
            </p:nvSpPr>
            <p:spPr>
              <a:xfrm>
                <a:off x="4835860" y="3525923"/>
                <a:ext cx="2520279" cy="2520280"/>
              </a:xfrm>
              <a:prstGeom prst="ellipse">
                <a:avLst/>
              </a:prstGeom>
              <a:gradFill>
                <a:gsLst>
                  <a:gs pos="0">
                    <a:srgbClr val="008881"/>
                  </a:gs>
                  <a:gs pos="18000">
                    <a:srgbClr val="008881"/>
                  </a:gs>
                  <a:gs pos="86000">
                    <a:srgbClr val="019BD9"/>
                  </a:gs>
                  <a:gs pos="56000">
                    <a:srgbClr val="404A9A"/>
                  </a:gs>
                  <a:gs pos="100000">
                    <a:srgbClr val="019BD9"/>
                  </a:gs>
                </a:gsLst>
                <a:lin ang="2100000" scaled="0"/>
              </a:gradFill>
              <a:ln w="3175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17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DE" sz="1200" dirty="0">
                    <a:latin typeface="Tahoma" panose="020B0604030504040204" pitchFamily="34" charset="0"/>
                    <a:ea typeface="Tahoma" panose="020B0604030504040204" pitchFamily="34" charset="0"/>
                    <a:cs typeface="Tahoma" panose="020B0604030504040204" pitchFamily="34" charset="0"/>
                  </a:rPr>
                  <a:t>B.Sc./M.Sc</a:t>
                </a:r>
                <a:r>
                  <a:rPr lang="de-DE" sz="1200" dirty="0" smtClean="0">
                    <a:latin typeface="Tahoma" panose="020B0604030504040204" pitchFamily="34" charset="0"/>
                    <a:ea typeface="Tahoma" panose="020B0604030504040204" pitchFamily="34" charset="0"/>
                    <a:cs typeface="Tahoma" panose="020B0604030504040204" pitchFamily="34" charset="0"/>
                  </a:rPr>
                  <a:t>.</a:t>
                </a:r>
              </a:p>
              <a:p>
                <a:pPr algn="ctr"/>
                <a:endParaRPr lang="de-DE" sz="1400" dirty="0">
                  <a:latin typeface="Tahoma" panose="020B0604030504040204" pitchFamily="34" charset="0"/>
                  <a:ea typeface="Tahoma" panose="020B0604030504040204" pitchFamily="34" charset="0"/>
                  <a:cs typeface="Tahoma" panose="020B0604030504040204" pitchFamily="34" charset="0"/>
                </a:endParaRP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Biomedical</a:t>
                </a:r>
              </a:p>
              <a:p>
                <a:pPr algn="ctr"/>
                <a:r>
                  <a:rPr lang="de-DE" sz="1400" dirty="0" smtClean="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Engineering</a:t>
                </a:r>
                <a:endParaRPr lang="de-DE" sz="14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2943703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hteck 50178"/>
          <p:cNvSpPr/>
          <p:nvPr/>
        </p:nvSpPr>
        <p:spPr>
          <a:xfrm>
            <a:off x="0" y="1447803"/>
            <a:ext cx="12192000" cy="4919017"/>
          </a:xfrm>
          <a:prstGeom prst="rect">
            <a:avLst/>
          </a:prstGeom>
          <a:gradFill flip="none" rotWithShape="1">
            <a:gsLst>
              <a:gs pos="0">
                <a:schemeClr val="bg1">
                  <a:lumMod val="50000"/>
                  <a:alpha val="37000"/>
                </a:schemeClr>
              </a:gs>
              <a:gs pos="100000">
                <a:srgbClr val="9B2575">
                  <a:alpha val="28000"/>
                </a:srgbClr>
              </a:gs>
              <a:gs pos="40000">
                <a:schemeClr val="accent3">
                  <a:lumMod val="70000"/>
                  <a:alpha val="1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1372" y="1447803"/>
            <a:ext cx="12192000" cy="4919017"/>
          </a:xfrm>
          <a:prstGeom prst="rect">
            <a:avLst/>
          </a:prstGeom>
          <a:gradFill flip="none" rotWithShape="1">
            <a:gsLst>
              <a:gs pos="73000">
                <a:schemeClr val="bg1">
                  <a:lumMod val="75000"/>
                  <a:alpha val="27000"/>
                </a:schemeClr>
              </a:gs>
              <a:gs pos="0">
                <a:srgbClr val="9B2575">
                  <a:lumMod val="100000"/>
                  <a:alpha val="85000"/>
                </a:srgbClr>
              </a:gs>
              <a:gs pos="97000">
                <a:schemeClr val="accent3">
                  <a:lumMod val="70000"/>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Abgerundetes Rechteck 75"/>
          <p:cNvSpPr/>
          <p:nvPr/>
        </p:nvSpPr>
        <p:spPr>
          <a:xfrm>
            <a:off x="631806"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5" name="Abgerundetes Rechteck 74"/>
          <p:cNvSpPr/>
          <p:nvPr/>
        </p:nvSpPr>
        <p:spPr>
          <a:xfrm>
            <a:off x="8817130"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4" name="Abgerundetes Rechteck 73"/>
          <p:cNvSpPr/>
          <p:nvPr/>
        </p:nvSpPr>
        <p:spPr>
          <a:xfrm>
            <a:off x="6092197" y="3669816"/>
            <a:ext cx="2185312" cy="25674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3" name="Abgerundetes Rechteck 72"/>
          <p:cNvSpPr/>
          <p:nvPr/>
        </p:nvSpPr>
        <p:spPr>
          <a:xfrm>
            <a:off x="3380378" y="3665148"/>
            <a:ext cx="2185312" cy="257216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2" name="Abgerundetes Rechteck 71"/>
          <p:cNvSpPr/>
          <p:nvPr/>
        </p:nvSpPr>
        <p:spPr>
          <a:xfrm>
            <a:off x="802941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71" name="Abgerundetes Rechteck 70"/>
          <p:cNvSpPr/>
          <p:nvPr/>
        </p:nvSpPr>
        <p:spPr>
          <a:xfrm>
            <a:off x="4776069"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78" name="Abgerundetes Rechteck 50177"/>
          <p:cNvSpPr/>
          <p:nvPr/>
        </p:nvSpPr>
        <p:spPr>
          <a:xfrm>
            <a:off x="1502862" y="1513945"/>
            <a:ext cx="2185312" cy="194421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50191" name="Rectangle 15"/>
          <p:cNvSpPr>
            <a:spLocks noGrp="1" noChangeArrowheads="1"/>
          </p:cNvSpPr>
          <p:nvPr>
            <p:ph type="title"/>
          </p:nvPr>
        </p:nvSpPr>
        <p:spPr>
          <a:noFill/>
          <a:ln>
            <a:noFill/>
          </a:ln>
        </p:spPr>
        <p:txBody>
          <a:bodyPr/>
          <a:lstStyle/>
          <a:p>
            <a:r>
              <a:rPr lang="en-US" dirty="0">
                <a:solidFill>
                  <a:srgbClr val="9B2575"/>
                </a:solidFill>
              </a:rPr>
              <a:t>A selection of our </a:t>
            </a:r>
            <a:r>
              <a:rPr lang="en-US" dirty="0" err="1" smtClean="0">
                <a:solidFill>
                  <a:srgbClr val="9B2575"/>
                </a:solidFill>
              </a:rPr>
              <a:t>honours</a:t>
            </a:r>
            <a:r>
              <a:rPr lang="en-US" dirty="0" smtClean="0">
                <a:solidFill>
                  <a:srgbClr val="9B2575"/>
                </a:solidFill>
              </a:rPr>
              <a:t> and awards</a:t>
            </a:r>
            <a:endParaRPr lang="en-US" dirty="0">
              <a:solidFill>
                <a:srgbClr val="9B2575"/>
              </a:solidFill>
            </a:endParaRPr>
          </a:p>
        </p:txBody>
      </p:sp>
      <p:sp>
        <p:nvSpPr>
          <p:cNvPr id="25" name="Rechteck 24"/>
          <p:cNvSpPr/>
          <p:nvPr/>
        </p:nvSpPr>
        <p:spPr>
          <a:xfrm>
            <a:off x="412155" y="167211"/>
            <a:ext cx="971600" cy="154261"/>
          </a:xfrm>
          <a:prstGeom prst="rect">
            <a:avLst/>
          </a:prstGeom>
          <a:solidFill>
            <a:srgbClr val="9B257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12155" y="-275"/>
            <a:ext cx="971600" cy="167482"/>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p:cNvSpPr/>
          <p:nvPr/>
        </p:nvSpPr>
        <p:spPr>
          <a:xfrm>
            <a:off x="412155" y="385488"/>
            <a:ext cx="971600" cy="1062315"/>
          </a:xfrm>
          <a:prstGeom prst="rect">
            <a:avLst/>
          </a:prstGeom>
          <a:solidFill>
            <a:srgbClr val="9B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12155" y="376089"/>
            <a:ext cx="971600" cy="0"/>
          </a:xfrm>
          <a:prstGeom prst="line">
            <a:avLst/>
          </a:prstGeom>
          <a:ln w="22225">
            <a:solidFill>
              <a:srgbClr val="9B2575">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12155" y="129868"/>
            <a:ext cx="1115616"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Research</a:t>
            </a:r>
            <a:endParaRPr lang="de-DE" sz="900" dirty="0">
              <a:solidFill>
                <a:schemeClr val="bg1"/>
              </a:solidFill>
              <a:latin typeface="Stafford" panose="00000400000000000000" pitchFamily="2" charset="0"/>
              <a:ea typeface="Stafford" panose="00000400000000000000" pitchFamily="2" charset="0"/>
            </a:endParaRPr>
          </a:p>
        </p:txBody>
      </p:sp>
      <p:sp>
        <p:nvSpPr>
          <p:cNvPr id="43" name="Ellipse 42"/>
          <p:cNvSpPr/>
          <p:nvPr/>
        </p:nvSpPr>
        <p:spPr>
          <a:xfrm>
            <a:off x="6816080" y="3764695"/>
            <a:ext cx="748345" cy="748345"/>
          </a:xfrm>
          <a:prstGeom prst="ellipse">
            <a:avLst/>
          </a:prstGeom>
          <a:blipFill>
            <a:blip r:embed="rId3"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0"/>
              <a:alphaOff val="0"/>
            </a:schemeClr>
          </a:effectRef>
          <a:fontRef idx="minor">
            <a:schemeClr val="lt1">
              <a:hueOff val="0"/>
              <a:satOff val="0"/>
              <a:lumOff val="0"/>
              <a:alphaOff val="0"/>
            </a:schemeClr>
          </a:fontRef>
        </p:style>
      </p:sp>
      <p:sp>
        <p:nvSpPr>
          <p:cNvPr id="44" name="Ellipse 43"/>
          <p:cNvSpPr/>
          <p:nvPr/>
        </p:nvSpPr>
        <p:spPr>
          <a:xfrm>
            <a:off x="5494554" y="1626136"/>
            <a:ext cx="748345" cy="748345"/>
          </a:xfrm>
          <a:prstGeom prst="ellipse">
            <a:avLst/>
          </a:prstGeom>
          <a:blipFill dpi="0" rotWithShape="1">
            <a:blip r:embed="rId4">
              <a:extLst>
                <a:ext uri="{28A0092B-C50C-407E-A947-70E740481C1C}">
                  <a14:useLocalDpi xmlns:a14="http://schemas.microsoft.com/office/drawing/2010/main"/>
                </a:ext>
              </a:extLst>
            </a:blip>
            <a:srcRect/>
            <a:tile tx="-95250" ty="-152400" sx="73000" sy="73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4274"/>
              <a:alphaOff val="-10000"/>
            </a:schemeClr>
          </a:effectRef>
          <a:fontRef idx="minor">
            <a:schemeClr val="lt1">
              <a:hueOff val="0"/>
              <a:satOff val="0"/>
              <a:lumOff val="0"/>
              <a:alphaOff val="0"/>
            </a:schemeClr>
          </a:fontRef>
        </p:style>
      </p:sp>
      <p:sp>
        <p:nvSpPr>
          <p:cNvPr id="45" name="Ellipse 44"/>
          <p:cNvSpPr/>
          <p:nvPr/>
        </p:nvSpPr>
        <p:spPr>
          <a:xfrm>
            <a:off x="1345358" y="3764695"/>
            <a:ext cx="748345" cy="748345"/>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8548"/>
              <a:alphaOff val="-20000"/>
            </a:schemeClr>
          </a:effectRef>
          <a:fontRef idx="minor">
            <a:schemeClr val="lt1">
              <a:hueOff val="0"/>
              <a:satOff val="0"/>
              <a:lumOff val="0"/>
              <a:alphaOff val="0"/>
            </a:schemeClr>
          </a:fontRef>
        </p:style>
      </p:sp>
      <p:sp>
        <p:nvSpPr>
          <p:cNvPr id="46" name="Ellipse 45"/>
          <p:cNvSpPr/>
          <p:nvPr/>
        </p:nvSpPr>
        <p:spPr>
          <a:xfrm>
            <a:off x="2221345" y="1612187"/>
            <a:ext cx="748345" cy="748345"/>
          </a:xfrm>
          <a:prstGeom prst="ellipse">
            <a:avLst/>
          </a:prstGeom>
          <a:blipFill>
            <a:blip r:embed="rId6"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12823"/>
              <a:alphaOff val="-30000"/>
            </a:schemeClr>
          </a:effectRef>
          <a:fontRef idx="minor">
            <a:schemeClr val="lt1">
              <a:hueOff val="0"/>
              <a:satOff val="0"/>
              <a:lumOff val="0"/>
              <a:alphaOff val="0"/>
            </a:schemeClr>
          </a:fontRef>
        </p:style>
      </p:sp>
      <p:sp>
        <p:nvSpPr>
          <p:cNvPr id="48" name="Ellipse 47"/>
          <p:cNvSpPr/>
          <p:nvPr/>
        </p:nvSpPr>
        <p:spPr>
          <a:xfrm>
            <a:off x="8767763" y="1622495"/>
            <a:ext cx="754006" cy="754006"/>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1">
            <a:schemeClr val="lt1">
              <a:hueOff val="0"/>
              <a:satOff val="0"/>
              <a:lumOff val="0"/>
              <a:alphaOff val="0"/>
            </a:schemeClr>
          </a:lnRef>
          <a:fillRef idx="1">
            <a:scrgbClr r="0" g="0" b="0"/>
          </a:fillRef>
          <a:effectRef idx="1">
            <a:schemeClr val="accent4">
              <a:tint val="50000"/>
              <a:alpha val="90000"/>
              <a:hueOff val="0"/>
              <a:satOff val="0"/>
              <a:lumOff val="6839"/>
              <a:alphaOff val="-16000"/>
            </a:schemeClr>
          </a:effectRef>
          <a:fontRef idx="minor">
            <a:schemeClr val="lt1">
              <a:hueOff val="0"/>
              <a:satOff val="0"/>
              <a:lumOff val="0"/>
              <a:alphaOff val="0"/>
            </a:schemeClr>
          </a:fontRef>
        </p:style>
      </p:sp>
      <p:sp>
        <p:nvSpPr>
          <p:cNvPr id="51" name="Textfeld 50"/>
          <p:cNvSpPr txBox="1"/>
          <p:nvPr/>
        </p:nvSpPr>
        <p:spPr>
          <a:xfrm>
            <a:off x="6434168"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Thomas Weiland</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feld 52"/>
          <p:cNvSpPr txBox="1"/>
          <p:nvPr/>
        </p:nvSpPr>
        <p:spPr>
          <a:xfrm>
            <a:off x="960872" y="456392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Gerhard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Sessler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feld 53"/>
          <p:cNvSpPr txBox="1"/>
          <p:nvPr/>
        </p:nvSpPr>
        <p:spPr>
          <a:xfrm>
            <a:off x="1839433" y="2414117"/>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Alex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Gershman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feld 54"/>
          <p:cNvSpPr txBox="1"/>
          <p:nvPr/>
        </p:nvSpPr>
        <p:spPr>
          <a:xfrm>
            <a:off x="9153702" y="456978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Abdelhak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Zoubir</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feld 55"/>
          <p:cNvSpPr txBox="1"/>
          <p:nvPr/>
        </p:nvSpPr>
        <p:spPr>
          <a:xfrm>
            <a:off x="5112642" y="2425140"/>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Hans Hartnagel</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feld 56"/>
          <p:cNvSpPr txBox="1"/>
          <p:nvPr/>
        </p:nvSpPr>
        <p:spPr>
          <a:xfrm>
            <a:off x="3713083" y="4566852"/>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Ralf Steinmetz</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feld 57"/>
          <p:cNvSpPr txBox="1"/>
          <p:nvPr/>
        </p:nvSpPr>
        <p:spPr>
          <a:xfrm>
            <a:off x="8388682" y="2435448"/>
            <a:ext cx="1512168" cy="461665"/>
          </a:xfrm>
          <a:prstGeom prst="rect">
            <a:avLst/>
          </a:prstGeom>
          <a:noFill/>
        </p:spPr>
        <p:txBody>
          <a:bodyPr wrap="square" rtlCol="0">
            <a:spAutoFit/>
          </a:bodyPr>
          <a:lstStyle/>
          <a:p>
            <a:pPr algn="ctr"/>
            <a:r>
              <a:rPr lang="de-DE" sz="1000" kern="0" dirty="0">
                <a:solidFill>
                  <a:srgbClr val="9B2575"/>
                </a:solidFill>
                <a:latin typeface="Tahoma" panose="020B0604030504040204" pitchFamily="34" charset="0"/>
                <a:ea typeface="Tahoma" panose="020B0604030504040204" pitchFamily="34" charset="0"/>
                <a:cs typeface="Tahoma" panose="020B0604030504040204" pitchFamily="34" charset="0"/>
              </a:rPr>
              <a:t>Prof. Dr.-Ing. </a:t>
            </a:r>
            <a:endParaRPr lang="de-DE" sz="1000" kern="0" dirty="0" smtClean="0">
              <a:solidFill>
                <a:srgbClr val="9B2575"/>
              </a:solidFill>
              <a:latin typeface="Tahoma" panose="020B0604030504040204" pitchFamily="34" charset="0"/>
              <a:ea typeface="Tahoma" panose="020B0604030504040204" pitchFamily="34" charset="0"/>
              <a:cs typeface="Tahoma" panose="020B0604030504040204" pitchFamily="34" charset="0"/>
            </a:endParaRPr>
          </a:p>
          <a:p>
            <a:pPr algn="ctr"/>
            <a:r>
              <a:rPr lang="de-DE" sz="1400" kern="0" dirty="0" smtClean="0">
                <a:solidFill>
                  <a:srgbClr val="9B2575"/>
                </a:solidFill>
                <a:latin typeface="Tahoma" panose="020B0604030504040204" pitchFamily="34" charset="0"/>
                <a:ea typeface="Tahoma" panose="020B0604030504040204" pitchFamily="34" charset="0"/>
                <a:cs typeface="Tahoma" panose="020B0604030504040204" pitchFamily="34" charset="0"/>
              </a:rPr>
              <a:t>Rolf </a:t>
            </a:r>
            <a:r>
              <a:rPr lang="de-DE" sz="1400" kern="0" dirty="0" err="1" smtClean="0">
                <a:solidFill>
                  <a:srgbClr val="9B2575"/>
                </a:solidFill>
                <a:latin typeface="Tahoma" panose="020B0604030504040204" pitchFamily="34" charset="0"/>
                <a:ea typeface="Tahoma" panose="020B0604030504040204" pitchFamily="34" charset="0"/>
                <a:cs typeface="Tahoma" panose="020B0604030504040204" pitchFamily="34" charset="0"/>
              </a:rPr>
              <a:t>Isermann</a:t>
            </a:r>
            <a:endParaRPr lang="de-DE" sz="1400" dirty="0">
              <a:solidFill>
                <a:srgbClr val="9B2575"/>
              </a:solidFill>
              <a:latin typeface="Tahoma" panose="020B0604030504040204" pitchFamily="34" charset="0"/>
              <a:ea typeface="Tahoma" panose="020B0604030504040204" pitchFamily="34" charset="0"/>
              <a:cs typeface="Tahoma" panose="020B0604030504040204" pitchFamily="34" charset="0"/>
            </a:endParaRPr>
          </a:p>
        </p:txBody>
      </p:sp>
      <p:sp>
        <p:nvSpPr>
          <p:cNvPr id="52" name="Textfeld 51"/>
          <p:cNvSpPr txBox="1"/>
          <p:nvPr/>
        </p:nvSpPr>
        <p:spPr>
          <a:xfrm>
            <a:off x="1263369" y="2910494"/>
            <a:ext cx="2664296"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Wolfgang Paul Award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(2006)</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0" name="Textfeld 59"/>
          <p:cNvSpPr txBox="1"/>
          <p:nvPr/>
        </p:nvSpPr>
        <p:spPr>
          <a:xfrm>
            <a:off x="4378224" y="2913403"/>
            <a:ext cx="2981003"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 Planck Research Award (1990)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1" name="Textfeld 60"/>
          <p:cNvSpPr txBox="1"/>
          <p:nvPr/>
        </p:nvSpPr>
        <p:spPr>
          <a:xfrm>
            <a:off x="7654264" y="2915631"/>
            <a:ext cx="2981003" cy="346249"/>
          </a:xfrm>
          <a:prstGeom prst="rect">
            <a:avLst/>
          </a:prstGeom>
          <a:noFill/>
        </p:spPr>
        <p:txBody>
          <a:bodyPr wrap="square" rtlCol="0">
            <a:spAutoFit/>
          </a:bodyPr>
          <a:lstStyle/>
          <a:p>
            <a:pPr algn="ctr">
              <a:lnSpc>
                <a:spcPct val="150000"/>
              </a:lnSpc>
            </a:pP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Rufus</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Oldenburger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2" name="Textfeld 61"/>
          <p:cNvSpPr txBox="1"/>
          <p:nvPr/>
        </p:nvSpPr>
        <p:spPr>
          <a:xfrm>
            <a:off x="173913" y="5078631"/>
            <a:ext cx="3086085" cy="1174681"/>
          </a:xfrm>
          <a:prstGeom prst="rect">
            <a:avLst/>
          </a:prstGeom>
          <a:noFill/>
        </p:spPr>
        <p:txBody>
          <a:bodyPr wrap="square" rtlCol="0">
            <a:spAutoFit/>
          </a:bodyPr>
          <a:lstStyle/>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National Hall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of</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Fame</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der USA (1999)</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Benjamin Franklin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(2010)</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Maxwell Award (2012)</a:t>
            </a:r>
          </a:p>
          <a:p>
            <a:pPr algn="ctr">
              <a:spcBef>
                <a:spcPts val="225"/>
              </a:spcBef>
              <a:spcAft>
                <a:spcPts val="0"/>
              </a:spcAft>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AAC Gold </a:t>
            </a:r>
            <a:r>
              <a:rPr lang="de-DE" sz="1050" dirty="0" err="1"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Medal</a:t>
            </a: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 (2015)</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Bundesverdienstkreuz am Bande (2016)</a:t>
            </a:r>
          </a:p>
          <a:p>
            <a:pPr algn="ctr">
              <a:spcBef>
                <a:spcPts val="225"/>
              </a:spcBef>
              <a:spcAft>
                <a:spcPts val="0"/>
              </a:spcAft>
            </a:pPr>
            <a:r>
              <a:rPr lang="de-DE" sz="100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ITG-Fellow (2017)</a:t>
            </a:r>
            <a:endParaRPr lang="de-DE" sz="100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4" name="Textfeld 63"/>
          <p:cNvSpPr txBox="1"/>
          <p:nvPr/>
        </p:nvSpPr>
        <p:spPr>
          <a:xfrm>
            <a:off x="3137019" y="5072000"/>
            <a:ext cx="2664296" cy="106182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(2001)</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Fellow (2002)</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ACM SIGMM Award (2008)</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ITG Fellow (2017)</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6" name="Textfeld 65"/>
          <p:cNvSpPr txBox="1"/>
          <p:nvPr/>
        </p:nvSpPr>
        <p:spPr>
          <a:xfrm>
            <a:off x="5735422" y="5078631"/>
            <a:ext cx="2909659" cy="577081"/>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Gottfried Wilhelm Leibniz-Preis (1987)</a:t>
            </a:r>
          </a:p>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(2011)</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67" name="Textfeld 66"/>
          <p:cNvSpPr txBox="1"/>
          <p:nvPr/>
        </p:nvSpPr>
        <p:spPr>
          <a:xfrm>
            <a:off x="8577638" y="5085262"/>
            <a:ext cx="2664296" cy="346249"/>
          </a:xfrm>
          <a:prstGeom prst="rect">
            <a:avLst/>
          </a:prstGeom>
          <a:noFill/>
        </p:spPr>
        <p:txBody>
          <a:bodyPr wrap="square" rtlCol="0">
            <a:spAutoFit/>
          </a:bodyPr>
          <a:lstStyle/>
          <a:p>
            <a:pPr algn="ctr">
              <a:lnSpc>
                <a:spcPct val="150000"/>
              </a:lnSpc>
            </a:pPr>
            <a:r>
              <a:rPr lang="de-DE" sz="1050" dirty="0" smtClean="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rPr>
              <a:t>IEEE Fellow (2008)</a:t>
            </a:r>
            <a:endParaRPr lang="de-DE" sz="1050" dirty="0">
              <a:solidFill>
                <a:schemeClr val="tx1">
                  <a:lumMod val="65000"/>
                  <a:lumOff val="3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38" name="Ellipse 37"/>
          <p:cNvSpPr/>
          <p:nvPr/>
        </p:nvSpPr>
        <p:spPr>
          <a:xfrm>
            <a:off x="4080759" y="3767619"/>
            <a:ext cx="748345" cy="748345"/>
          </a:xfrm>
          <a:prstGeom prst="ellipse">
            <a:avLst/>
          </a:prstGeom>
          <a:blipFill dpi="0" rotWithShape="1">
            <a:blip r:embed="rId8">
              <a:extLst>
                <a:ext uri="{28A0092B-C50C-407E-A947-70E740481C1C}">
                  <a14:useLocalDpi xmlns:a14="http://schemas.microsoft.com/office/drawing/2010/main" val="0"/>
                </a:ext>
              </a:extLst>
            </a:blip>
            <a:srcRect/>
            <a:tile tx="0" ty="-82550" sx="44000" sy="44000" flip="none" algn="tl"/>
          </a:blipFill>
        </p:spPr>
        <p:style>
          <a:lnRef idx="1">
            <a:schemeClr val="lt1">
              <a:hueOff val="0"/>
              <a:satOff val="0"/>
              <a:lumOff val="0"/>
              <a:alphaOff val="0"/>
            </a:schemeClr>
          </a:lnRef>
          <a:fillRef idx="1">
            <a:scrgbClr r="0" g="0" b="0"/>
          </a:fillRef>
          <a:effectRef idx="1">
            <a:schemeClr val="accent4">
              <a:tint val="50000"/>
              <a:alpha val="90000"/>
              <a:hueOff val="0"/>
              <a:satOff val="0"/>
              <a:lumOff val="17097"/>
              <a:alphaOff val="-40000"/>
            </a:schemeClr>
          </a:effectRef>
          <a:fontRef idx="minor">
            <a:schemeClr val="lt1">
              <a:hueOff val="0"/>
              <a:satOff val="0"/>
              <a:lumOff val="0"/>
              <a:alphaOff val="0"/>
            </a:schemeClr>
          </a:fontRef>
        </p:style>
      </p:sp>
      <p:sp>
        <p:nvSpPr>
          <p:cNvPr id="39" name="Ellipse 38"/>
          <p:cNvSpPr>
            <a:spLocks/>
          </p:cNvSpPr>
          <p:nvPr/>
        </p:nvSpPr>
        <p:spPr>
          <a:xfrm>
            <a:off x="9533494" y="3767619"/>
            <a:ext cx="752585" cy="754198"/>
          </a:xfrm>
          <a:prstGeom prst="ellipse">
            <a:avLst/>
          </a:prstGeom>
          <a:blipFill dpi="0" rotWithShape="1">
            <a:blip r:embed="rId9"/>
            <a:srcRect/>
            <a:tile tx="0" ty="-63500" sx="32000" sy="32000" flip="none" algn="tl"/>
          </a:blipFill>
          <a:ln w="9525">
            <a:solidFill>
              <a:schemeClr val="bg1"/>
            </a:solidFill>
          </a:ln>
          <a:effectLst>
            <a:outerShdw blurRad="40005" dist="20320" dir="54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91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Partners all </a:t>
            </a:r>
            <a:r>
              <a:rPr lang="de-DE" dirty="0" err="1" smtClean="0">
                <a:solidFill>
                  <a:srgbClr val="C00000"/>
                </a:solidFill>
              </a:rPr>
              <a:t>around</a:t>
            </a:r>
            <a:r>
              <a:rPr lang="de-DE" dirty="0" smtClean="0">
                <a:solidFill>
                  <a:srgbClr val="C00000"/>
                </a:solidFill>
              </a:rPr>
              <a:t> </a:t>
            </a:r>
            <a:r>
              <a:rPr lang="de-DE" dirty="0" err="1" smtClean="0">
                <a:solidFill>
                  <a:srgbClr val="C00000"/>
                </a:solidFill>
              </a:rPr>
              <a:t>the</a:t>
            </a:r>
            <a:r>
              <a:rPr lang="de-DE" dirty="0" smtClean="0">
                <a:solidFill>
                  <a:srgbClr val="C00000"/>
                </a:solidFill>
              </a:rPr>
              <a:t> </a:t>
            </a:r>
            <a:r>
              <a:rPr lang="de-DE" dirty="0" err="1" smtClean="0">
                <a:solidFill>
                  <a:srgbClr val="C00000"/>
                </a:solidFill>
              </a:rPr>
              <a:t>world</a:t>
            </a:r>
            <a:endParaRPr lang="de-AT" dirty="0">
              <a:solidFill>
                <a:srgbClr val="C00000"/>
              </a:solidFill>
            </a:endParaRPr>
          </a:p>
        </p:txBody>
      </p:sp>
      <p:sp>
        <p:nvSpPr>
          <p:cNvPr id="12" name="Rechteck 11"/>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332" y="1532436"/>
            <a:ext cx="8937156" cy="4780447"/>
          </a:xfrm>
          <a:prstGeom prst="rect">
            <a:avLst/>
          </a:prstGeom>
          <a:effectLst>
            <a:outerShdw blurRad="190500" sx="102000" sy="102000" algn="ctr" rotWithShape="0">
              <a:prstClr val="black">
                <a:alpha val="33000"/>
              </a:prstClr>
            </a:outerShdw>
          </a:effectLst>
        </p:spPr>
      </p:pic>
    </p:spTree>
    <p:extLst>
      <p:ext uri="{BB962C8B-B14F-4D97-AF65-F5344CB8AC3E}">
        <p14:creationId xmlns:p14="http://schemas.microsoft.com/office/powerpoint/2010/main" val="331055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a:solidFill>
                  <a:srgbClr val="C00000"/>
                </a:solidFill>
              </a:rPr>
              <a:t>International: Partners all </a:t>
            </a:r>
            <a:r>
              <a:rPr lang="de-DE" dirty="0" err="1">
                <a:solidFill>
                  <a:srgbClr val="C00000"/>
                </a:solidFill>
              </a:rPr>
              <a:t>around</a:t>
            </a:r>
            <a:r>
              <a:rPr lang="de-DE" dirty="0">
                <a:solidFill>
                  <a:srgbClr val="C00000"/>
                </a:solidFill>
              </a:rPr>
              <a:t> </a:t>
            </a:r>
            <a:r>
              <a:rPr lang="de-DE" dirty="0" err="1">
                <a:solidFill>
                  <a:srgbClr val="C00000"/>
                </a:solidFill>
              </a:rPr>
              <a:t>the</a:t>
            </a:r>
            <a:r>
              <a:rPr lang="de-DE" dirty="0">
                <a:solidFill>
                  <a:srgbClr val="C00000"/>
                </a:solidFill>
              </a:rPr>
              <a:t> </a:t>
            </a:r>
            <a:r>
              <a:rPr lang="de-DE" dirty="0" err="1">
                <a:solidFill>
                  <a:srgbClr val="C00000"/>
                </a:solidFill>
              </a:rPr>
              <a:t>world</a:t>
            </a:r>
            <a:endParaRPr lang="de-AT" dirty="0">
              <a:solidFill>
                <a:srgbClr val="C00000"/>
              </a:solidFill>
            </a:endParaRPr>
          </a:p>
        </p:txBody>
      </p:sp>
      <p:graphicFrame>
        <p:nvGraphicFramePr>
          <p:cNvPr id="4" name="Diagramm 3"/>
          <p:cNvGraphicFramePr/>
          <p:nvPr>
            <p:extLst>
              <p:ext uri="{D42A27DB-BD31-4B8C-83A1-F6EECF244321}">
                <p14:modId xmlns:p14="http://schemas.microsoft.com/office/powerpoint/2010/main" val="3710486450"/>
              </p:ext>
            </p:extLst>
          </p:nvPr>
        </p:nvGraphicFramePr>
        <p:xfrm>
          <a:off x="1810341" y="3534508"/>
          <a:ext cx="8604447"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eck 7"/>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r Verbinder 9"/>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pic>
        <p:nvPicPr>
          <p:cNvPr id="12" name="Grafik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453169"/>
            <a:ext cx="12192000" cy="1981200"/>
          </a:xfrm>
          <a:prstGeom prst="rect">
            <a:avLst/>
          </a:prstGeom>
        </p:spPr>
      </p:pic>
    </p:spTree>
    <p:extLst>
      <p:ext uri="{BB962C8B-B14F-4D97-AF65-F5344CB8AC3E}">
        <p14:creationId xmlns:p14="http://schemas.microsoft.com/office/powerpoint/2010/main" val="532202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noFill/>
        </p:spPr>
        <p:txBody>
          <a:bodyPr/>
          <a:lstStyle/>
          <a:p>
            <a:pPr lvl="0"/>
            <a:r>
              <a:rPr lang="de-DE" dirty="0" smtClean="0">
                <a:solidFill>
                  <a:srgbClr val="C00000"/>
                </a:solidFill>
              </a:rPr>
              <a:t>International: Double </a:t>
            </a:r>
            <a:r>
              <a:rPr lang="de-DE" dirty="0" err="1" smtClean="0">
                <a:solidFill>
                  <a:srgbClr val="C00000"/>
                </a:solidFill>
              </a:rPr>
              <a:t>Degree</a:t>
            </a:r>
            <a:r>
              <a:rPr lang="de-DE" dirty="0" smtClean="0">
                <a:solidFill>
                  <a:srgbClr val="C00000"/>
                </a:solidFill>
              </a:rPr>
              <a:t> </a:t>
            </a:r>
            <a:r>
              <a:rPr lang="de-DE" dirty="0" err="1" smtClean="0">
                <a:solidFill>
                  <a:srgbClr val="C00000"/>
                </a:solidFill>
              </a:rPr>
              <a:t>partners</a:t>
            </a:r>
            <a:endParaRPr lang="de-AT" dirty="0">
              <a:solidFill>
                <a:srgbClr val="C00000"/>
              </a:solidFill>
            </a:endParaRPr>
          </a:p>
        </p:txBody>
      </p:sp>
      <p:sp>
        <p:nvSpPr>
          <p:cNvPr id="44" name="Abgerundetes Rechteck 43"/>
          <p:cNvSpPr/>
          <p:nvPr/>
        </p:nvSpPr>
        <p:spPr>
          <a:xfrm>
            <a:off x="2198771" y="3535709"/>
            <a:ext cx="3239883" cy="453615"/>
          </a:xfrm>
          <a:prstGeom prst="roundRect">
            <a:avLst/>
          </a:prstGeom>
          <a:solidFill>
            <a:srgbClr val="B51F2A"/>
          </a:solidFill>
          <a:ln w="9525">
            <a:solidFill>
              <a:schemeClr val="lt1">
                <a:hueOff val="0"/>
                <a:satOff val="0"/>
                <a:lumOff val="0"/>
                <a:shade val="95000"/>
                <a:satMod val="105000"/>
              </a:schemeClr>
            </a:solidFill>
          </a:ln>
          <a:effectLst>
            <a:outerShdw blurRad="635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endParaRPr lang="de-DE" dirty="0"/>
          </a:p>
        </p:txBody>
      </p:sp>
      <p:grpSp>
        <p:nvGrpSpPr>
          <p:cNvPr id="14" name="Gruppieren 13"/>
          <p:cNvGrpSpPr/>
          <p:nvPr/>
        </p:nvGrpSpPr>
        <p:grpSpPr>
          <a:xfrm>
            <a:off x="2198765" y="3540772"/>
            <a:ext cx="7641652" cy="2609090"/>
            <a:chOff x="539552" y="2011506"/>
            <a:chExt cx="7641652" cy="4035453"/>
          </a:xfrm>
        </p:grpSpPr>
        <p:grpSp>
          <p:nvGrpSpPr>
            <p:cNvPr id="15" name="Gruppieren 14"/>
            <p:cNvGrpSpPr/>
            <p:nvPr/>
          </p:nvGrpSpPr>
          <p:grpSpPr>
            <a:xfrm>
              <a:off x="4941322" y="4105353"/>
              <a:ext cx="3239882" cy="1935740"/>
              <a:chOff x="4506153" y="4291234"/>
              <a:chExt cx="3239882" cy="1935740"/>
            </a:xfrm>
          </p:grpSpPr>
          <p:sp>
            <p:nvSpPr>
              <p:cNvPr id="40" name="Abgerundetes Rechteck 39"/>
              <p:cNvSpPr/>
              <p:nvPr/>
            </p:nvSpPr>
            <p:spPr>
              <a:xfrm>
                <a:off x="4506153" y="4291234"/>
                <a:ext cx="3239882" cy="1935740"/>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2" descr="Flagge Frankreich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1699" y="4597604"/>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42" name="Textfeld 41"/>
              <p:cNvSpPr txBox="1"/>
              <p:nvPr/>
            </p:nvSpPr>
            <p:spPr>
              <a:xfrm>
                <a:off x="5307524" y="4455804"/>
                <a:ext cx="2371334" cy="1654222"/>
              </a:xfrm>
              <a:prstGeom prst="rect">
                <a:avLst/>
              </a:prstGeom>
              <a:noFill/>
              <a:ln>
                <a:noFill/>
              </a:ln>
            </p:spPr>
            <p:txBody>
              <a:bodyPr wrap="square" rtlCol="0">
                <a:spAutoFit/>
              </a:bodyPr>
              <a:lstStyle/>
              <a:p>
                <a:pPr>
                  <a:spcAft>
                    <a:spcPts val="300"/>
                  </a:spcAft>
                </a:pP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CentraleSupélec</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Paris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ECN Nantes</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ECL Lyon</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INPG Grenoble</a:t>
                </a:r>
              </a:p>
            </p:txBody>
          </p:sp>
        </p:grpSp>
        <p:grpSp>
          <p:nvGrpSpPr>
            <p:cNvPr id="16" name="Gruppieren 15"/>
            <p:cNvGrpSpPr/>
            <p:nvPr/>
          </p:nvGrpSpPr>
          <p:grpSpPr>
            <a:xfrm>
              <a:off x="4941322" y="2011506"/>
              <a:ext cx="3239882" cy="1987445"/>
              <a:chOff x="5167265" y="2228688"/>
              <a:chExt cx="3239882" cy="1987445"/>
            </a:xfrm>
          </p:grpSpPr>
          <p:sp>
            <p:nvSpPr>
              <p:cNvPr id="37" name="Abgerundetes Rechteck 36"/>
              <p:cNvSpPr/>
              <p:nvPr/>
            </p:nvSpPr>
            <p:spPr>
              <a:xfrm>
                <a:off x="5167265" y="2268603"/>
                <a:ext cx="3239882" cy="193574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4" descr="Flagge Spanie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57521" y="2603978"/>
                <a:ext cx="432048" cy="36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5964184" y="2228688"/>
                <a:ext cx="2375786" cy="198744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UPM Madrid</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UPC Barcelona</a:t>
                </a:r>
              </a:p>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UPV </a:t>
                </a: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València</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de-DE" sz="1400" b="1" dirty="0" err="1">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Universidad</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err="1"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Pontificia</a:t>
                </a: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 </a:t>
                </a: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Comillas</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uppieren 16"/>
            <p:cNvGrpSpPr/>
            <p:nvPr/>
          </p:nvGrpSpPr>
          <p:grpSpPr>
            <a:xfrm>
              <a:off x="539552" y="3688751"/>
              <a:ext cx="3239882" cy="701601"/>
              <a:chOff x="549482" y="2834082"/>
              <a:chExt cx="3239882" cy="701601"/>
            </a:xfrm>
          </p:grpSpPr>
          <p:sp>
            <p:nvSpPr>
              <p:cNvPr id="34" name="Abgerundetes Rechteck 33"/>
              <p:cNvSpPr/>
              <p:nvPr/>
            </p:nvSpPr>
            <p:spPr>
              <a:xfrm>
                <a:off x="549482" y="2834082"/>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10" descr="Flagge Brasilien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8350" y="2986701"/>
                <a:ext cx="386000" cy="378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1488438" y="2913883"/>
                <a:ext cx="1790845"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USP Sao Paulo</a:t>
                </a:r>
              </a:p>
            </p:txBody>
          </p:sp>
        </p:grpSp>
        <p:grpSp>
          <p:nvGrpSpPr>
            <p:cNvPr id="18" name="Gruppieren 17"/>
            <p:cNvGrpSpPr/>
            <p:nvPr/>
          </p:nvGrpSpPr>
          <p:grpSpPr>
            <a:xfrm>
              <a:off x="539552" y="5345358"/>
              <a:ext cx="3239882" cy="701601"/>
              <a:chOff x="284694" y="4782544"/>
              <a:chExt cx="3239882" cy="701601"/>
            </a:xfrm>
          </p:grpSpPr>
          <p:sp>
            <p:nvSpPr>
              <p:cNvPr id="31" name="Abgerundetes Rechteck 30"/>
              <p:cNvSpPr/>
              <p:nvPr/>
            </p:nvSpPr>
            <p:spPr>
              <a:xfrm>
                <a:off x="284694" y="478254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32" name="Picture 12" descr="Flagge Italie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3610" y="4968334"/>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1223650" y="4885295"/>
                <a:ext cx="1728032" cy="476035"/>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POLITO Torino</a:t>
                </a:r>
              </a:p>
            </p:txBody>
          </p:sp>
        </p:grpSp>
        <p:grpSp>
          <p:nvGrpSpPr>
            <p:cNvPr id="19" name="Gruppieren 18"/>
            <p:cNvGrpSpPr/>
            <p:nvPr/>
          </p:nvGrpSpPr>
          <p:grpSpPr>
            <a:xfrm>
              <a:off x="539552" y="2858924"/>
              <a:ext cx="3239882" cy="701601"/>
              <a:chOff x="738431" y="1973684"/>
              <a:chExt cx="3239882" cy="701601"/>
            </a:xfrm>
          </p:grpSpPr>
          <p:sp>
            <p:nvSpPr>
              <p:cNvPr id="28" name="Abgerundetes Rechteck 27"/>
              <p:cNvSpPr/>
              <p:nvPr/>
            </p:nvSpPr>
            <p:spPr>
              <a:xfrm>
                <a:off x="738431" y="1973684"/>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8" descr="Flagge Schwedens"/>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6000"/>
              <a:stretch/>
            </p:blipFill>
            <p:spPr bwMode="auto">
              <a:xfrm>
                <a:off x="937299" y="2144483"/>
                <a:ext cx="386000" cy="3599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0" name="Textfeld 29"/>
              <p:cNvSpPr txBox="1"/>
              <p:nvPr/>
            </p:nvSpPr>
            <p:spPr>
              <a:xfrm>
                <a:off x="1668592" y="2079499"/>
                <a:ext cx="1884426" cy="476035"/>
              </a:xfrm>
              <a:prstGeom prst="rect">
                <a:avLst/>
              </a:prstGeom>
              <a:noFill/>
              <a:ln>
                <a:noFill/>
              </a:ln>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KTH Stockholm </a:t>
                </a:r>
              </a:p>
            </p:txBody>
          </p:sp>
        </p:grpSp>
        <p:grpSp>
          <p:nvGrpSpPr>
            <p:cNvPr id="20" name="Gruppieren 19"/>
            <p:cNvGrpSpPr/>
            <p:nvPr/>
          </p:nvGrpSpPr>
          <p:grpSpPr>
            <a:xfrm>
              <a:off x="539552" y="4522412"/>
              <a:ext cx="3239882" cy="701601"/>
              <a:chOff x="207140" y="3571183"/>
              <a:chExt cx="3239882" cy="701601"/>
            </a:xfrm>
          </p:grpSpPr>
          <p:sp>
            <p:nvSpPr>
              <p:cNvPr id="25" name="Abgerundetes Rechteck 24"/>
              <p:cNvSpPr/>
              <p:nvPr/>
            </p:nvSpPr>
            <p:spPr>
              <a:xfrm>
                <a:off x="207140" y="3571183"/>
                <a:ext cx="3239882" cy="701601"/>
              </a:xfrm>
              <a:prstGeom prst="roundRect">
                <a:avLst/>
              </a:prstGeom>
              <a:solidFill>
                <a:srgbClr val="B51F2A"/>
              </a:solidFill>
              <a:ln w="9525">
                <a:solidFill>
                  <a:schemeClr val="lt1">
                    <a:hueOff val="0"/>
                    <a:satOff val="0"/>
                    <a:lumOff val="0"/>
                    <a:shade val="95000"/>
                    <a:satMod val="105000"/>
                  </a:schemeClr>
                </a:solidFill>
              </a:ln>
              <a:effectLst>
                <a:outerShdw blurRad="127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6" descr="Flagge Norwege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6008" y="3751255"/>
                <a:ext cx="386000" cy="3923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Textfeld 26"/>
              <p:cNvSpPr txBox="1"/>
              <p:nvPr/>
            </p:nvSpPr>
            <p:spPr>
              <a:xfrm>
                <a:off x="1146096" y="3685637"/>
                <a:ext cx="1884426" cy="476036"/>
              </a:xfrm>
              <a:prstGeom prst="rect">
                <a:avLst/>
              </a:prstGeom>
              <a:noFill/>
            </p:spPr>
            <p:txBody>
              <a:bodyPr wrap="square" rtlCol="0">
                <a:spAutoFit/>
              </a:bodyPr>
              <a:lstStyle/>
              <a:p>
                <a:pPr>
                  <a:spcAft>
                    <a:spcPts val="300"/>
                  </a:spcAft>
                </a:pPr>
                <a:r>
                  <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NTNU Trondheim</a:t>
                </a:r>
              </a:p>
            </p:txBody>
          </p:sp>
        </p:grpSp>
        <p:pic>
          <p:nvPicPr>
            <p:cNvPr id="23" name="Grafik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8468" y="2163399"/>
              <a:ext cx="427073" cy="370429"/>
            </a:xfrm>
            <a:prstGeom prst="rect">
              <a:avLst/>
            </a:prstGeom>
            <a:ln w="12700">
              <a:solidFill>
                <a:schemeClr val="bg1"/>
              </a:solidFill>
            </a:ln>
          </p:spPr>
        </p:pic>
      </p:grpSp>
      <p:sp>
        <p:nvSpPr>
          <p:cNvPr id="46" name="Textfeld 45"/>
          <p:cNvSpPr txBox="1"/>
          <p:nvPr/>
        </p:nvSpPr>
        <p:spPr>
          <a:xfrm>
            <a:off x="3137721" y="3601654"/>
            <a:ext cx="2670247" cy="307777"/>
          </a:xfrm>
          <a:prstGeom prst="rect">
            <a:avLst/>
          </a:prstGeom>
          <a:noFill/>
        </p:spPr>
        <p:txBody>
          <a:bodyPr wrap="square" rtlCol="0">
            <a:spAutoFit/>
          </a:bodyPr>
          <a:lstStyle/>
          <a:p>
            <a:pPr>
              <a:spcAft>
                <a:spcPts val="300"/>
              </a:spcAft>
            </a:pPr>
            <a:r>
              <a:rPr lang="de-DE" sz="1400" b="1" dirty="0" smtClean="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rPr>
              <a:t>URI Rhode Island</a:t>
            </a:r>
            <a:endParaRPr lang="de-DE" sz="1400" b="1" dirty="0">
              <a:gradFill flip="none" rotWithShape="1">
                <a:gsLst>
                  <a:gs pos="0">
                    <a:schemeClr val="accent3">
                      <a:lumMod val="71000"/>
                    </a:schemeClr>
                  </a:gs>
                  <a:gs pos="48000">
                    <a:schemeClr val="accent3">
                      <a:lumMod val="97000"/>
                      <a:lumOff val="3000"/>
                    </a:schemeClr>
                  </a:gs>
                  <a:gs pos="100000">
                    <a:schemeClr val="accent3">
                      <a:lumMod val="60000"/>
                      <a:lumOff val="40000"/>
                    </a:schemeClr>
                  </a:gs>
                </a:gsLst>
                <a:lin ang="16200000" scaled="1"/>
                <a:tileRect/>
              </a:gradFill>
              <a:latin typeface="Tahoma" panose="020B0604030504040204" pitchFamily="34" charset="0"/>
              <a:ea typeface="Tahoma" panose="020B0604030504040204" pitchFamily="34" charset="0"/>
              <a:cs typeface="Tahoma" panose="020B0604030504040204" pitchFamily="34" charset="0"/>
            </a:endParaRPr>
          </a:p>
        </p:txBody>
      </p:sp>
      <p:pic>
        <p:nvPicPr>
          <p:cNvPr id="47" name="Grafik 4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453169"/>
            <a:ext cx="12192000" cy="1981200"/>
          </a:xfrm>
          <a:prstGeom prst="rect">
            <a:avLst/>
          </a:prstGeom>
        </p:spPr>
      </p:pic>
      <p:sp>
        <p:nvSpPr>
          <p:cNvPr id="43" name="Rechteck 42"/>
          <p:cNvSpPr/>
          <p:nvPr/>
        </p:nvSpPr>
        <p:spPr>
          <a:xfrm>
            <a:off x="406996" y="167211"/>
            <a:ext cx="971600" cy="154261"/>
          </a:xfrm>
          <a:prstGeom prst="rect">
            <a:avLst/>
          </a:prstGeom>
          <a:solidFill>
            <a:srgbClr val="B51F2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406996" y="-275"/>
            <a:ext cx="971600" cy="167482"/>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B51F2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B51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International</a:t>
            </a:r>
          </a:p>
        </p:txBody>
      </p:sp>
    </p:spTree>
    <p:extLst>
      <p:ext uri="{BB962C8B-B14F-4D97-AF65-F5344CB8AC3E}">
        <p14:creationId xmlns:p14="http://schemas.microsoft.com/office/powerpoint/2010/main" val="3290137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smtClean="0">
                <a:ln w="19050" cap="flat" cmpd="sng">
                  <a:noFill/>
                  <a:round/>
                </a:ln>
                <a:solidFill>
                  <a:srgbClr val="FF0000"/>
                </a:solidFill>
              </a:rPr>
              <a:t>The TU Darmstadt</a:t>
            </a:r>
            <a:endParaRPr lang="de-DE" dirty="0">
              <a:ln w="19050" cap="flat" cmpd="sng">
                <a:noFill/>
                <a:round/>
              </a:ln>
              <a:solidFill>
                <a:srgbClr val="FF00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E6001A"/>
              </a:solidFill>
            </a:endParaRPr>
          </a:p>
        </p:txBody>
      </p:sp>
      <p:sp>
        <p:nvSpPr>
          <p:cNvPr id="18" name="Inhaltsplatzhalter 17"/>
          <p:cNvSpPr>
            <a:spLocks noGrp="1"/>
          </p:cNvSpPr>
          <p:nvPr>
            <p:ph idx="1"/>
          </p:nvPr>
        </p:nvSpPr>
        <p:spPr>
          <a:xfrm>
            <a:off x="822353" y="4240113"/>
            <a:ext cx="4320480" cy="1018627"/>
          </a:xfrm>
        </p:spPr>
        <p:txBody>
          <a:bodyPr/>
          <a:lstStyle/>
          <a:p>
            <a:pPr>
              <a:lnSpc>
                <a:spcPct val="150000"/>
              </a:lnSpc>
            </a:pPr>
            <a:r>
              <a:rPr lang="de-DE" dirty="0" err="1" smtClean="0">
                <a:solidFill>
                  <a:srgbClr val="FF0000"/>
                </a:solidFill>
              </a:rPr>
              <a:t>One</a:t>
            </a:r>
            <a:r>
              <a:rPr lang="de-DE" dirty="0" smtClean="0">
                <a:solidFill>
                  <a:srgbClr val="FF0000"/>
                </a:solidFill>
              </a:rPr>
              <a:t> </a:t>
            </a:r>
            <a:r>
              <a:rPr lang="de-DE" dirty="0" err="1" smtClean="0">
                <a:solidFill>
                  <a:srgbClr val="FF0000"/>
                </a:solidFill>
              </a:rPr>
              <a:t>of</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leading</a:t>
            </a:r>
            <a:r>
              <a:rPr lang="de-DE" dirty="0" smtClean="0">
                <a:solidFill>
                  <a:srgbClr val="FF0000"/>
                </a:solidFill>
              </a:rPr>
              <a:t> </a:t>
            </a:r>
            <a:r>
              <a:rPr lang="de-DE" dirty="0" err="1" smtClean="0">
                <a:solidFill>
                  <a:srgbClr val="FF0000"/>
                </a:solidFill>
              </a:rPr>
              <a:t>technical</a:t>
            </a:r>
            <a:r>
              <a:rPr lang="de-DE" dirty="0" smtClean="0">
                <a:solidFill>
                  <a:srgbClr val="FF0000"/>
                </a:solidFill>
              </a:rPr>
              <a:t> </a:t>
            </a:r>
            <a:r>
              <a:rPr lang="de-DE" dirty="0" err="1" smtClean="0">
                <a:solidFill>
                  <a:srgbClr val="FF0000"/>
                </a:solidFill>
              </a:rPr>
              <a:t>universities</a:t>
            </a:r>
            <a:r>
              <a:rPr lang="de-DE" dirty="0" smtClean="0">
                <a:solidFill>
                  <a:srgbClr val="FF0000"/>
                </a:solidFill>
              </a:rPr>
              <a:t> in Germany</a:t>
            </a:r>
          </a:p>
          <a:p>
            <a:endParaRPr lang="de-DE" b="0" dirty="0"/>
          </a:p>
        </p:txBody>
      </p:sp>
      <p:sp>
        <p:nvSpPr>
          <p:cNvPr id="22" name="Inhaltsplatzhalter 17"/>
          <p:cNvSpPr txBox="1">
            <a:spLocks/>
          </p:cNvSpPr>
          <p:nvPr/>
        </p:nvSpPr>
        <p:spPr bwMode="auto">
          <a:xfrm>
            <a:off x="6384000" y="3642540"/>
            <a:ext cx="525600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342900" lvl="1" indent="-342900">
              <a:lnSpc>
                <a:spcPct val="120000"/>
              </a:lnSpc>
              <a:spcAft>
                <a:spcPts val="200"/>
              </a:spcAft>
              <a:tabLst>
                <a:tab pos="712770" algn="l"/>
              </a:tabLst>
            </a:pPr>
            <a:r>
              <a:rPr lang="de-DE" dirty="0" err="1"/>
              <a:t>Germany's</a:t>
            </a:r>
            <a:r>
              <a:rPr lang="de-DE" dirty="0"/>
              <a:t> </a:t>
            </a:r>
            <a:r>
              <a:rPr lang="de-DE" dirty="0" err="1"/>
              <a:t>first</a:t>
            </a:r>
            <a:r>
              <a:rPr lang="de-DE" dirty="0"/>
              <a:t> </a:t>
            </a:r>
            <a:r>
              <a:rPr lang="de-DE" dirty="0" err="1"/>
              <a:t>autonomous</a:t>
            </a:r>
            <a:r>
              <a:rPr lang="de-DE" dirty="0"/>
              <a:t> </a:t>
            </a:r>
            <a:r>
              <a:rPr lang="de-DE" dirty="0" err="1" smtClean="0"/>
              <a:t>university</a:t>
            </a:r>
            <a:endParaRPr lang="de-DE" dirty="0" smtClean="0"/>
          </a:p>
          <a:p>
            <a:pPr marL="342900" lvl="1" indent="-342900">
              <a:lnSpc>
                <a:spcPct val="120000"/>
              </a:lnSpc>
              <a:spcAft>
                <a:spcPts val="200"/>
              </a:spcAft>
              <a:tabLst>
                <a:tab pos="712770" algn="l"/>
              </a:tabLst>
            </a:pPr>
            <a:r>
              <a:rPr lang="de-DE" dirty="0" err="1" smtClean="0"/>
              <a:t>about</a:t>
            </a:r>
            <a:r>
              <a:rPr lang="de-DE" dirty="0" smtClean="0"/>
              <a:t> </a:t>
            </a:r>
            <a:r>
              <a:rPr lang="de-DE" dirty="0"/>
              <a:t>26,000 </a:t>
            </a:r>
            <a:r>
              <a:rPr lang="de-DE" dirty="0" err="1" smtClean="0"/>
              <a:t>students</a:t>
            </a:r>
            <a:endParaRPr lang="de-DE" dirty="0" smtClean="0"/>
          </a:p>
          <a:p>
            <a:pPr marL="342900" lvl="1" indent="-342900">
              <a:lnSpc>
                <a:spcPct val="120000"/>
              </a:lnSpc>
              <a:spcAft>
                <a:spcPts val="200"/>
              </a:spcAft>
              <a:tabLst>
                <a:tab pos="712770" algn="l"/>
              </a:tabLst>
            </a:pPr>
            <a:r>
              <a:rPr lang="en-US" dirty="0"/>
              <a:t>one of the universities with the highest proportion of international students in </a:t>
            </a:r>
            <a:r>
              <a:rPr lang="en-US" dirty="0" smtClean="0"/>
              <a:t>Germany</a:t>
            </a:r>
          </a:p>
          <a:p>
            <a:pPr marL="342900" lvl="1" indent="-342900">
              <a:lnSpc>
                <a:spcPct val="120000"/>
              </a:lnSpc>
              <a:spcAft>
                <a:spcPts val="200"/>
              </a:spcAft>
              <a:tabLst>
                <a:tab pos="712770" algn="l"/>
              </a:tabLst>
            </a:pPr>
            <a:r>
              <a:rPr lang="en-US" dirty="0" smtClean="0"/>
              <a:t>interdisciplinary </a:t>
            </a:r>
            <a:r>
              <a:rPr lang="en-US" dirty="0"/>
              <a:t>in teaching and research</a:t>
            </a:r>
          </a:p>
          <a:p>
            <a:pPr marL="0" lvl="1" indent="0">
              <a:lnSpc>
                <a:spcPct val="150000"/>
              </a:lnSpc>
              <a:spcAft>
                <a:spcPts val="200"/>
              </a:spcAft>
              <a:buNone/>
              <a:tabLst>
                <a:tab pos="712770" algn="l"/>
              </a:tabLst>
            </a:pPr>
            <a:endParaRPr lang="de-DE" dirty="0"/>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l="-741"/>
          <a:stretch/>
        </p:blipFill>
        <p:spPr>
          <a:xfrm>
            <a:off x="-72000" y="1461600"/>
            <a:ext cx="12288000" cy="1980000"/>
          </a:xfrm>
          <a:prstGeom prst="rect">
            <a:avLst/>
          </a:prstGeom>
        </p:spPr>
      </p:pic>
    </p:spTree>
    <p:extLst>
      <p:ext uri="{BB962C8B-B14F-4D97-AF65-F5344CB8AC3E}">
        <p14:creationId xmlns:p14="http://schemas.microsoft.com/office/powerpoint/2010/main" val="334972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4356" y="1455924"/>
            <a:ext cx="9006462" cy="4906800"/>
          </a:xfrm>
          <a:prstGeom prst="rect">
            <a:avLst/>
          </a:prstGeom>
        </p:spPr>
      </p:pic>
      <p:sp>
        <p:nvSpPr>
          <p:cNvPr id="43" name="Rechteck 42"/>
          <p:cNvSpPr/>
          <p:nvPr/>
        </p:nvSpPr>
        <p:spPr>
          <a:xfrm>
            <a:off x="406996" y="167211"/>
            <a:ext cx="971600" cy="154261"/>
          </a:xfrm>
          <a:prstGeom prst="rect">
            <a:avLst/>
          </a:prstGeom>
          <a:solidFill>
            <a:srgbClr val="E6001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p:cNvSpPr txBox="1"/>
          <p:nvPr/>
        </p:nvSpPr>
        <p:spPr>
          <a:xfrm>
            <a:off x="406996" y="129868"/>
            <a:ext cx="1115616"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Umfeld</a:t>
            </a:r>
            <a:endParaRPr lang="de-DE" sz="900" dirty="0">
              <a:solidFill>
                <a:schemeClr val="bg1"/>
              </a:solidFill>
              <a:latin typeface="Stafford" panose="00000400000000000000" pitchFamily="2" charset="0"/>
              <a:ea typeface="Stafford" panose="00000400000000000000" pitchFamily="2" charset="0"/>
            </a:endParaRPr>
          </a:p>
        </p:txBody>
      </p:sp>
      <p:sp>
        <p:nvSpPr>
          <p:cNvPr id="5" name="Titel 4"/>
          <p:cNvSpPr>
            <a:spLocks noGrp="1"/>
          </p:cNvSpPr>
          <p:nvPr>
            <p:ph type="title"/>
          </p:nvPr>
        </p:nvSpPr>
        <p:spPr>
          <a:noFill/>
        </p:spPr>
        <p:txBody>
          <a:bodyPr/>
          <a:lstStyle/>
          <a:p>
            <a:pPr lvl="0"/>
            <a:r>
              <a:rPr lang="en-US" dirty="0">
                <a:ln w="19050" cap="flat" cmpd="sng">
                  <a:noFill/>
                  <a:round/>
                </a:ln>
                <a:solidFill>
                  <a:srgbClr val="FF0000"/>
                </a:solidFill>
              </a:rPr>
              <a:t>In the heart of the Frankfurt-Rhine-Main metropolitan region</a:t>
            </a:r>
            <a:endParaRPr lang="de-AT" dirty="0">
              <a:solidFill>
                <a:srgbClr val="C00000"/>
              </a:solidFill>
            </a:endParaRPr>
          </a:p>
        </p:txBody>
      </p:sp>
      <p:sp>
        <p:nvSpPr>
          <p:cNvPr id="48" name="Rechteck 47"/>
          <p:cNvSpPr/>
          <p:nvPr/>
        </p:nvSpPr>
        <p:spPr>
          <a:xfrm>
            <a:off x="406996" y="-275"/>
            <a:ext cx="971600" cy="167482"/>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9" name="Gerader Verbinder 48"/>
          <p:cNvCxnSpPr/>
          <p:nvPr/>
        </p:nvCxnSpPr>
        <p:spPr>
          <a:xfrm>
            <a:off x="406999" y="376089"/>
            <a:ext cx="969219" cy="0"/>
          </a:xfrm>
          <a:prstGeom prst="line">
            <a:avLst/>
          </a:prstGeom>
          <a:ln w="22225">
            <a:solidFill>
              <a:srgbClr val="E6001A">
                <a:alpha val="50000"/>
              </a:srgbClr>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406996" y="385488"/>
            <a:ext cx="971600" cy="1062315"/>
          </a:xfrm>
          <a:prstGeom prst="rect">
            <a:avLst/>
          </a:prstGeom>
          <a:solidFill>
            <a:srgbClr val="E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5" name="Grafik 4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84" y="1454712"/>
            <a:ext cx="4546285" cy="4906800"/>
          </a:xfrm>
          <a:prstGeom prst="rect">
            <a:avLst/>
          </a:prstGeom>
        </p:spPr>
      </p:pic>
    </p:spTree>
    <p:extLst>
      <p:ext uri="{BB962C8B-B14F-4D97-AF65-F5344CB8AC3E}">
        <p14:creationId xmlns:p14="http://schemas.microsoft.com/office/powerpoint/2010/main" val="3365749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6"/>
          <p:cNvSpPr>
            <a:spLocks noGrp="1"/>
          </p:cNvSpPr>
          <p:nvPr>
            <p:ph type="title"/>
          </p:nvPr>
        </p:nvSpPr>
        <p:spPr>
          <a:ln>
            <a:noFill/>
          </a:ln>
        </p:spPr>
        <p:txBody>
          <a:bodyPr/>
          <a:lstStyle/>
          <a:p>
            <a:r>
              <a:rPr lang="de-DE" dirty="0" err="1" smtClean="0">
                <a:ln w="19050" cap="flat" cmpd="sng">
                  <a:noFill/>
                  <a:round/>
                </a:ln>
                <a:solidFill>
                  <a:srgbClr val="F69200"/>
                </a:solidFill>
              </a:rPr>
              <a:t>Our</a:t>
            </a:r>
            <a:r>
              <a:rPr lang="de-DE" dirty="0" smtClean="0">
                <a:ln w="19050" cap="flat" cmpd="sng">
                  <a:noFill/>
                  <a:round/>
                </a:ln>
                <a:solidFill>
                  <a:srgbClr val="F69200"/>
                </a:solidFill>
              </a:rPr>
              <a:t> </a:t>
            </a:r>
            <a:r>
              <a:rPr lang="de-DE" dirty="0" err="1" smtClean="0">
                <a:ln w="19050" cap="flat" cmpd="sng">
                  <a:noFill/>
                  <a:round/>
                </a:ln>
                <a:solidFill>
                  <a:srgbClr val="F69200"/>
                </a:solidFill>
              </a:rPr>
              <a:t>Past</a:t>
            </a:r>
            <a:endParaRPr lang="de-DE" dirty="0">
              <a:ln w="19050" cap="flat" cmpd="sng">
                <a:noFill/>
                <a:round/>
              </a:ln>
              <a:solidFill>
                <a:srgbClr val="F69200"/>
              </a:solidFill>
            </a:endParaRPr>
          </a:p>
        </p:txBody>
      </p:sp>
      <p:sp>
        <p:nvSpPr>
          <p:cNvPr id="4" name="Parallelogramm 3"/>
          <p:cNvSpPr/>
          <p:nvPr/>
        </p:nvSpPr>
        <p:spPr>
          <a:xfrm>
            <a:off x="5218664" y="3429000"/>
            <a:ext cx="6973336" cy="2931320"/>
          </a:xfrm>
          <a:custGeom>
            <a:avLst/>
            <a:gdLst>
              <a:gd name="connsiteX0" fmla="*/ 0 w 7704856"/>
              <a:gd name="connsiteY0" fmla="*/ 2931320 h 2931320"/>
              <a:gd name="connsiteX1" fmla="*/ 732830 w 7704856"/>
              <a:gd name="connsiteY1" fmla="*/ 0 h 2931320"/>
              <a:gd name="connsiteX2" fmla="*/ 7704856 w 7704856"/>
              <a:gd name="connsiteY2" fmla="*/ 0 h 2931320"/>
              <a:gd name="connsiteX3" fmla="*/ 6972026 w 7704856"/>
              <a:gd name="connsiteY3" fmla="*/ 2931320 h 2931320"/>
              <a:gd name="connsiteX4" fmla="*/ 0 w 7704856"/>
              <a:gd name="connsiteY4" fmla="*/ 2931320 h 2931320"/>
              <a:gd name="connsiteX0" fmla="*/ 0 w 6973336"/>
              <a:gd name="connsiteY0" fmla="*/ 2931320 h 2931320"/>
              <a:gd name="connsiteX1" fmla="*/ 732830 w 6973336"/>
              <a:gd name="connsiteY1" fmla="*/ 0 h 2931320"/>
              <a:gd name="connsiteX2" fmla="*/ 6973336 w 6973336"/>
              <a:gd name="connsiteY2" fmla="*/ 0 h 2931320"/>
              <a:gd name="connsiteX3" fmla="*/ 6972026 w 6973336"/>
              <a:gd name="connsiteY3" fmla="*/ 2931320 h 2931320"/>
              <a:gd name="connsiteX4" fmla="*/ 0 w 6973336"/>
              <a:gd name="connsiteY4" fmla="*/ 2931320 h 293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336" h="2931320">
                <a:moveTo>
                  <a:pt x="0" y="2931320"/>
                </a:moveTo>
                <a:lnTo>
                  <a:pt x="732830" y="0"/>
                </a:lnTo>
                <a:lnTo>
                  <a:pt x="6973336" y="0"/>
                </a:lnTo>
                <a:cubicBezTo>
                  <a:pt x="6972899" y="977107"/>
                  <a:pt x="6972463" y="1954213"/>
                  <a:pt x="6972026" y="2931320"/>
                </a:cubicBezTo>
                <a:lnTo>
                  <a:pt x="0" y="2931320"/>
                </a:lnTo>
                <a:close/>
              </a:path>
            </a:pathLst>
          </a:custGeom>
          <a:gradFill>
            <a:gsLst>
              <a:gs pos="0">
                <a:schemeClr val="bg1">
                  <a:tint val="80000"/>
                  <a:satMod val="300000"/>
                  <a:lumMod val="0"/>
                  <a:lumOff val="100000"/>
                </a:schemeClr>
              </a:gs>
              <a:gs pos="100000">
                <a:schemeClr val="bg1">
                  <a:shade val="30000"/>
                  <a:satMod val="200000"/>
                  <a:lumMod val="41000"/>
                  <a:lumOff val="59000"/>
                </a:schemeClr>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p>
        </p:txBody>
      </p:sp>
      <p:sp>
        <p:nvSpPr>
          <p:cNvPr id="11" name="Rechteck 10"/>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Inhaltsplatzhalter 17"/>
          <p:cNvSpPr>
            <a:spLocks noGrp="1"/>
          </p:cNvSpPr>
          <p:nvPr>
            <p:ph idx="1"/>
          </p:nvPr>
        </p:nvSpPr>
        <p:spPr>
          <a:xfrm>
            <a:off x="1604889" y="4489873"/>
            <a:ext cx="4320480" cy="2504239"/>
          </a:xfrm>
        </p:spPr>
        <p:txBody>
          <a:bodyPr/>
          <a:lstStyle/>
          <a:p>
            <a:pPr>
              <a:lnSpc>
                <a:spcPct val="150000"/>
              </a:lnSpc>
            </a:pPr>
            <a:r>
              <a:rPr lang="de-DE" b="0" dirty="0"/>
              <a:t>Prof. Dr. Dr.-Ing. E. h. </a:t>
            </a:r>
            <a:endParaRPr lang="de-DE" b="0" dirty="0" smtClean="0"/>
          </a:p>
          <a:p>
            <a:pPr>
              <a:lnSpc>
                <a:spcPct val="150000"/>
              </a:lnSpc>
            </a:pPr>
            <a:r>
              <a:rPr lang="de-DE" dirty="0" smtClean="0"/>
              <a:t>Erasmus </a:t>
            </a:r>
            <a:r>
              <a:rPr lang="de-DE" dirty="0"/>
              <a:t>Kittler </a:t>
            </a:r>
            <a:r>
              <a:rPr lang="de-DE" b="0" dirty="0" smtClean="0"/>
              <a:t>(</a:t>
            </a:r>
            <a:r>
              <a:rPr lang="de-DE" b="0" dirty="0"/>
              <a:t>1852-1929</a:t>
            </a:r>
            <a:r>
              <a:rPr lang="de-DE" b="0" dirty="0" smtClean="0"/>
              <a:t>)</a:t>
            </a:r>
          </a:p>
          <a:p>
            <a:endParaRPr lang="de-DE" b="0" dirty="0"/>
          </a:p>
        </p:txBody>
      </p:sp>
      <p:sp>
        <p:nvSpPr>
          <p:cNvPr id="22" name="Inhaltsplatzhalter 17"/>
          <p:cNvSpPr txBox="1">
            <a:spLocks/>
          </p:cNvSpPr>
          <p:nvPr/>
        </p:nvSpPr>
        <p:spPr bwMode="auto">
          <a:xfrm>
            <a:off x="6456040" y="4489873"/>
            <a:ext cx="4320480" cy="250423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80000" indent="0" algn="l" rtl="0" eaLnBrk="1" fontAlgn="base" hangingPunct="1">
              <a:lnSpc>
                <a:spcPct val="130000"/>
              </a:lnSpc>
              <a:spcBef>
                <a:spcPts val="200"/>
              </a:spcBef>
              <a:spcAft>
                <a:spcPts val="230"/>
              </a:spcAft>
              <a:buFont typeface="Wingdings" pitchFamily="2" charset="2"/>
              <a:buNone/>
              <a:defRPr sz="2000" b="1">
                <a:solidFill>
                  <a:schemeClr val="tx1"/>
                </a:solidFill>
                <a:latin typeface="Tahoma" pitchFamily="34" charset="0"/>
                <a:ea typeface="+mn-ea"/>
                <a:cs typeface="Tahoma" pitchFamily="34" charset="0"/>
              </a:defRPr>
            </a:lvl1pPr>
            <a:lvl2pPr marL="180000" indent="252000" algn="l" rtl="0" eaLnBrk="1" fontAlgn="base" hangingPunct="1">
              <a:lnSpc>
                <a:spcPct val="130000"/>
              </a:lnSpc>
              <a:spcBef>
                <a:spcPts val="200"/>
              </a:spcBef>
              <a:spcAft>
                <a:spcPts val="230"/>
              </a:spcAft>
              <a:buSzPct val="125000"/>
              <a:buFont typeface="Arial" pitchFamily="34" charset="0"/>
              <a:buChar char="•"/>
              <a:defRPr sz="2000">
                <a:solidFill>
                  <a:schemeClr val="tx1"/>
                </a:solidFill>
                <a:latin typeface="Tahoma" pitchFamily="34" charset="0"/>
                <a:cs typeface="Tahoma" pitchFamily="34" charset="0"/>
              </a:defRPr>
            </a:lvl2pPr>
            <a:lvl3pPr marL="576000" indent="-216000" algn="l" rtl="0" eaLnBrk="1" fontAlgn="base" hangingPunct="1">
              <a:lnSpc>
                <a:spcPct val="130000"/>
              </a:lnSpc>
              <a:spcBef>
                <a:spcPts val="200"/>
              </a:spcBef>
              <a:spcAft>
                <a:spcPts val="230"/>
              </a:spcAft>
              <a:buFont typeface="Arial" pitchFamily="34" charset="0"/>
              <a:buChar char="•"/>
              <a:defRPr>
                <a:solidFill>
                  <a:schemeClr val="tx1"/>
                </a:solidFill>
                <a:latin typeface="Tahoma" pitchFamily="34" charset="0"/>
                <a:cs typeface="Tahoma" pitchFamily="34" charset="0"/>
              </a:defRPr>
            </a:lvl3pPr>
            <a:lvl4pPr marL="756000" indent="-173038"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4pPr>
            <a:lvl5pPr marL="972000" indent="-188913" algn="l" rtl="0" eaLnBrk="1" fontAlgn="base" hangingPunct="1">
              <a:lnSpc>
                <a:spcPct val="130000"/>
              </a:lnSpc>
              <a:spcBef>
                <a:spcPts val="200"/>
              </a:spcBef>
              <a:spcAft>
                <a:spcPts val="230"/>
              </a:spcAft>
              <a:buFont typeface="Arial" pitchFamily="34" charset="0"/>
              <a:buChar char="•"/>
              <a:defRPr sz="1600">
                <a:solidFill>
                  <a:schemeClr val="tx1"/>
                </a:solidFill>
                <a:latin typeface="Tahoma" pitchFamily="34" charset="0"/>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lvl="1" indent="0">
              <a:lnSpc>
                <a:spcPct val="150000"/>
              </a:lnSpc>
              <a:spcAft>
                <a:spcPts val="200"/>
              </a:spcAft>
              <a:buNone/>
              <a:tabLst>
                <a:tab pos="712770" algn="l"/>
              </a:tabLst>
            </a:pPr>
            <a:r>
              <a:rPr lang="de-DE" b="1" dirty="0">
                <a:solidFill>
                  <a:srgbClr val="F69200"/>
                </a:solidFill>
              </a:rPr>
              <a:t>TH Darmstadt</a:t>
            </a:r>
            <a:endParaRPr lang="de-DE" b="1" kern="0" dirty="0">
              <a:solidFill>
                <a:srgbClr val="F69200"/>
              </a:solidFill>
            </a:endParaRPr>
          </a:p>
          <a:p>
            <a:pPr marL="0" lvl="1" indent="0">
              <a:lnSpc>
                <a:spcPct val="150000"/>
              </a:lnSpc>
              <a:spcAft>
                <a:spcPts val="200"/>
              </a:spcAft>
              <a:buNone/>
              <a:tabLst>
                <a:tab pos="712770" algn="l"/>
              </a:tabLst>
            </a:pPr>
            <a:r>
              <a:rPr lang="en-US" dirty="0">
                <a:solidFill>
                  <a:srgbClr val="F69200"/>
                </a:solidFill>
              </a:rPr>
              <a:t>First Chair for Electrical Engineering worldwide</a:t>
            </a:r>
            <a:endParaRPr lang="de-DE" dirty="0">
              <a:solidFill>
                <a:srgbClr val="F69200"/>
              </a:solidFill>
            </a:endParaRPr>
          </a:p>
        </p:txBody>
      </p:sp>
      <p:sp>
        <p:nvSpPr>
          <p:cNvPr id="24" name="Rechteck 23"/>
          <p:cNvSpPr/>
          <p:nvPr/>
        </p:nvSpPr>
        <p:spPr>
          <a:xfrm>
            <a:off x="5591944" y="3748633"/>
            <a:ext cx="2664296" cy="49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ln w="22225" cap="flat">
                  <a:noFill/>
                  <a:miter lim="800000"/>
                </a:ln>
                <a:solidFill>
                  <a:srgbClr val="F69200"/>
                </a:solidFill>
              </a:rPr>
              <a:t>1882</a:t>
            </a:r>
          </a:p>
        </p:txBody>
      </p:sp>
      <p:sp>
        <p:nvSpPr>
          <p:cNvPr id="13" name="Textfeld 12"/>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58573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1457203"/>
            <a:ext cx="12192000" cy="490312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err="1">
                <a:solidFill>
                  <a:srgbClr val="00689D"/>
                </a:solidFill>
              </a:rPr>
              <a:t>Our</a:t>
            </a:r>
            <a:r>
              <a:rPr lang="de-DE" dirty="0">
                <a:solidFill>
                  <a:srgbClr val="00689D"/>
                </a:solidFill>
              </a:rPr>
              <a:t> online </a:t>
            </a:r>
            <a:r>
              <a:rPr lang="de-DE" dirty="0" err="1">
                <a:solidFill>
                  <a:srgbClr val="00689D"/>
                </a:solidFill>
              </a:rPr>
              <a:t>presence</a:t>
            </a:r>
            <a:endParaRPr lang="de-DE" dirty="0">
              <a:solidFill>
                <a:srgbClr val="00689D"/>
              </a:solidFill>
            </a:endParaRPr>
          </a:p>
        </p:txBody>
      </p:sp>
      <p:sp>
        <p:nvSpPr>
          <p:cNvPr id="4" name="Rechteck 3"/>
          <p:cNvSpPr/>
          <p:nvPr/>
        </p:nvSpPr>
        <p:spPr>
          <a:xfrm>
            <a:off x="405753"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5753"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5753"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5753"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5756" y="129868"/>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etit </a:t>
            </a:r>
            <a:r>
              <a:rPr lang="de-DE" sz="900" dirty="0" smtClean="0">
                <a:solidFill>
                  <a:schemeClr val="bg1"/>
                </a:solidFill>
                <a:latin typeface="Stafford" panose="00000400000000000000" pitchFamily="2" charset="0"/>
                <a:ea typeface="Stafford" panose="00000400000000000000" pitchFamily="2" charset="0"/>
              </a:rPr>
              <a:t>online</a:t>
            </a:r>
            <a:endParaRPr lang="de-DE" sz="900" dirty="0">
              <a:solidFill>
                <a:schemeClr val="bg1"/>
              </a:solidFill>
              <a:latin typeface="Stafford" panose="00000400000000000000" pitchFamily="2" charset="0"/>
              <a:ea typeface="Stafford" panose="00000400000000000000" pitchFamily="2" charset="0"/>
            </a:endParaRPr>
          </a:p>
        </p:txBody>
      </p:sp>
      <p:grpSp>
        <p:nvGrpSpPr>
          <p:cNvPr id="13" name="Gruppieren 12"/>
          <p:cNvGrpSpPr/>
          <p:nvPr/>
        </p:nvGrpSpPr>
        <p:grpSpPr>
          <a:xfrm>
            <a:off x="552000" y="1486527"/>
            <a:ext cx="10952327" cy="4878429"/>
            <a:chOff x="552000" y="1486527"/>
            <a:chExt cx="10952327" cy="4878429"/>
          </a:xfrm>
        </p:grpSpPr>
        <p:grpSp>
          <p:nvGrpSpPr>
            <p:cNvPr id="18" name="Gruppieren 17"/>
            <p:cNvGrpSpPr/>
            <p:nvPr/>
          </p:nvGrpSpPr>
          <p:grpSpPr>
            <a:xfrm>
              <a:off x="552000" y="3610324"/>
              <a:ext cx="10952327" cy="2754632"/>
              <a:chOff x="552000" y="3610324"/>
              <a:chExt cx="10952327" cy="2754632"/>
            </a:xfrm>
          </p:grpSpPr>
          <p:grpSp>
            <p:nvGrpSpPr>
              <p:cNvPr id="109" name="Gruppieren 108"/>
              <p:cNvGrpSpPr/>
              <p:nvPr/>
            </p:nvGrpSpPr>
            <p:grpSpPr>
              <a:xfrm>
                <a:off x="2864327" y="3612710"/>
                <a:ext cx="1872000" cy="2752246"/>
                <a:chOff x="2864327" y="416945"/>
                <a:chExt cx="1872000" cy="2752246"/>
              </a:xfrm>
            </p:grpSpPr>
            <p:sp>
              <p:nvSpPr>
                <p:cNvPr id="74" name="Rechteck 73"/>
                <p:cNvSpPr/>
                <p:nvPr/>
              </p:nvSpPr>
              <p:spPr>
                <a:xfrm>
                  <a:off x="2980429" y="416945"/>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5" name="Gruppieren 74"/>
                <p:cNvGrpSpPr/>
                <p:nvPr/>
              </p:nvGrpSpPr>
              <p:grpSpPr>
                <a:xfrm>
                  <a:off x="2864327" y="2253122"/>
                  <a:ext cx="1872000" cy="916069"/>
                  <a:chOff x="-96000" y="5445000"/>
                  <a:chExt cx="1872000" cy="916069"/>
                </a:xfrm>
              </p:grpSpPr>
              <p:sp>
                <p:nvSpPr>
                  <p:cNvPr id="77" name="Auf der gleichen Seite des Rechtecks liegende Ecken abrunden 7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8" name="Gruppieren 77"/>
                  <p:cNvGrpSpPr/>
                  <p:nvPr/>
                </p:nvGrpSpPr>
                <p:grpSpPr>
                  <a:xfrm>
                    <a:off x="-96000" y="5445000"/>
                    <a:ext cx="1872000" cy="914397"/>
                    <a:chOff x="-96000" y="5445000"/>
                    <a:chExt cx="1872000" cy="914397"/>
                  </a:xfrm>
                </p:grpSpPr>
                <p:sp>
                  <p:nvSpPr>
                    <p:cNvPr id="79" name="Textfeld 7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Instagram</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80" name="Gruppieren 79"/>
                    <p:cNvGrpSpPr/>
                    <p:nvPr/>
                  </p:nvGrpSpPr>
                  <p:grpSpPr>
                    <a:xfrm>
                      <a:off x="-96000" y="5967291"/>
                      <a:ext cx="1872000" cy="392106"/>
                      <a:chOff x="175760" y="4910487"/>
                      <a:chExt cx="1872000" cy="392106"/>
                    </a:xfrm>
                  </p:grpSpPr>
                  <p:sp>
                    <p:nvSpPr>
                      <p:cNvPr id="81" name="Rechteck 8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Textfeld 8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Kanal: </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pic>
              <p:nvPicPr>
                <p:cNvPr id="76" name="Grafik 7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8504" y="628930"/>
                  <a:ext cx="1259823" cy="1259823"/>
                </a:xfrm>
                <a:prstGeom prst="rect">
                  <a:avLst/>
                </a:prstGeom>
                <a:effectLst>
                  <a:outerShdw blurRad="63500" sx="106000" sy="106000" algn="ctr" rotWithShape="0">
                    <a:schemeClr val="bg1">
                      <a:lumMod val="50000"/>
                      <a:alpha val="38000"/>
                    </a:schemeClr>
                  </a:outerShdw>
                </a:effectLst>
              </p:spPr>
            </p:pic>
          </p:grpSp>
          <p:grpSp>
            <p:nvGrpSpPr>
              <p:cNvPr id="111" name="Gruppieren 110"/>
              <p:cNvGrpSpPr/>
              <p:nvPr/>
            </p:nvGrpSpPr>
            <p:grpSpPr>
              <a:xfrm>
                <a:off x="9632327" y="3610324"/>
                <a:ext cx="1872000" cy="2752246"/>
                <a:chOff x="9632327" y="420289"/>
                <a:chExt cx="1872000" cy="2752246"/>
              </a:xfrm>
            </p:grpSpPr>
            <p:sp>
              <p:nvSpPr>
                <p:cNvPr id="53" name="Rechteck 52"/>
                <p:cNvSpPr/>
                <p:nvPr/>
              </p:nvSpPr>
              <p:spPr>
                <a:xfrm>
                  <a:off x="9748429" y="420289"/>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4" name="Gruppieren 53"/>
                <p:cNvGrpSpPr/>
                <p:nvPr/>
              </p:nvGrpSpPr>
              <p:grpSpPr>
                <a:xfrm>
                  <a:off x="9632327" y="2256466"/>
                  <a:ext cx="1872000" cy="916069"/>
                  <a:chOff x="-96000" y="5445000"/>
                  <a:chExt cx="1872000" cy="916069"/>
                </a:xfrm>
              </p:grpSpPr>
              <p:sp>
                <p:nvSpPr>
                  <p:cNvPr id="56" name="Auf der gleichen Seite des Rechtecks liegende Ecken abrunden 55"/>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96000" y="5445000"/>
                    <a:ext cx="1872000" cy="914397"/>
                    <a:chOff x="-96000" y="5445000"/>
                    <a:chExt cx="1872000" cy="914397"/>
                  </a:xfrm>
                </p:grpSpPr>
                <p:sp>
                  <p:nvSpPr>
                    <p:cNvPr id="58" name="Textfeld 57"/>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twitter</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59" name="Gruppieren 58"/>
                    <p:cNvGrpSpPr/>
                    <p:nvPr/>
                  </p:nvGrpSpPr>
                  <p:grpSpPr>
                    <a:xfrm>
                      <a:off x="-96000" y="5967291"/>
                      <a:ext cx="1872000" cy="392106"/>
                      <a:chOff x="175760" y="4910487"/>
                      <a:chExt cx="1872000" cy="392106"/>
                    </a:xfrm>
                  </p:grpSpPr>
                  <p:sp>
                    <p:nvSpPr>
                      <p:cNvPr id="60" name="Rechteck 59"/>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a:off x="175760" y="4941000"/>
                        <a:ext cx="1872000" cy="261610"/>
                      </a:xfrm>
                      <a:prstGeom prst="rect">
                        <a:avLst/>
                      </a:prstGeom>
                      <a:noFill/>
                    </p:spPr>
                    <p:txBody>
                      <a:bodyPr wrap="square" rtlCol="0">
                        <a:spAutoFit/>
                      </a:bodyPr>
                      <a:lstStyle/>
                      <a:p>
                        <a:pPr algn="ctr"/>
                        <a:r>
                          <a:rPr lang="de-DE" sz="1100" b="1" kern="800" spc="-60" dirty="0" smtClean="0">
                            <a:solidFill>
                              <a:srgbClr val="00689D"/>
                            </a:solidFill>
                            <a:latin typeface="FrontPage" panose="00000400000000000000" pitchFamily="2" charset="0"/>
                            <a:ea typeface="FrontPage" panose="00000400000000000000" pitchFamily="2" charset="0"/>
                          </a:rPr>
                          <a:t>twitter.com/</a:t>
                        </a:r>
                        <a:r>
                          <a:rPr lang="de-DE" sz="1100" b="1" kern="800" spc="-60" dirty="0" err="1" smtClean="0">
                            <a:solidFill>
                              <a:srgbClr val="00689D"/>
                            </a:solidFill>
                            <a:latin typeface="FrontPage" panose="00000400000000000000" pitchFamily="2" charset="0"/>
                            <a:ea typeface="FrontPage" panose="00000400000000000000" pitchFamily="2" charset="0"/>
                          </a:rPr>
                          <a:t>etitdarmstadt</a:t>
                        </a:r>
                        <a:endParaRPr lang="de-DE" sz="1050" b="1" kern="800" spc="-60" dirty="0">
                          <a:solidFill>
                            <a:srgbClr val="00689D"/>
                          </a:solidFill>
                          <a:latin typeface="FrontPage" panose="00000400000000000000" pitchFamily="2" charset="0"/>
                          <a:ea typeface="FrontPage" panose="00000400000000000000" pitchFamily="2" charset="0"/>
                        </a:endParaRPr>
                      </a:p>
                    </p:txBody>
                  </p:sp>
                </p:grpSp>
              </p:grpSp>
            </p:grpSp>
          </p:grpSp>
          <p:grpSp>
            <p:nvGrpSpPr>
              <p:cNvPr id="11" name="Gruppieren 10"/>
              <p:cNvGrpSpPr/>
              <p:nvPr/>
            </p:nvGrpSpPr>
            <p:grpSpPr>
              <a:xfrm>
                <a:off x="5105374" y="3611082"/>
                <a:ext cx="1872000" cy="2752246"/>
                <a:chOff x="5105374" y="3611082"/>
                <a:chExt cx="1872000" cy="2752246"/>
              </a:xfrm>
            </p:grpSpPr>
            <p:grpSp>
              <p:nvGrpSpPr>
                <p:cNvPr id="108" name="Gruppieren 107"/>
                <p:cNvGrpSpPr/>
                <p:nvPr/>
              </p:nvGrpSpPr>
              <p:grpSpPr>
                <a:xfrm>
                  <a:off x="5105374" y="3611082"/>
                  <a:ext cx="1872000" cy="2752246"/>
                  <a:chOff x="5105374" y="415317"/>
                  <a:chExt cx="1872000" cy="2752246"/>
                </a:xfrm>
              </p:grpSpPr>
              <p:sp>
                <p:nvSpPr>
                  <p:cNvPr id="84" name="Rechteck 83"/>
                  <p:cNvSpPr/>
                  <p:nvPr/>
                </p:nvSpPr>
                <p:spPr>
                  <a:xfrm>
                    <a:off x="5221476"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p:cNvGrpSpPr/>
                  <p:nvPr/>
                </p:nvGrpSpPr>
                <p:grpSpPr>
                  <a:xfrm>
                    <a:off x="5105374" y="2251494"/>
                    <a:ext cx="1872000" cy="916069"/>
                    <a:chOff x="-96000" y="5445000"/>
                    <a:chExt cx="1872000" cy="916069"/>
                  </a:xfrm>
                </p:grpSpPr>
                <p:sp>
                  <p:nvSpPr>
                    <p:cNvPr id="87" name="Auf der gleichen Seite des Rechtecks liegende Ecken abrunden 8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8" name="Gruppieren 87"/>
                    <p:cNvGrpSpPr/>
                    <p:nvPr/>
                  </p:nvGrpSpPr>
                  <p:grpSpPr>
                    <a:xfrm>
                      <a:off x="-96000" y="5445000"/>
                      <a:ext cx="1872000" cy="914397"/>
                      <a:chOff x="-96000" y="5445000"/>
                      <a:chExt cx="1872000" cy="914397"/>
                    </a:xfrm>
                  </p:grpSpPr>
                  <p:sp>
                    <p:nvSpPr>
                      <p:cNvPr id="89" name="Textfeld 88"/>
                      <p:cNvSpPr txBox="1"/>
                      <p:nvPr/>
                    </p:nvSpPr>
                    <p:spPr>
                      <a:xfrm>
                        <a:off x="16192" y="5445000"/>
                        <a:ext cx="1656000" cy="492443"/>
                      </a:xfrm>
                      <a:prstGeom prst="rect">
                        <a:avLst/>
                      </a:prstGeom>
                      <a:noFill/>
                    </p:spPr>
                    <p:txBody>
                      <a:bodyPr wrap="square" rtlCol="0">
                        <a:spAutoFit/>
                      </a:bodyPr>
                      <a:lstStyle/>
                      <a:p>
                        <a:pPr algn="ctr"/>
                        <a:r>
                          <a:rPr lang="de-DE" sz="2600" kern="1400" spc="-160" dirty="0" err="1" smtClean="0">
                            <a:solidFill>
                              <a:srgbClr val="00689D"/>
                            </a:solidFill>
                            <a:latin typeface="FrontPage" panose="00000400000000000000" pitchFamily="2" charset="0"/>
                            <a:ea typeface="FrontPage" panose="00000400000000000000" pitchFamily="2" charset="0"/>
                          </a:rPr>
                          <a:t>facebook</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90" name="Gruppieren 89"/>
                      <p:cNvGrpSpPr/>
                      <p:nvPr/>
                    </p:nvGrpSpPr>
                    <p:grpSpPr>
                      <a:xfrm>
                        <a:off x="-96000" y="5967291"/>
                        <a:ext cx="1872000" cy="392106"/>
                        <a:chOff x="175760" y="4910487"/>
                        <a:chExt cx="1872000" cy="392106"/>
                      </a:xfrm>
                    </p:grpSpPr>
                    <p:sp>
                      <p:nvSpPr>
                        <p:cNvPr id="91" name="Rechteck 9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Textfeld 9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fb.com/</a:t>
                          </a:r>
                          <a:r>
                            <a:rPr lang="de-DE" sz="1100" b="1" kern="800" dirty="0" err="1" smtClean="0">
                              <a:solidFill>
                                <a:srgbClr val="00689D"/>
                              </a:solidFill>
                              <a:latin typeface="FrontPage" panose="00000400000000000000" pitchFamily="2" charset="0"/>
                              <a:ea typeface="FrontPage" panose="00000400000000000000" pitchFamily="2" charset="0"/>
                            </a:rPr>
                            <a:t>etitdarmstadt</a:t>
                          </a:r>
                          <a:endParaRPr lang="de-DE" sz="1400" b="1" kern="800" dirty="0">
                            <a:solidFill>
                              <a:srgbClr val="00689D"/>
                            </a:solidFill>
                            <a:latin typeface="FrontPage" panose="00000400000000000000" pitchFamily="2" charset="0"/>
                            <a:ea typeface="FrontPage" panose="00000400000000000000" pitchFamily="2" charset="0"/>
                          </a:endParaRPr>
                        </a:p>
                      </p:txBody>
                    </p:sp>
                  </p:grpSp>
                </p:grpSp>
              </p:grpSp>
            </p:grpSp>
            <p:pic>
              <p:nvPicPr>
                <p:cNvPr id="104" name="Grafik 10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4800" y="3737521"/>
                  <a:ext cx="1404000" cy="1404000"/>
                </a:xfrm>
                <a:prstGeom prst="rect">
                  <a:avLst/>
                </a:prstGeom>
                <a:effectLst>
                  <a:outerShdw blurRad="63500" sx="106000" sy="106000" algn="ctr" rotWithShape="0">
                    <a:schemeClr val="bg1">
                      <a:lumMod val="50000"/>
                      <a:alpha val="38000"/>
                    </a:schemeClr>
                  </a:outerShdw>
                </a:effectLst>
              </p:spPr>
            </p:pic>
          </p:grpSp>
          <p:grpSp>
            <p:nvGrpSpPr>
              <p:cNvPr id="17" name="Gruppieren 16"/>
              <p:cNvGrpSpPr/>
              <p:nvPr/>
            </p:nvGrpSpPr>
            <p:grpSpPr>
              <a:xfrm>
                <a:off x="7400327" y="3611082"/>
                <a:ext cx="1938879" cy="2752246"/>
                <a:chOff x="7400327" y="3611082"/>
                <a:chExt cx="1938879" cy="2752246"/>
              </a:xfrm>
            </p:grpSpPr>
            <p:grpSp>
              <p:nvGrpSpPr>
                <p:cNvPr id="107" name="Gruppieren 106"/>
                <p:cNvGrpSpPr/>
                <p:nvPr/>
              </p:nvGrpSpPr>
              <p:grpSpPr>
                <a:xfrm>
                  <a:off x="7400327" y="3611082"/>
                  <a:ext cx="1872000" cy="2752246"/>
                  <a:chOff x="7400327" y="415317"/>
                  <a:chExt cx="1872000" cy="2752246"/>
                </a:xfrm>
              </p:grpSpPr>
              <p:sp>
                <p:nvSpPr>
                  <p:cNvPr id="94" name="Rechteck 93"/>
                  <p:cNvSpPr/>
                  <p:nvPr/>
                </p:nvSpPr>
                <p:spPr>
                  <a:xfrm>
                    <a:off x="7516429"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5" name="Gruppieren 94"/>
                  <p:cNvGrpSpPr/>
                  <p:nvPr/>
                </p:nvGrpSpPr>
                <p:grpSpPr>
                  <a:xfrm>
                    <a:off x="7400327" y="2251494"/>
                    <a:ext cx="1872000" cy="916069"/>
                    <a:chOff x="-96000" y="5445000"/>
                    <a:chExt cx="1872000" cy="916069"/>
                  </a:xfrm>
                </p:grpSpPr>
                <p:sp>
                  <p:nvSpPr>
                    <p:cNvPr id="97" name="Auf der gleichen Seite des Rechtecks liegende Ecken abrunden 9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p:cNvGrpSpPr/>
                    <p:nvPr/>
                  </p:nvGrpSpPr>
                  <p:grpSpPr>
                    <a:xfrm>
                      <a:off x="-96000" y="5445000"/>
                      <a:ext cx="1872000" cy="914397"/>
                      <a:chOff x="-96000" y="5445000"/>
                      <a:chExt cx="1872000" cy="914397"/>
                    </a:xfrm>
                  </p:grpSpPr>
                  <p:sp>
                    <p:nvSpPr>
                      <p:cNvPr id="99" name="Textfeld 9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YouTube</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100" name="Gruppieren 99"/>
                      <p:cNvGrpSpPr/>
                      <p:nvPr/>
                    </p:nvGrpSpPr>
                    <p:grpSpPr>
                      <a:xfrm>
                        <a:off x="-96000" y="5967291"/>
                        <a:ext cx="1872000" cy="392106"/>
                        <a:chOff x="175760" y="4910487"/>
                        <a:chExt cx="1872000" cy="392106"/>
                      </a:xfrm>
                    </p:grpSpPr>
                    <p:sp>
                      <p:nvSpPr>
                        <p:cNvPr id="101" name="Rechteck 10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Textfeld 101"/>
                        <p:cNvSpPr txBox="1"/>
                        <p:nvPr/>
                      </p:nvSpPr>
                      <p:spPr>
                        <a:xfrm>
                          <a:off x="175760" y="4941000"/>
                          <a:ext cx="1872000" cy="261610"/>
                        </a:xfrm>
                        <a:prstGeom prst="rect">
                          <a:avLst/>
                        </a:prstGeom>
                        <a:noFill/>
                      </p:spPr>
                      <p:txBody>
                        <a:bodyPr wrap="square" rtlCol="0">
                          <a:spAutoFit/>
                        </a:bodyPr>
                        <a:lstStyle/>
                        <a:p>
                          <a:pPr algn="ctr"/>
                          <a:r>
                            <a:rPr lang="de-DE" sz="1100" b="1" kern="300" spc="-60" dirty="0">
                              <a:solidFill>
                                <a:srgbClr val="00689D"/>
                              </a:solidFill>
                              <a:latin typeface="FrontPage" panose="00000400000000000000" pitchFamily="2" charset="0"/>
                              <a:ea typeface="FrontPage" panose="00000400000000000000" pitchFamily="2" charset="0"/>
                            </a:rPr>
                            <a:t>y</a:t>
                          </a:r>
                          <a:r>
                            <a:rPr lang="de-DE" sz="1100" b="1" kern="300" spc="-60" dirty="0" smtClean="0">
                              <a:solidFill>
                                <a:srgbClr val="00689D"/>
                              </a:solidFill>
                              <a:latin typeface="FrontPage" panose="00000400000000000000" pitchFamily="2" charset="0"/>
                              <a:ea typeface="FrontPage" panose="00000400000000000000" pitchFamily="2" charset="0"/>
                            </a:rPr>
                            <a:t>outube.com/</a:t>
                          </a:r>
                          <a:r>
                            <a:rPr lang="de-DE" sz="1100" b="1" kern="300" spc="-60" dirty="0" err="1" smtClean="0">
                              <a:solidFill>
                                <a:srgbClr val="00689D"/>
                              </a:solidFill>
                              <a:latin typeface="FrontPage" panose="00000400000000000000" pitchFamily="2" charset="0"/>
                              <a:ea typeface="FrontPage" panose="00000400000000000000" pitchFamily="2" charset="0"/>
                            </a:rPr>
                            <a:t>etitdarmstadt</a:t>
                          </a:r>
                          <a:endParaRPr lang="de-DE" sz="1100" b="1" kern="300" spc="-60" dirty="0">
                            <a:solidFill>
                              <a:srgbClr val="00689D"/>
                            </a:solidFill>
                            <a:latin typeface="FrontPage" panose="00000400000000000000" pitchFamily="2" charset="0"/>
                            <a:ea typeface="FrontPage" panose="00000400000000000000" pitchFamily="2" charset="0"/>
                          </a:endParaRPr>
                        </a:p>
                      </p:txBody>
                    </p:sp>
                  </p:grpSp>
                </p:grpSp>
              </p:grpSp>
            </p:grpSp>
            <p:pic>
              <p:nvPicPr>
                <p:cNvPr id="114" name="Grafik 1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04700" y="3753000"/>
                  <a:ext cx="1934506" cy="1368000"/>
                </a:xfrm>
                <a:prstGeom prst="rect">
                  <a:avLst/>
                </a:prstGeom>
                <a:effectLst>
                  <a:outerShdw blurRad="63500" sx="106000" sy="106000" algn="ctr" rotWithShape="0">
                    <a:schemeClr val="bg1">
                      <a:lumMod val="50000"/>
                      <a:alpha val="38000"/>
                    </a:schemeClr>
                  </a:outerShdw>
                </a:effectLst>
              </p:spPr>
            </p:pic>
          </p:grpSp>
          <p:grpSp>
            <p:nvGrpSpPr>
              <p:cNvPr id="15" name="Gruppieren 14"/>
              <p:cNvGrpSpPr/>
              <p:nvPr/>
            </p:nvGrpSpPr>
            <p:grpSpPr>
              <a:xfrm>
                <a:off x="552000" y="3611082"/>
                <a:ext cx="1872000" cy="2752246"/>
                <a:chOff x="552000" y="3611082"/>
                <a:chExt cx="1872000" cy="2752246"/>
              </a:xfrm>
            </p:grpSpPr>
            <p:grpSp>
              <p:nvGrpSpPr>
                <p:cNvPr id="110" name="Gruppieren 109"/>
                <p:cNvGrpSpPr/>
                <p:nvPr/>
              </p:nvGrpSpPr>
              <p:grpSpPr>
                <a:xfrm>
                  <a:off x="552000" y="3611082"/>
                  <a:ext cx="1872000" cy="2752246"/>
                  <a:chOff x="552000" y="415317"/>
                  <a:chExt cx="1872000" cy="2752246"/>
                </a:xfrm>
              </p:grpSpPr>
              <p:sp>
                <p:nvSpPr>
                  <p:cNvPr id="64" name="Rechteck 63"/>
                  <p:cNvSpPr/>
                  <p:nvPr/>
                </p:nvSpPr>
                <p:spPr>
                  <a:xfrm>
                    <a:off x="668102" y="415317"/>
                    <a:ext cx="1656000" cy="1656000"/>
                  </a:xfrm>
                  <a:prstGeom prst="rect">
                    <a:avLst/>
                  </a:prstGeom>
                  <a:gradFill>
                    <a:gsLst>
                      <a:gs pos="0">
                        <a:schemeClr val="accent1">
                          <a:lumMod val="5000"/>
                          <a:lumOff val="95000"/>
                        </a:schemeClr>
                      </a:gs>
                      <a:gs pos="36000">
                        <a:srgbClr val="EEF6F6"/>
                      </a:gs>
                      <a:gs pos="95000">
                        <a:schemeClr val="accent1">
                          <a:lumMod val="45000"/>
                          <a:lumOff val="55000"/>
                        </a:schemeClr>
                      </a:gs>
                      <a:gs pos="100000">
                        <a:schemeClr val="accent1">
                          <a:lumMod val="30000"/>
                          <a:lumOff val="70000"/>
                        </a:schemeClr>
                      </a:gs>
                    </a:gsLst>
                    <a:lin ang="5400000" scaled="0"/>
                  </a:gra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5" name="Gruppieren 64"/>
                  <p:cNvGrpSpPr/>
                  <p:nvPr/>
                </p:nvGrpSpPr>
                <p:grpSpPr>
                  <a:xfrm>
                    <a:off x="552000" y="2251494"/>
                    <a:ext cx="1872000" cy="916069"/>
                    <a:chOff x="-96000" y="5445000"/>
                    <a:chExt cx="1872000" cy="916069"/>
                  </a:xfrm>
                </p:grpSpPr>
                <p:sp>
                  <p:nvSpPr>
                    <p:cNvPr id="67" name="Auf der gleichen Seite des Rechtecks liegende Ecken abrunden 66"/>
                    <p:cNvSpPr/>
                    <p:nvPr/>
                  </p:nvSpPr>
                  <p:spPr>
                    <a:xfrm>
                      <a:off x="20102" y="5445000"/>
                      <a:ext cx="1656000" cy="916069"/>
                    </a:xfrm>
                    <a:prstGeom prst="round2SameRect">
                      <a:avLst>
                        <a:gd name="adj1" fmla="val 3504"/>
                        <a:gd name="adj2" fmla="val 0"/>
                      </a:avLst>
                    </a:prstGeom>
                    <a:solidFill>
                      <a:schemeClr val="bg1">
                        <a:lumMod val="95000"/>
                      </a:schemeClr>
                    </a:solidFill>
                    <a:ln>
                      <a:noFill/>
                    </a:ln>
                    <a:effectLst>
                      <a:outerShdw blurRad="63500" sx="106000" sy="106000" algn="ctr" rotWithShape="0">
                        <a:schemeClr val="bg1">
                          <a:lumMod val="50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8" name="Gruppieren 67"/>
                    <p:cNvGrpSpPr/>
                    <p:nvPr/>
                  </p:nvGrpSpPr>
                  <p:grpSpPr>
                    <a:xfrm>
                      <a:off x="-96000" y="5445000"/>
                      <a:ext cx="1872000" cy="914397"/>
                      <a:chOff x="-96000" y="5445000"/>
                      <a:chExt cx="1872000" cy="914397"/>
                    </a:xfrm>
                  </p:grpSpPr>
                  <p:sp>
                    <p:nvSpPr>
                      <p:cNvPr id="69" name="Textfeld 68"/>
                      <p:cNvSpPr txBox="1"/>
                      <p:nvPr/>
                    </p:nvSpPr>
                    <p:spPr>
                      <a:xfrm>
                        <a:off x="16192" y="5445000"/>
                        <a:ext cx="1656000" cy="492443"/>
                      </a:xfrm>
                      <a:prstGeom prst="rect">
                        <a:avLst/>
                      </a:prstGeom>
                      <a:noFill/>
                    </p:spPr>
                    <p:txBody>
                      <a:bodyPr wrap="square" rtlCol="0">
                        <a:spAutoFit/>
                      </a:bodyPr>
                      <a:lstStyle/>
                      <a:p>
                        <a:pPr algn="ctr"/>
                        <a:r>
                          <a:rPr lang="de-DE" sz="2600" kern="1400" spc="-160" dirty="0" smtClean="0">
                            <a:solidFill>
                              <a:srgbClr val="00689D"/>
                            </a:solidFill>
                            <a:latin typeface="FrontPage" panose="00000400000000000000" pitchFamily="2" charset="0"/>
                            <a:ea typeface="FrontPage" panose="00000400000000000000" pitchFamily="2" charset="0"/>
                          </a:rPr>
                          <a:t>Internet</a:t>
                        </a:r>
                        <a:endParaRPr lang="de-DE" sz="2600" kern="1400" spc="-160" dirty="0">
                          <a:solidFill>
                            <a:srgbClr val="00689D"/>
                          </a:solidFill>
                          <a:latin typeface="FrontPage" panose="00000400000000000000" pitchFamily="2" charset="0"/>
                          <a:ea typeface="FrontPage" panose="00000400000000000000" pitchFamily="2" charset="0"/>
                        </a:endParaRPr>
                      </a:p>
                    </p:txBody>
                  </p:sp>
                  <p:grpSp>
                    <p:nvGrpSpPr>
                      <p:cNvPr id="70" name="Gruppieren 69"/>
                      <p:cNvGrpSpPr/>
                      <p:nvPr/>
                    </p:nvGrpSpPr>
                    <p:grpSpPr>
                      <a:xfrm>
                        <a:off x="-96000" y="5967291"/>
                        <a:ext cx="1872000" cy="392106"/>
                        <a:chOff x="175760" y="4910487"/>
                        <a:chExt cx="1872000" cy="392106"/>
                      </a:xfrm>
                    </p:grpSpPr>
                    <p:sp>
                      <p:nvSpPr>
                        <p:cNvPr id="71" name="Rechteck 70"/>
                        <p:cNvSpPr/>
                        <p:nvPr/>
                      </p:nvSpPr>
                      <p:spPr>
                        <a:xfrm>
                          <a:off x="291650" y="4910487"/>
                          <a:ext cx="1656000" cy="392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p:cNvSpPr txBox="1"/>
                        <p:nvPr/>
                      </p:nvSpPr>
                      <p:spPr>
                        <a:xfrm>
                          <a:off x="175760" y="4941000"/>
                          <a:ext cx="1872000" cy="261610"/>
                        </a:xfrm>
                        <a:prstGeom prst="rect">
                          <a:avLst/>
                        </a:prstGeom>
                        <a:noFill/>
                      </p:spPr>
                      <p:txBody>
                        <a:bodyPr wrap="square" rtlCol="0">
                          <a:spAutoFit/>
                        </a:bodyPr>
                        <a:lstStyle/>
                        <a:p>
                          <a:pPr algn="ctr"/>
                          <a:r>
                            <a:rPr lang="de-DE" sz="1100" b="1" kern="800" dirty="0" smtClean="0">
                              <a:solidFill>
                                <a:srgbClr val="00689D"/>
                              </a:solidFill>
                              <a:latin typeface="FrontPage" panose="00000400000000000000" pitchFamily="2" charset="0"/>
                              <a:ea typeface="FrontPage" panose="00000400000000000000" pitchFamily="2" charset="0"/>
                            </a:rPr>
                            <a:t>www.etit.de</a:t>
                          </a:r>
                          <a:endParaRPr lang="de-DE" sz="1100" b="1" kern="800" dirty="0">
                            <a:solidFill>
                              <a:srgbClr val="00689D"/>
                            </a:solidFill>
                            <a:latin typeface="FrontPage" panose="00000400000000000000" pitchFamily="2" charset="0"/>
                            <a:ea typeface="FrontPage" panose="00000400000000000000" pitchFamily="2" charset="0"/>
                          </a:endParaRPr>
                        </a:p>
                      </p:txBody>
                    </p:sp>
                  </p:grpSp>
                </p:grpSp>
              </p:grpSp>
            </p:grpSp>
            <p:sp>
              <p:nvSpPr>
                <p:cNvPr id="12" name="Ellipse 11"/>
                <p:cNvSpPr/>
                <p:nvPr/>
              </p:nvSpPr>
              <p:spPr>
                <a:xfrm>
                  <a:off x="848982" y="3807888"/>
                  <a:ext cx="1296000" cy="1296000"/>
                </a:xfrm>
                <a:prstGeom prst="ellipse">
                  <a:avLst/>
                </a:prstGeom>
                <a:gradFill flip="none" rotWithShape="1">
                  <a:gsLst>
                    <a:gs pos="13000">
                      <a:schemeClr val="bg1">
                        <a:lumMod val="75000"/>
                      </a:schemeClr>
                    </a:gs>
                    <a:gs pos="48000">
                      <a:schemeClr val="bg2">
                        <a:lumMod val="20000"/>
                        <a:lumOff val="80000"/>
                      </a:schemeClr>
                    </a:gs>
                    <a:gs pos="79000">
                      <a:schemeClr val="accent3">
                        <a:lumMod val="60000"/>
                        <a:lumOff val="40000"/>
                      </a:schemeClr>
                    </a:gs>
                  </a:gsLst>
                  <a:lin ang="16200000" scaled="1"/>
                  <a:tileRect/>
                </a:gradFill>
                <a:ln>
                  <a:noFill/>
                </a:ln>
                <a:effectLst>
                  <a:outerShdw blurRad="63500" sx="106000" sy="106000" algn="ctr" rotWithShape="0">
                    <a:schemeClr val="bg1">
                      <a:lumMod val="6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1618" y="4087719"/>
                  <a:ext cx="1131739" cy="680664"/>
                </a:xfrm>
                <a:prstGeom prst="rect">
                  <a:avLst/>
                </a:prstGeom>
              </p:spPr>
            </p:pic>
          </p:grpSp>
        </p:grpSp>
        <p:pic>
          <p:nvPicPr>
            <p:cNvPr id="73" name="Grafik 72"/>
            <p:cNvPicPr>
              <a:picLocks noChangeAspect="1"/>
            </p:cNvPicPr>
            <p:nvPr/>
          </p:nvPicPr>
          <p:blipFill rotWithShape="1">
            <a:blip r:embed="rId7" cstate="print">
              <a:extLst>
                <a:ext uri="{28A0092B-C50C-407E-A947-70E740481C1C}">
                  <a14:useLocalDpi xmlns:a14="http://schemas.microsoft.com/office/drawing/2010/main"/>
                </a:ext>
              </a:extLst>
            </a:blip>
            <a:srcRect r="-1291"/>
            <a:stretch/>
          </p:blipFill>
          <p:spPr>
            <a:xfrm>
              <a:off x="984000" y="1486527"/>
              <a:ext cx="9180000" cy="1342528"/>
            </a:xfrm>
            <a:prstGeom prst="rect">
              <a:avLst/>
            </a:prstGeom>
          </p:spPr>
        </p:pic>
      </p:grpSp>
      <p:pic>
        <p:nvPicPr>
          <p:cNvPr id="83" name="Grafik 82"/>
          <p:cNvPicPr>
            <a:picLocks noChangeAspect="1"/>
          </p:cNvPicPr>
          <p:nvPr/>
        </p:nvPicPr>
        <p:blipFill rotWithShape="1">
          <a:blip r:embed="rId8">
            <a:extLst>
              <a:ext uri="{28A0092B-C50C-407E-A947-70E740481C1C}">
                <a14:useLocalDpi xmlns:a14="http://schemas.microsoft.com/office/drawing/2010/main" val="0"/>
              </a:ext>
            </a:extLst>
          </a:blip>
          <a:srcRect l="30244" t="12410" r="31279" b="9812"/>
          <a:stretch/>
        </p:blipFill>
        <p:spPr>
          <a:xfrm>
            <a:off x="9768001" y="3711269"/>
            <a:ext cx="1584000" cy="1512001"/>
          </a:xfrm>
          <a:prstGeom prst="rect">
            <a:avLst/>
          </a:prstGeom>
          <a:effectLst>
            <a:outerShdw blurRad="63500" sx="106000" sy="106000" algn="ctr" rotWithShape="0">
              <a:schemeClr val="bg1">
                <a:lumMod val="50000"/>
                <a:alpha val="38000"/>
              </a:schemeClr>
            </a:outerShdw>
          </a:effectLst>
        </p:spPr>
      </p:pic>
    </p:spTree>
    <p:extLst>
      <p:ext uri="{BB962C8B-B14F-4D97-AF65-F5344CB8AC3E}">
        <p14:creationId xmlns:p14="http://schemas.microsoft.com/office/powerpoint/2010/main" val="3148746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447803"/>
            <a:ext cx="12192000" cy="1981200"/>
          </a:xfrm>
          <a:prstGeom prst="rect">
            <a:avLst/>
          </a:prstGeom>
        </p:spPr>
      </p:pic>
      <p:sp>
        <p:nvSpPr>
          <p:cNvPr id="6147" name="Rectangle 2"/>
          <p:cNvSpPr>
            <a:spLocks noGrp="1" noChangeArrowheads="1"/>
          </p:cNvSpPr>
          <p:nvPr>
            <p:ph type="title"/>
          </p:nvPr>
        </p:nvSpPr>
        <p:spPr/>
        <p:txBody>
          <a:bodyPr/>
          <a:lstStyle/>
          <a:p>
            <a:pPr eaLnBrk="1" hangingPunct="1"/>
            <a:r>
              <a:rPr lang="de-DE" dirty="0" smtClean="0">
                <a:solidFill>
                  <a:srgbClr val="F69200"/>
                </a:solidFill>
              </a:rPr>
              <a:t>Innovation </a:t>
            </a:r>
            <a:r>
              <a:rPr lang="de-DE" dirty="0" err="1" smtClean="0">
                <a:solidFill>
                  <a:srgbClr val="F69200"/>
                </a:solidFill>
              </a:rPr>
              <a:t>is</a:t>
            </a:r>
            <a:r>
              <a:rPr lang="de-DE" dirty="0" smtClean="0">
                <a:solidFill>
                  <a:srgbClr val="F69200"/>
                </a:solidFill>
              </a:rPr>
              <a:t> </a:t>
            </a:r>
            <a:r>
              <a:rPr lang="de-DE" dirty="0" err="1" smtClean="0">
                <a:solidFill>
                  <a:srgbClr val="F69200"/>
                </a:solidFill>
              </a:rPr>
              <a:t>our</a:t>
            </a:r>
            <a:r>
              <a:rPr lang="de-DE" dirty="0" smtClean="0">
                <a:solidFill>
                  <a:srgbClr val="F69200"/>
                </a:solidFill>
              </a:rPr>
              <a:t> </a:t>
            </a:r>
            <a:r>
              <a:rPr lang="de-DE" dirty="0" err="1" smtClean="0">
                <a:solidFill>
                  <a:srgbClr val="F69200"/>
                </a:solidFill>
              </a:rPr>
              <a:t>tradition</a:t>
            </a:r>
            <a:endParaRPr lang="de-DE" dirty="0" smtClean="0">
              <a:solidFill>
                <a:srgbClr val="F69200"/>
              </a:solidFill>
            </a:endParaRPr>
          </a:p>
        </p:txBody>
      </p:sp>
      <p:graphicFrame>
        <p:nvGraphicFramePr>
          <p:cNvPr id="10" name="Diagramm 9"/>
          <p:cNvGraphicFramePr/>
          <p:nvPr>
            <p:extLst>
              <p:ext uri="{D42A27DB-BD31-4B8C-83A1-F6EECF244321}">
                <p14:modId xmlns:p14="http://schemas.microsoft.com/office/powerpoint/2010/main" val="2359355864"/>
              </p:ext>
            </p:extLst>
          </p:nvPr>
        </p:nvGraphicFramePr>
        <p:xfrm>
          <a:off x="1775529" y="3759057"/>
          <a:ext cx="8640959" cy="2478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feld 10"/>
          <p:cNvSpPr txBox="1"/>
          <p:nvPr/>
        </p:nvSpPr>
        <p:spPr>
          <a:xfrm>
            <a:off x="1919537" y="2900586"/>
            <a:ext cx="4908356" cy="523220"/>
          </a:xfrm>
          <a:prstGeom prst="rect">
            <a:avLst/>
          </a:prstGeom>
          <a:noFill/>
        </p:spPr>
        <p:txBody>
          <a:bodyPr wrap="square" rtlCol="0">
            <a:spAutoFit/>
          </a:bodyPr>
          <a:lstStyle/>
          <a:p>
            <a:r>
              <a:rPr lang="de-DE" sz="2800" dirty="0" smtClean="0">
                <a:solidFill>
                  <a:schemeClr val="accent1"/>
                </a:solidFill>
                <a:latin typeface="Stafford" panose="00000400000000000000" pitchFamily="2" charset="0"/>
                <a:ea typeface="Stafford" panose="00000400000000000000" pitchFamily="2" charset="0"/>
              </a:rPr>
              <a:t>etit </a:t>
            </a:r>
            <a:r>
              <a:rPr lang="de-DE" sz="2800" dirty="0" err="1" smtClean="0">
                <a:solidFill>
                  <a:schemeClr val="accent1"/>
                </a:solidFill>
                <a:latin typeface="Stafford" panose="00000400000000000000" pitchFamily="2" charset="0"/>
                <a:ea typeface="Stafford" panose="00000400000000000000" pitchFamily="2" charset="0"/>
              </a:rPr>
              <a:t>helped</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shape</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the</a:t>
            </a:r>
            <a:r>
              <a:rPr lang="de-DE" sz="2800" dirty="0" smtClean="0">
                <a:solidFill>
                  <a:schemeClr val="accent1"/>
                </a:solidFill>
                <a:latin typeface="Stafford" panose="00000400000000000000" pitchFamily="2" charset="0"/>
                <a:ea typeface="Stafford" panose="00000400000000000000" pitchFamily="2" charset="0"/>
              </a:rPr>
              <a:t> </a:t>
            </a:r>
            <a:r>
              <a:rPr lang="de-DE" sz="2800" dirty="0" err="1" smtClean="0">
                <a:solidFill>
                  <a:schemeClr val="accent1"/>
                </a:solidFill>
                <a:latin typeface="Stafford" panose="00000400000000000000" pitchFamily="2" charset="0"/>
                <a:ea typeface="Stafford" panose="00000400000000000000" pitchFamily="2" charset="0"/>
              </a:rPr>
              <a:t>world</a:t>
            </a:r>
            <a:r>
              <a:rPr lang="de-DE" sz="2800" dirty="0" smtClean="0">
                <a:solidFill>
                  <a:schemeClr val="accent1"/>
                </a:solidFill>
                <a:latin typeface="Stafford" panose="00000400000000000000" pitchFamily="2" charset="0"/>
                <a:ea typeface="Stafford" panose="00000400000000000000" pitchFamily="2" charset="0"/>
              </a:rPr>
              <a:t>…</a:t>
            </a:r>
            <a:endParaRPr lang="de-DE" sz="2800" dirty="0">
              <a:solidFill>
                <a:schemeClr val="accent1"/>
              </a:solidFill>
              <a:latin typeface="Stafford" panose="00000400000000000000" pitchFamily="2" charset="0"/>
              <a:ea typeface="Stafford" panose="00000400000000000000" pitchFamily="2" charset="0"/>
            </a:endParaRPr>
          </a:p>
        </p:txBody>
      </p:sp>
      <p:sp>
        <p:nvSpPr>
          <p:cNvPr id="2" name="Ellipse 1"/>
          <p:cNvSpPr/>
          <p:nvPr/>
        </p:nvSpPr>
        <p:spPr>
          <a:xfrm>
            <a:off x="7456960" y="4993444"/>
            <a:ext cx="709801" cy="709801"/>
          </a:xfrm>
          <a:prstGeom prst="ellipse">
            <a:avLst/>
          </a:prstGeom>
          <a:blipFill dpi="0" rotWithShape="1">
            <a:blip r:embed="rId9" cstate="screen">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7456963" y="3671308"/>
            <a:ext cx="709801" cy="709801"/>
          </a:xfrm>
          <a:prstGeom prst="ellipse">
            <a:avLst/>
          </a:prstGeom>
          <a:blipFill dpi="0" rotWithShape="1">
            <a:blip r:embed="rId10" cstate="print">
              <a:extLst>
                <a:ext uri="{28A0092B-C50C-407E-A947-70E740481C1C}">
                  <a14:useLocalDpi xmlns:a14="http://schemas.microsoft.com/office/drawing/2010/main"/>
                </a:ext>
              </a:extLst>
            </a:blip>
            <a:srcRect/>
            <a:stretch>
              <a:fillRect t="1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9546532" y="3671308"/>
            <a:ext cx="709801" cy="709801"/>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3277824" y="4993444"/>
            <a:ext cx="709801" cy="709801"/>
          </a:xfrm>
          <a:prstGeom prst="ellipse">
            <a:avLst/>
          </a:prstGeom>
          <a:blipFill>
            <a:blip r:embed="rId12" cstate="print">
              <a:extLst>
                <a:ext uri="{28A0092B-C50C-407E-A947-70E740481C1C}">
                  <a14:useLocalDpi xmlns:a14="http://schemas.microsoft.com/office/drawing/2010/main"/>
                </a:ext>
              </a:extLst>
            </a:blip>
            <a:stretch>
              <a:fillRect t="1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5367392" y="4993444"/>
            <a:ext cx="709801" cy="709801"/>
          </a:xfrm>
          <a:prstGeom prst="ellipse">
            <a:avLst/>
          </a:prstGeom>
          <a:blipFill dpi="0" rotWithShape="1">
            <a:blip r:embed="rId13" cstate="print">
              <a:extLst>
                <a:ext uri="{28A0092B-C50C-407E-A947-70E740481C1C}">
                  <a14:useLocalDpi xmlns:a14="http://schemas.microsoft.com/office/drawing/2010/main"/>
                </a:ext>
              </a:extLst>
            </a:blip>
            <a:srcRect/>
            <a:stretch>
              <a:fillRect b="2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p:cNvSpPr/>
          <p:nvPr/>
        </p:nvSpPr>
        <p:spPr>
          <a:xfrm>
            <a:off x="3282413" y="3666449"/>
            <a:ext cx="709801" cy="709801"/>
          </a:xfrm>
          <a:prstGeom prst="ellipse">
            <a:avLst/>
          </a:prstGeom>
          <a:blipFill dpi="0" rotWithShape="1">
            <a:blip r:embed="rId14" cstate="print">
              <a:extLst>
                <a:ext uri="{28A0092B-C50C-407E-A947-70E740481C1C}">
                  <a14:useLocalDpi xmlns:a14="http://schemas.microsoft.com/office/drawing/2010/main"/>
                </a:ext>
              </a:extLst>
            </a:blip>
            <a:srcRect/>
            <a:stretch>
              <a:fillRect/>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p:cNvSpPr/>
          <p:nvPr/>
        </p:nvSpPr>
        <p:spPr>
          <a:xfrm>
            <a:off x="9547325" y="4989877"/>
            <a:ext cx="709801" cy="709801"/>
          </a:xfrm>
          <a:prstGeom prst="ellipse">
            <a:avLst/>
          </a:prstGeom>
          <a:blipFill dpi="0" rotWithShape="1">
            <a:blip r:embed="rId15" cstate="print">
              <a:extLst>
                <a:ext uri="{28A0092B-C50C-407E-A947-70E740481C1C}">
                  <a14:useLocalDpi xmlns:a14="http://schemas.microsoft.com/office/drawing/2010/main"/>
                </a:ext>
              </a:extLst>
            </a:blip>
            <a:srcRect/>
            <a:stretch>
              <a:fillRect t="2000" b="3000"/>
            </a:stretch>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Gerader Verbinder 27"/>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Textfeld 29"/>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sp>
        <p:nvSpPr>
          <p:cNvPr id="19" name="Ellipse 18"/>
          <p:cNvSpPr/>
          <p:nvPr/>
        </p:nvSpPr>
        <p:spPr>
          <a:xfrm>
            <a:off x="5367393" y="3671308"/>
            <a:ext cx="709801" cy="709801"/>
          </a:xfrm>
          <a:prstGeom prst="ellipse">
            <a:avLst/>
          </a:prstGeom>
          <a:blipFill dpi="0" rotWithShape="1">
            <a:blip r:embed="rId16"/>
            <a:srcRect/>
            <a:tile tx="0" ty="0" sx="39000" sy="39000" flip="none" algn="tl"/>
          </a:blipFill>
          <a:ln>
            <a:solidFill>
              <a:srgbClr val="F6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7017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smtClean="0">
                <a:solidFill>
                  <a:srgbClr val="F69200"/>
                </a:solidFill>
              </a:rPr>
              <a:t>Many</a:t>
            </a:r>
            <a:r>
              <a:rPr lang="de-DE" dirty="0" smtClean="0">
                <a:solidFill>
                  <a:srgbClr val="F69200"/>
                </a:solidFill>
              </a:rPr>
              <a:t> </a:t>
            </a:r>
            <a:r>
              <a:rPr lang="de-DE" dirty="0" err="1" smtClean="0">
                <a:solidFill>
                  <a:srgbClr val="F69200"/>
                </a:solidFill>
              </a:rPr>
              <a:t>first</a:t>
            </a:r>
            <a:r>
              <a:rPr lang="de-DE" dirty="0" smtClean="0">
                <a:solidFill>
                  <a:srgbClr val="F69200"/>
                </a:solidFill>
              </a:rPr>
              <a:t> </a:t>
            </a:r>
            <a:r>
              <a:rPr lang="de-DE" dirty="0" err="1" smtClean="0">
                <a:solidFill>
                  <a:srgbClr val="F69200"/>
                </a:solidFill>
              </a:rPr>
              <a:t>academic</a:t>
            </a:r>
            <a:r>
              <a:rPr lang="de-DE" dirty="0" smtClean="0">
                <a:solidFill>
                  <a:srgbClr val="F69200"/>
                </a:solidFill>
              </a:rPr>
              <a:t> </a:t>
            </a:r>
            <a:r>
              <a:rPr lang="de-DE" dirty="0" err="1" smtClean="0">
                <a:solidFill>
                  <a:srgbClr val="F69200"/>
                </a:solidFill>
              </a:rPr>
              <a:t>Chairs</a:t>
            </a:r>
            <a:r>
              <a:rPr lang="de-DE" dirty="0" smtClean="0">
                <a:solidFill>
                  <a:srgbClr val="F69200"/>
                </a:solidFill>
              </a:rPr>
              <a:t> in Germany</a:t>
            </a:r>
            <a:endParaRPr lang="de-DE" dirty="0">
              <a:solidFill>
                <a:srgbClr val="F69200"/>
              </a:solidFill>
            </a:endParaRPr>
          </a:p>
        </p:txBody>
      </p:sp>
      <p:graphicFrame>
        <p:nvGraphicFramePr>
          <p:cNvPr id="12" name="Diagramm 11"/>
          <p:cNvGraphicFramePr/>
          <p:nvPr>
            <p:extLst>
              <p:ext uri="{D42A27DB-BD31-4B8C-83A1-F6EECF244321}">
                <p14:modId xmlns:p14="http://schemas.microsoft.com/office/powerpoint/2010/main" val="1364129438"/>
              </p:ext>
            </p:extLst>
          </p:nvPr>
        </p:nvGraphicFramePr>
        <p:xfrm>
          <a:off x="1378968" y="3549649"/>
          <a:ext cx="9397552" cy="2687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p:cNvSpPr txBox="1"/>
          <p:nvPr/>
        </p:nvSpPr>
        <p:spPr>
          <a:xfrm>
            <a:off x="1521619" y="129868"/>
            <a:ext cx="1115616"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Historie</a:t>
            </a:r>
          </a:p>
        </p:txBody>
      </p:sp>
      <p:sp>
        <p:nvSpPr>
          <p:cNvPr id="13" name="Rechteck 12"/>
          <p:cNvSpPr/>
          <p:nvPr/>
        </p:nvSpPr>
        <p:spPr>
          <a:xfrm>
            <a:off x="407368" y="167211"/>
            <a:ext cx="971600" cy="154261"/>
          </a:xfrm>
          <a:prstGeom prst="rect">
            <a:avLst/>
          </a:prstGeom>
          <a:solidFill>
            <a:srgbClr val="F692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407368" y="-275"/>
            <a:ext cx="971600" cy="167482"/>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r Verbinder 14"/>
          <p:cNvCxnSpPr/>
          <p:nvPr/>
        </p:nvCxnSpPr>
        <p:spPr>
          <a:xfrm>
            <a:off x="407368" y="376089"/>
            <a:ext cx="971600" cy="0"/>
          </a:xfrm>
          <a:prstGeom prst="line">
            <a:avLst/>
          </a:prstGeom>
          <a:ln w="22225">
            <a:solidFill>
              <a:srgbClr val="F69200">
                <a:alpha val="50000"/>
              </a:srgbClr>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407368" y="385488"/>
            <a:ext cx="971600" cy="1062315"/>
          </a:xfrm>
          <a:prstGeom prst="rect">
            <a:avLst/>
          </a:prstGeom>
          <a:solidFill>
            <a:srgbClr val="F6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History</a:t>
            </a:r>
            <a:endParaRPr lang="de-DE" sz="900" dirty="0">
              <a:solidFill>
                <a:schemeClr val="bg1"/>
              </a:solidFill>
              <a:latin typeface="Stafford" panose="00000400000000000000" pitchFamily="2" charset="0"/>
              <a:ea typeface="Stafford" panose="00000400000000000000" pitchFamily="2" charset="0"/>
            </a:endParaRPr>
          </a:p>
        </p:txBody>
      </p:sp>
      <p:sp>
        <p:nvSpPr>
          <p:cNvPr id="2" name="Rechteck 1"/>
          <p:cNvSpPr/>
          <p:nvPr/>
        </p:nvSpPr>
        <p:spPr>
          <a:xfrm>
            <a:off x="0" y="1447803"/>
            <a:ext cx="12192000" cy="1981197"/>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spTree>
    <p:extLst>
      <p:ext uri="{BB962C8B-B14F-4D97-AF65-F5344CB8AC3E}">
        <p14:creationId xmlns:p14="http://schemas.microsoft.com/office/powerpoint/2010/main" val="98541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00689D"/>
                </a:solidFill>
              </a:rPr>
              <a:t>Figures</a:t>
            </a:r>
            <a:r>
              <a:rPr lang="de-DE" dirty="0" smtClean="0">
                <a:solidFill>
                  <a:srgbClr val="00689D"/>
                </a:solidFill>
              </a:rPr>
              <a:t> </a:t>
            </a:r>
            <a:r>
              <a:rPr lang="de-DE" dirty="0" err="1" smtClean="0">
                <a:solidFill>
                  <a:srgbClr val="00689D"/>
                </a:solidFill>
              </a:rPr>
              <a:t>and</a:t>
            </a:r>
            <a:r>
              <a:rPr lang="de-DE" dirty="0" smtClean="0">
                <a:solidFill>
                  <a:srgbClr val="00689D"/>
                </a:solidFill>
              </a:rPr>
              <a:t> </a:t>
            </a:r>
            <a:r>
              <a:rPr lang="de-DE" dirty="0" err="1" smtClean="0">
                <a:solidFill>
                  <a:srgbClr val="00689D"/>
                </a:solidFill>
              </a:rPr>
              <a:t>facts</a:t>
            </a:r>
            <a:endParaRPr lang="de-DE" dirty="0">
              <a:solidFill>
                <a:srgbClr val="00689D"/>
              </a:solidFill>
            </a:endParaRPr>
          </a:p>
        </p:txBody>
      </p:sp>
      <p:pic>
        <p:nvPicPr>
          <p:cNvPr id="10" name="Inhaltsplatzhalter 9"/>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7" y="1456601"/>
            <a:ext cx="12191983" cy="1981197"/>
          </a:xfrm>
        </p:spPr>
      </p:pic>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mc:AlternateContent xmlns:mc="http://schemas.openxmlformats.org/markup-compatibility/2006" xmlns:a14="http://schemas.microsoft.com/office/drawing/2010/main">
        <mc:Choice Requires="a14">
          <p:graphicFrame>
            <p:nvGraphicFramePr>
              <p:cNvPr id="23" name="Diagramm 22"/>
              <p:cNvGraphicFramePr/>
              <p:nvPr>
                <p:extLst>
                  <p:ext uri="{D42A27DB-BD31-4B8C-83A1-F6EECF244321}">
                    <p14:modId xmlns:p14="http://schemas.microsoft.com/office/powerpoint/2010/main" val="15963943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3" name="Diagramm 22"/>
              <p:cNvGraphicFramePr/>
              <p:nvPr>
                <p:extLst>
                  <p:ext uri="{D42A27DB-BD31-4B8C-83A1-F6EECF244321}">
                    <p14:modId xmlns:p14="http://schemas.microsoft.com/office/powerpoint/2010/main" val="159639431"/>
                  </p:ext>
                </p:extLst>
              </p:nvPr>
            </p:nvGraphicFramePr>
            <p:xfrm>
              <a:off x="1775520" y="3567248"/>
              <a:ext cx="8640960" cy="2656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sp>
        <p:nvSpPr>
          <p:cNvPr id="3" name="Textfeld 2"/>
          <p:cNvSpPr txBox="1"/>
          <p:nvPr/>
        </p:nvSpPr>
        <p:spPr>
          <a:xfrm>
            <a:off x="10200456" y="6100156"/>
            <a:ext cx="1728192" cy="246221"/>
          </a:xfrm>
          <a:prstGeom prst="rect">
            <a:avLst/>
          </a:prstGeom>
          <a:noFill/>
        </p:spPr>
        <p:txBody>
          <a:bodyPr wrap="square" rtlCol="0">
            <a:spAutoFit/>
          </a:bodyPr>
          <a:lstStyle/>
          <a:p>
            <a:pPr algn="r"/>
            <a:r>
              <a:rPr lang="de-DE" sz="1000" dirty="0" smtClean="0">
                <a:solidFill>
                  <a:schemeClr val="bg2"/>
                </a:solidFill>
                <a:latin typeface="Calibri" panose="020F0502020204030204" pitchFamily="34" charset="0"/>
              </a:rPr>
              <a:t>01.10.2019</a:t>
            </a:r>
            <a:endParaRPr lang="de-DE" sz="1000" dirty="0">
              <a:solidFill>
                <a:schemeClr val="bg2"/>
              </a:solidFill>
              <a:latin typeface="Calibri" panose="020F0502020204030204" pitchFamily="34" charset="0"/>
            </a:endParaRPr>
          </a:p>
        </p:txBody>
      </p:sp>
    </p:spTree>
    <p:extLst>
      <p:ext uri="{BB962C8B-B14F-4D97-AF65-F5344CB8AC3E}">
        <p14:creationId xmlns:p14="http://schemas.microsoft.com/office/powerpoint/2010/main" val="36088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rgbClr val="00689D"/>
                </a:solidFill>
              </a:rPr>
              <a:t>Our</a:t>
            </a:r>
            <a:r>
              <a:rPr lang="de-DE" dirty="0">
                <a:solidFill>
                  <a:srgbClr val="00689D"/>
                </a:solidFill>
              </a:rPr>
              <a:t> </a:t>
            </a:r>
            <a:r>
              <a:rPr lang="de-DE" dirty="0" err="1">
                <a:solidFill>
                  <a:srgbClr val="00689D"/>
                </a:solidFill>
              </a:rPr>
              <a:t>research</a:t>
            </a:r>
            <a:r>
              <a:rPr lang="de-DE" dirty="0">
                <a:solidFill>
                  <a:srgbClr val="00689D"/>
                </a:solidFill>
              </a:rPr>
              <a:t> </a:t>
            </a:r>
            <a:r>
              <a:rPr lang="de-DE" dirty="0" err="1">
                <a:solidFill>
                  <a:srgbClr val="00689D"/>
                </a:solidFill>
              </a:rPr>
              <a:t>groups</a:t>
            </a:r>
            <a:endParaRPr lang="de-DE" dirty="0">
              <a:solidFill>
                <a:srgbClr val="00689D"/>
              </a:solidFill>
            </a:endParaRPr>
          </a:p>
        </p:txBody>
      </p:sp>
      <p:sp>
        <p:nvSpPr>
          <p:cNvPr id="4" name="Rechteck 3"/>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12230"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sp>
        <p:nvSpPr>
          <p:cNvPr id="9" name="Rechteck 8"/>
          <p:cNvSpPr/>
          <p:nvPr/>
        </p:nvSpPr>
        <p:spPr>
          <a:xfrm>
            <a:off x="551384" y="1197000"/>
            <a:ext cx="11017224" cy="4690530"/>
          </a:xfrm>
          <a:prstGeom prst="rect">
            <a:avLst/>
          </a:prstGeom>
          <a:noFill/>
          <a:effectLst/>
        </p:spPr>
      </p:sp>
      <p:grpSp>
        <p:nvGrpSpPr>
          <p:cNvPr id="173" name="Gruppieren 172"/>
          <p:cNvGrpSpPr/>
          <p:nvPr/>
        </p:nvGrpSpPr>
        <p:grpSpPr>
          <a:xfrm>
            <a:off x="1340635" y="2463017"/>
            <a:ext cx="9512787" cy="948319"/>
            <a:chOff x="1330587" y="2463017"/>
            <a:chExt cx="9512787" cy="948319"/>
          </a:xfrm>
        </p:grpSpPr>
        <p:grpSp>
          <p:nvGrpSpPr>
            <p:cNvPr id="172" name="Gruppieren 171"/>
            <p:cNvGrpSpPr/>
            <p:nvPr/>
          </p:nvGrpSpPr>
          <p:grpSpPr>
            <a:xfrm>
              <a:off x="2936384" y="2472904"/>
              <a:ext cx="7906990" cy="938432"/>
              <a:chOff x="1336914" y="2472904"/>
              <a:chExt cx="7906990" cy="938432"/>
            </a:xfrm>
          </p:grpSpPr>
          <p:grpSp>
            <p:nvGrpSpPr>
              <p:cNvPr id="171" name="Gruppieren 170"/>
              <p:cNvGrpSpPr/>
              <p:nvPr/>
            </p:nvGrpSpPr>
            <p:grpSpPr>
              <a:xfrm>
                <a:off x="2948349" y="2472904"/>
                <a:ext cx="6295555" cy="938432"/>
                <a:chOff x="2948349" y="2472904"/>
                <a:chExt cx="6295555" cy="938432"/>
              </a:xfrm>
            </p:grpSpPr>
            <p:sp>
              <p:nvSpPr>
                <p:cNvPr id="30" name="Freihandform 29"/>
                <p:cNvSpPr/>
                <p:nvPr/>
              </p:nvSpPr>
              <p:spPr>
                <a:xfrm>
                  <a:off x="2948349" y="2543085"/>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Electrical</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Energy</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Conversion</a:t>
                  </a:r>
                  <a:endParaRPr lang="de-DE" sz="900" dirty="0">
                    <a:latin typeface="Tahoma" panose="020B0604030504040204" pitchFamily="34" charset="0"/>
                    <a:ea typeface="Tahoma" panose="020B0604030504040204" pitchFamily="34" charset="0"/>
                    <a:cs typeface="Tahoma" panose="020B0604030504040204" pitchFamily="34" charset="0"/>
                  </a:endParaRPr>
                </a:p>
              </p:txBody>
            </p:sp>
            <p:grpSp>
              <p:nvGrpSpPr>
                <p:cNvPr id="170" name="Gruppieren 169"/>
                <p:cNvGrpSpPr/>
                <p:nvPr/>
              </p:nvGrpSpPr>
              <p:grpSpPr>
                <a:xfrm>
                  <a:off x="4550192" y="2472904"/>
                  <a:ext cx="4693712" cy="938432"/>
                  <a:chOff x="4550192" y="2472904"/>
                  <a:chExt cx="4693712" cy="938432"/>
                </a:xfrm>
              </p:grpSpPr>
              <p:grpSp>
                <p:nvGrpSpPr>
                  <p:cNvPr id="31" name="Gruppieren 30"/>
                  <p:cNvGrpSpPr/>
                  <p:nvPr/>
                </p:nvGrpSpPr>
                <p:grpSpPr>
                  <a:xfrm>
                    <a:off x="4550192" y="2477562"/>
                    <a:ext cx="1447086" cy="933774"/>
                    <a:chOff x="2152862" y="2536135"/>
                    <a:chExt cx="1447086" cy="933774"/>
                  </a:xfrm>
                </p:grpSpPr>
                <p:sp>
                  <p:nvSpPr>
                    <p:cNvPr id="32" name="Freihandform 31"/>
                    <p:cNvSpPr/>
                    <p:nvPr/>
                  </p:nvSpPr>
                  <p:spPr>
                    <a:xfrm>
                      <a:off x="2152862"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Energy</a:t>
                      </a:r>
                      <a:r>
                        <a:rPr lang="de-DE" sz="900" dirty="0">
                          <a:latin typeface="Tahoma" panose="020B0604030504040204" pitchFamily="34" charset="0"/>
                          <a:ea typeface="Tahoma" panose="020B0604030504040204" pitchFamily="34" charset="0"/>
                          <a:cs typeface="Tahoma" panose="020B0604030504040204" pitchFamily="34" charset="0"/>
                        </a:rPr>
                        <a:t> Information Networks &amp; Systems</a:t>
                      </a:r>
                    </a:p>
                  </p:txBody>
                </p:sp>
                <p:sp>
                  <p:nvSpPr>
                    <p:cNvPr id="24" name="Ellipse 23"/>
                    <p:cNvSpPr/>
                    <p:nvPr/>
                  </p:nvSpPr>
                  <p:spPr>
                    <a:xfrm>
                      <a:off x="2636970" y="2536135"/>
                      <a:ext cx="504000" cy="504000"/>
                    </a:xfrm>
                    <a:prstGeom prst="ellipse">
                      <a:avLst/>
                    </a:prstGeom>
                    <a:blipFill>
                      <a:blip r:embed="rId2"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9" name="Gruppieren 168"/>
                  <p:cNvGrpSpPr/>
                  <p:nvPr/>
                </p:nvGrpSpPr>
                <p:grpSpPr>
                  <a:xfrm>
                    <a:off x="6165419" y="2472904"/>
                    <a:ext cx="3078485" cy="938432"/>
                    <a:chOff x="6165419" y="2472904"/>
                    <a:chExt cx="3078485" cy="938432"/>
                  </a:xfrm>
                </p:grpSpPr>
                <p:grpSp>
                  <p:nvGrpSpPr>
                    <p:cNvPr id="69" name="Gruppieren 68"/>
                    <p:cNvGrpSpPr/>
                    <p:nvPr/>
                  </p:nvGrpSpPr>
                  <p:grpSpPr>
                    <a:xfrm>
                      <a:off x="7796818" y="2477562"/>
                      <a:ext cx="1447086" cy="933774"/>
                      <a:chOff x="6928247" y="2891383"/>
                      <a:chExt cx="1447086" cy="933774"/>
                    </a:xfrm>
                  </p:grpSpPr>
                  <p:sp>
                    <p:nvSpPr>
                      <p:cNvPr id="50" name="Freihandform 49"/>
                      <p:cNvSpPr/>
                      <p:nvPr/>
                    </p:nvSpPr>
                    <p:spPr>
                      <a:xfrm>
                        <a:off x="692824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High </a:t>
                        </a:r>
                        <a:r>
                          <a:rPr lang="de-DE" sz="900" dirty="0" err="1">
                            <a:latin typeface="Tahoma" panose="020B0604030504040204" pitchFamily="34" charset="0"/>
                            <a:ea typeface="Tahoma" panose="020B0604030504040204" pitchFamily="34" charset="0"/>
                            <a:cs typeface="Tahoma" panose="020B0604030504040204" pitchFamily="34" charset="0"/>
                          </a:rPr>
                          <a:t>Voltage</a:t>
                        </a:r>
                        <a:r>
                          <a:rPr lang="de-DE" sz="900" dirty="0">
                            <a:latin typeface="Tahoma" panose="020B0604030504040204" pitchFamily="34" charset="0"/>
                            <a:ea typeface="Tahoma" panose="020B0604030504040204" pitchFamily="34" charset="0"/>
                            <a:cs typeface="Tahoma" panose="020B0604030504040204" pitchFamily="34" charset="0"/>
                          </a:rPr>
                          <a:t> Technology</a:t>
                        </a:r>
                      </a:p>
                    </p:txBody>
                  </p:sp>
                  <p:sp>
                    <p:nvSpPr>
                      <p:cNvPr id="25" name="Ellipse 24"/>
                      <p:cNvSpPr/>
                      <p:nvPr/>
                    </p:nvSpPr>
                    <p:spPr>
                      <a:xfrm>
                        <a:off x="7429732" y="2891383"/>
                        <a:ext cx="504000" cy="504000"/>
                      </a:xfrm>
                      <a:prstGeom prst="ellipse">
                        <a:avLst/>
                      </a:prstGeom>
                      <a:blipFill>
                        <a:blip r:embed="rId3"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68" name="Gruppieren 67"/>
                    <p:cNvGrpSpPr/>
                    <p:nvPr/>
                  </p:nvGrpSpPr>
                  <p:grpSpPr>
                    <a:xfrm>
                      <a:off x="6165419" y="2472904"/>
                      <a:ext cx="1447086" cy="938432"/>
                      <a:chOff x="5336452" y="2886725"/>
                      <a:chExt cx="1447086" cy="938432"/>
                    </a:xfrm>
                  </p:grpSpPr>
                  <p:sp>
                    <p:nvSpPr>
                      <p:cNvPr id="46" name="Freihandform 45"/>
                      <p:cNvSpPr/>
                      <p:nvPr/>
                    </p:nvSpPr>
                    <p:spPr>
                      <a:xfrm>
                        <a:off x="5336452"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algn="ctr"/>
                        <a:r>
                          <a:rPr lang="de-DE" sz="900" dirty="0">
                            <a:latin typeface="Tahoma" panose="020B0604030504040204" pitchFamily="34" charset="0"/>
                            <a:ea typeface="Tahoma" panose="020B0604030504040204" pitchFamily="34" charset="0"/>
                            <a:cs typeface="Tahoma" panose="020B0604030504040204" pitchFamily="34" charset="0"/>
                          </a:rPr>
                          <a:t>New Materials </a:t>
                        </a:r>
                        <a:endParaRPr lang="de-DE" sz="900" dirty="0" smtClean="0">
                          <a:latin typeface="Tahoma" panose="020B0604030504040204" pitchFamily="34" charset="0"/>
                          <a:ea typeface="Tahoma" panose="020B0604030504040204" pitchFamily="34" charset="0"/>
                          <a:cs typeface="Tahoma" panose="020B0604030504040204" pitchFamily="34" charset="0"/>
                        </a:endParaRPr>
                      </a:p>
                      <a:p>
                        <a:pPr algn="ctr"/>
                        <a:r>
                          <a:rPr lang="de-DE" sz="900" dirty="0" smtClean="0">
                            <a:latin typeface="Tahoma" panose="020B0604030504040204" pitchFamily="34" charset="0"/>
                            <a:ea typeface="Tahoma" panose="020B0604030504040204" pitchFamily="34" charset="0"/>
                            <a:cs typeface="Tahoma" panose="020B0604030504040204" pitchFamily="34" charset="0"/>
                          </a:rPr>
                          <a:t>Electronics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33" name="Ellipse 32"/>
                      <p:cNvSpPr/>
                      <p:nvPr/>
                    </p:nvSpPr>
                    <p:spPr>
                      <a:xfrm>
                        <a:off x="5807996" y="2886725"/>
                        <a:ext cx="504000" cy="504000"/>
                      </a:xfrm>
                      <a:prstGeom prst="ellipse">
                        <a:avLst/>
                      </a:prstGeom>
                      <a:blipFill>
                        <a:blip r:embed="rId4" cstate="print">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sp>
            <p:nvSpPr>
              <p:cNvPr id="28" name="Freihandform 27"/>
              <p:cNvSpPr/>
              <p:nvPr/>
            </p:nvSpPr>
            <p:spPr>
              <a:xfrm>
                <a:off x="1336914" y="253493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a:r>
                  <a:rPr lang="en-US" sz="800" dirty="0">
                    <a:latin typeface="Tahoma" panose="020B0604030504040204" pitchFamily="34" charset="0"/>
                    <a:ea typeface="Tahoma" panose="020B0604030504040204" pitchFamily="34" charset="0"/>
                    <a:cs typeface="Tahoma" panose="020B0604030504040204" pitchFamily="34" charset="0"/>
                  </a:rPr>
                  <a:t>Electrical Power Supply </a:t>
                </a:r>
                <a:r>
                  <a:rPr lang="en-US" sz="800" dirty="0" smtClean="0">
                    <a:latin typeface="Tahoma" panose="020B0604030504040204" pitchFamily="34" charset="0"/>
                    <a:ea typeface="Tahoma" panose="020B0604030504040204" pitchFamily="34" charset="0"/>
                    <a:cs typeface="Tahoma" panose="020B0604030504040204" pitchFamily="34" charset="0"/>
                  </a:rPr>
                  <a:t/>
                </a:r>
                <a:br>
                  <a:rPr lang="en-US" sz="800" dirty="0" smtClean="0">
                    <a:latin typeface="Tahoma" panose="020B0604030504040204" pitchFamily="34" charset="0"/>
                    <a:ea typeface="Tahoma" panose="020B0604030504040204" pitchFamily="34" charset="0"/>
                    <a:cs typeface="Tahoma" panose="020B0604030504040204" pitchFamily="34" charset="0"/>
                  </a:rPr>
                </a:br>
                <a:r>
                  <a:rPr lang="en-US" sz="800" dirty="0" smtClean="0">
                    <a:latin typeface="Tahoma" panose="020B0604030504040204" pitchFamily="34" charset="0"/>
                    <a:ea typeface="Tahoma" panose="020B0604030504040204" pitchFamily="34" charset="0"/>
                    <a:cs typeface="Tahoma" panose="020B0604030504040204" pitchFamily="34" charset="0"/>
                  </a:rPr>
                  <a:t>with </a:t>
                </a:r>
                <a:r>
                  <a:rPr lang="en-US" sz="800" dirty="0">
                    <a:latin typeface="Tahoma" panose="020B0604030504040204" pitchFamily="34" charset="0"/>
                    <a:ea typeface="Tahoma" panose="020B0604030504040204" pitchFamily="34" charset="0"/>
                    <a:cs typeface="Tahoma" panose="020B0604030504040204" pitchFamily="34" charset="0"/>
                  </a:rPr>
                  <a:t>Integration of </a:t>
                </a:r>
                <a:r>
                  <a:rPr lang="en-US" sz="800" dirty="0" smtClean="0">
                    <a:latin typeface="Tahoma" panose="020B0604030504040204" pitchFamily="34" charset="0"/>
                    <a:ea typeface="Tahoma" panose="020B0604030504040204" pitchFamily="34" charset="0"/>
                    <a:cs typeface="Tahoma" panose="020B0604030504040204" pitchFamily="34" charset="0"/>
                  </a:rPr>
                  <a:t/>
                </a:r>
                <a:br>
                  <a:rPr lang="en-US" sz="800" dirty="0" smtClean="0">
                    <a:latin typeface="Tahoma" panose="020B0604030504040204" pitchFamily="34" charset="0"/>
                    <a:ea typeface="Tahoma" panose="020B0604030504040204" pitchFamily="34" charset="0"/>
                    <a:cs typeface="Tahoma" panose="020B0604030504040204" pitchFamily="34" charset="0"/>
                  </a:rPr>
                </a:br>
                <a:r>
                  <a:rPr lang="en-US" sz="800" dirty="0" smtClean="0">
                    <a:latin typeface="Tahoma" panose="020B0604030504040204" pitchFamily="34" charset="0"/>
                    <a:ea typeface="Tahoma" panose="020B0604030504040204" pitchFamily="34" charset="0"/>
                    <a:cs typeface="Tahoma" panose="020B0604030504040204" pitchFamily="34" charset="0"/>
                  </a:rPr>
                  <a:t>Renewable </a:t>
                </a:r>
                <a:r>
                  <a:rPr lang="en-US" sz="800" dirty="0">
                    <a:latin typeface="Tahoma" panose="020B0604030504040204" pitchFamily="34" charset="0"/>
                    <a:ea typeface="Tahoma" panose="020B0604030504040204" pitchFamily="34" charset="0"/>
                    <a:cs typeface="Tahoma" panose="020B0604030504040204" pitchFamily="34" charset="0"/>
                  </a:rPr>
                  <a:t>Energies</a:t>
                </a:r>
                <a:endParaRPr lang="de-DE" sz="80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111" name="Gruppieren 110"/>
            <p:cNvGrpSpPr/>
            <p:nvPr/>
          </p:nvGrpSpPr>
          <p:grpSpPr>
            <a:xfrm>
              <a:off x="1330587" y="2463017"/>
              <a:ext cx="1447086" cy="927353"/>
              <a:chOff x="8520043" y="1529596"/>
              <a:chExt cx="1447086" cy="927353"/>
            </a:xfrm>
          </p:grpSpPr>
          <p:sp>
            <p:nvSpPr>
              <p:cNvPr id="19" name="Freihandform 18"/>
              <p:cNvSpPr/>
              <p:nvPr/>
            </p:nvSpPr>
            <p:spPr>
              <a:xfrm>
                <a:off x="8520043"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Real-Time Systems</a:t>
                </a:r>
              </a:p>
            </p:txBody>
          </p:sp>
          <p:sp>
            <p:nvSpPr>
              <p:cNvPr id="23" name="Ellipse 22"/>
              <p:cNvSpPr/>
              <p:nvPr/>
            </p:nvSpPr>
            <p:spPr>
              <a:xfrm>
                <a:off x="8983337" y="1529596"/>
                <a:ext cx="504000" cy="504000"/>
              </a:xfrm>
              <a:prstGeom prst="ellipse">
                <a:avLst/>
              </a:prstGeom>
              <a:blipFill>
                <a:blip r:embed="rId5"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177" name="Gruppieren 176"/>
          <p:cNvGrpSpPr/>
          <p:nvPr/>
        </p:nvGrpSpPr>
        <p:grpSpPr>
          <a:xfrm>
            <a:off x="2120082" y="1500500"/>
            <a:ext cx="7904110" cy="936353"/>
            <a:chOff x="1369938" y="1500500"/>
            <a:chExt cx="7904110" cy="936353"/>
          </a:xfrm>
        </p:grpSpPr>
        <p:grpSp>
          <p:nvGrpSpPr>
            <p:cNvPr id="112" name="Gruppieren 111"/>
            <p:cNvGrpSpPr/>
            <p:nvPr/>
          </p:nvGrpSpPr>
          <p:grpSpPr>
            <a:xfrm>
              <a:off x="7826962" y="1509500"/>
              <a:ext cx="1447086" cy="927353"/>
              <a:chOff x="6928247" y="1529596"/>
              <a:chExt cx="1447086" cy="927353"/>
            </a:xfrm>
          </p:grpSpPr>
          <p:sp>
            <p:nvSpPr>
              <p:cNvPr id="18" name="Freihandform 17"/>
              <p:cNvSpPr/>
              <p:nvPr/>
            </p:nvSpPr>
            <p:spPr>
              <a:xfrm>
                <a:off x="692824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defTabSz="35560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Computational</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Electromagnetics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5" name="Ellipse 44"/>
              <p:cNvSpPr/>
              <p:nvPr/>
            </p:nvSpPr>
            <p:spPr>
              <a:xfrm>
                <a:off x="7429732" y="1529596"/>
                <a:ext cx="504000" cy="504000"/>
              </a:xfrm>
              <a:prstGeom prst="ellipse">
                <a:avLst/>
              </a:prstGeom>
              <a:blipFill dpi="0" rotWithShape="1">
                <a:blip r:embed="rId6"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6" name="Gruppieren 175"/>
            <p:cNvGrpSpPr/>
            <p:nvPr/>
          </p:nvGrpSpPr>
          <p:grpSpPr>
            <a:xfrm>
              <a:off x="1369938" y="1500500"/>
              <a:ext cx="6300014" cy="936353"/>
              <a:chOff x="1369938" y="1500500"/>
              <a:chExt cx="6300014" cy="936353"/>
            </a:xfrm>
          </p:grpSpPr>
          <p:grpSp>
            <p:nvGrpSpPr>
              <p:cNvPr id="113" name="Gruppieren 112"/>
              <p:cNvGrpSpPr/>
              <p:nvPr/>
            </p:nvGrpSpPr>
            <p:grpSpPr>
              <a:xfrm>
                <a:off x="6222866" y="1508420"/>
                <a:ext cx="1447086" cy="928433"/>
                <a:chOff x="5336452" y="1528516"/>
                <a:chExt cx="1447086" cy="928433"/>
              </a:xfrm>
            </p:grpSpPr>
            <p:sp>
              <p:nvSpPr>
                <p:cNvPr id="17" name="Freihandform 16"/>
                <p:cNvSpPr/>
                <p:nvPr/>
              </p:nvSpPr>
              <p:spPr>
                <a:xfrm>
                  <a:off x="533645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Bioinspired</a:t>
                  </a:r>
                  <a:r>
                    <a:rPr lang="de-DE" sz="900" dirty="0">
                      <a:latin typeface="Tahoma" panose="020B0604030504040204" pitchFamily="34" charset="0"/>
                      <a:ea typeface="Tahoma" panose="020B0604030504040204" pitchFamily="34" charset="0"/>
                      <a:cs typeface="Tahoma" panose="020B0604030504040204" pitchFamily="34" charset="0"/>
                    </a:rPr>
                    <a:t> Communication Systems</a:t>
                  </a:r>
                </a:p>
              </p:txBody>
            </p:sp>
            <p:sp>
              <p:nvSpPr>
                <p:cNvPr id="42" name="Ellipse 41"/>
                <p:cNvSpPr/>
                <p:nvPr/>
              </p:nvSpPr>
              <p:spPr>
                <a:xfrm>
                  <a:off x="5808663" y="1528516"/>
                  <a:ext cx="504000" cy="505080"/>
                </a:xfrm>
                <a:prstGeom prst="ellipse">
                  <a:avLst/>
                </a:prstGeom>
                <a:blipFill dpi="0" rotWithShape="1">
                  <a:blip r:embed="rId7"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5" name="Gruppieren 174"/>
              <p:cNvGrpSpPr/>
              <p:nvPr/>
            </p:nvGrpSpPr>
            <p:grpSpPr>
              <a:xfrm>
                <a:off x="1369938" y="1500500"/>
                <a:ext cx="4664110" cy="936353"/>
                <a:chOff x="1369938" y="1500500"/>
                <a:chExt cx="4664110" cy="936353"/>
              </a:xfrm>
            </p:grpSpPr>
            <p:grpSp>
              <p:nvGrpSpPr>
                <p:cNvPr id="114" name="Gruppieren 113"/>
                <p:cNvGrpSpPr/>
                <p:nvPr/>
              </p:nvGrpSpPr>
              <p:grpSpPr>
                <a:xfrm>
                  <a:off x="4586962" y="1509500"/>
                  <a:ext cx="1447086" cy="927353"/>
                  <a:chOff x="3744657" y="1529596"/>
                  <a:chExt cx="1447086" cy="927353"/>
                </a:xfrm>
              </p:grpSpPr>
              <p:sp>
                <p:nvSpPr>
                  <p:cNvPr id="12" name="Freihandform 11"/>
                  <p:cNvSpPr/>
                  <p:nvPr/>
                </p:nvSpPr>
                <p:spPr>
                  <a:xfrm>
                    <a:off x="374465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algn="ctr" defTabSz="40005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Accelerator</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Technology</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4" name="Ellipse 43"/>
                  <p:cNvSpPr/>
                  <p:nvPr/>
                </p:nvSpPr>
                <p:spPr>
                  <a:xfrm>
                    <a:off x="4208752" y="1529596"/>
                    <a:ext cx="504000" cy="504000"/>
                  </a:xfrm>
                  <a:prstGeom prst="ellipse">
                    <a:avLst/>
                  </a:prstGeom>
                  <a:blipFill>
                    <a:blip r:embed="rId8"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74" name="Gruppieren 173"/>
                <p:cNvGrpSpPr/>
                <p:nvPr/>
              </p:nvGrpSpPr>
              <p:grpSpPr>
                <a:xfrm>
                  <a:off x="1369938" y="1500500"/>
                  <a:ext cx="3048929" cy="936353"/>
                  <a:chOff x="1369938" y="1500500"/>
                  <a:chExt cx="3048929" cy="936353"/>
                </a:xfrm>
              </p:grpSpPr>
              <p:grpSp>
                <p:nvGrpSpPr>
                  <p:cNvPr id="115" name="Gruppieren 114"/>
                  <p:cNvGrpSpPr/>
                  <p:nvPr/>
                </p:nvGrpSpPr>
                <p:grpSpPr>
                  <a:xfrm>
                    <a:off x="2971781" y="1509500"/>
                    <a:ext cx="1447086" cy="927353"/>
                    <a:chOff x="2152862" y="1529596"/>
                    <a:chExt cx="1447086" cy="927353"/>
                  </a:xfrm>
                </p:grpSpPr>
                <p:sp>
                  <p:nvSpPr>
                    <p:cNvPr id="11" name="Freihandform 10"/>
                    <p:cNvSpPr/>
                    <p:nvPr/>
                  </p:nvSpPr>
                  <p:spPr>
                    <a:xfrm>
                      <a:off x="2152862"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Accelerator</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Physics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43" name="Ellipse 42"/>
                    <p:cNvSpPr/>
                    <p:nvPr/>
                  </p:nvSpPr>
                  <p:spPr>
                    <a:xfrm>
                      <a:off x="2639616" y="1529596"/>
                      <a:ext cx="504000" cy="504000"/>
                    </a:xfrm>
                    <a:prstGeom prst="ellipse">
                      <a:avLst/>
                    </a:prstGeom>
                    <a:blipFill dpi="0" rotWithShape="1">
                      <a:blip r:embed="rId9"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6" name="Gruppieren 115"/>
                  <p:cNvGrpSpPr/>
                  <p:nvPr/>
                </p:nvGrpSpPr>
                <p:grpSpPr>
                  <a:xfrm>
                    <a:off x="1369938" y="1500500"/>
                    <a:ext cx="1447086" cy="936353"/>
                    <a:chOff x="561067" y="1520596"/>
                    <a:chExt cx="1447086" cy="936353"/>
                  </a:xfrm>
                </p:grpSpPr>
                <p:sp>
                  <p:nvSpPr>
                    <p:cNvPr id="10" name="Freihandform 9"/>
                    <p:cNvSpPr/>
                    <p:nvPr/>
                  </p:nvSpPr>
                  <p:spPr>
                    <a:xfrm>
                      <a:off x="561067" y="158869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2865" tIns="72865" rIns="72865" bIns="72865" numCol="1" spcCol="1270" anchor="b" anchorCtr="0">
                      <a:noAutofit/>
                    </a:bodyPr>
                    <a:lstStyle/>
                    <a:p>
                      <a:pPr lvl="0" algn="ctr"/>
                      <a:r>
                        <a:rPr lang="en-US" sz="800" dirty="0">
                          <a:latin typeface="Tahoma" panose="020B0604030504040204" pitchFamily="34" charset="0"/>
                          <a:ea typeface="Tahoma" panose="020B0604030504040204" pitchFamily="34" charset="0"/>
                          <a:cs typeface="Tahoma" panose="020B0604030504040204" pitchFamily="34" charset="0"/>
                        </a:rPr>
                        <a:t>Adaptive Systems for Processing of </a:t>
                      </a:r>
                      <a:r>
                        <a:rPr lang="en-US" sz="800">
                          <a:latin typeface="Tahoma" panose="020B0604030504040204" pitchFamily="34" charset="0"/>
                          <a:ea typeface="Tahoma" panose="020B0604030504040204" pitchFamily="34" charset="0"/>
                          <a:cs typeface="Tahoma" panose="020B0604030504040204" pitchFamily="34" charset="0"/>
                        </a:rPr>
                        <a:t>Speech </a:t>
                      </a:r>
                      <a:r>
                        <a:rPr lang="en-US" sz="800" smtClean="0">
                          <a:latin typeface="Tahoma" panose="020B0604030504040204" pitchFamily="34" charset="0"/>
                          <a:ea typeface="Tahoma" panose="020B0604030504040204" pitchFamily="34" charset="0"/>
                          <a:cs typeface="Tahoma" panose="020B0604030504040204" pitchFamily="34" charset="0"/>
                        </a:rPr>
                        <a:t/>
                      </a:r>
                      <a:br>
                        <a:rPr lang="en-US" sz="800" smtClean="0">
                          <a:latin typeface="Tahoma" panose="020B0604030504040204" pitchFamily="34" charset="0"/>
                          <a:ea typeface="Tahoma" panose="020B0604030504040204" pitchFamily="34" charset="0"/>
                          <a:cs typeface="Tahoma" panose="020B0604030504040204" pitchFamily="34" charset="0"/>
                        </a:rPr>
                      </a:br>
                      <a:r>
                        <a:rPr lang="en-US" sz="800" smtClean="0">
                          <a:latin typeface="Tahoma" panose="020B0604030504040204" pitchFamily="34" charset="0"/>
                          <a:ea typeface="Tahoma" panose="020B0604030504040204" pitchFamily="34" charset="0"/>
                          <a:cs typeface="Tahoma" panose="020B0604030504040204" pitchFamily="34" charset="0"/>
                        </a:rPr>
                        <a:t>and </a:t>
                      </a:r>
                      <a:r>
                        <a:rPr lang="en-US" sz="800" dirty="0">
                          <a:latin typeface="Tahoma" panose="020B0604030504040204" pitchFamily="34" charset="0"/>
                          <a:ea typeface="Tahoma" panose="020B0604030504040204" pitchFamily="34" charset="0"/>
                          <a:cs typeface="Tahoma" panose="020B0604030504040204" pitchFamily="34" charset="0"/>
                        </a:rPr>
                        <a:t>Audio Signals</a:t>
                      </a:r>
                      <a:endParaRPr lang="de-DE" sz="800" dirty="0">
                        <a:latin typeface="Tahoma" panose="020B0604030504040204" pitchFamily="34" charset="0"/>
                        <a:ea typeface="Tahoma" panose="020B0604030504040204" pitchFamily="34" charset="0"/>
                        <a:cs typeface="Tahoma" panose="020B0604030504040204" pitchFamily="34" charset="0"/>
                      </a:endParaRPr>
                    </a:p>
                  </p:txBody>
                </p:sp>
                <p:sp>
                  <p:nvSpPr>
                    <p:cNvPr id="48" name="Ellipse 47"/>
                    <p:cNvSpPr/>
                    <p:nvPr/>
                  </p:nvSpPr>
                  <p:spPr>
                    <a:xfrm>
                      <a:off x="1032753" y="1520596"/>
                      <a:ext cx="504000" cy="504000"/>
                    </a:xfrm>
                    <a:prstGeom prst="ellipse">
                      <a:avLst/>
                    </a:prstGeom>
                    <a:blipFill dpi="0" rotWithShape="1">
                      <a:blip r:embed="rId10"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grpSp>
      <p:grpSp>
        <p:nvGrpSpPr>
          <p:cNvPr id="164" name="Gruppieren 163"/>
          <p:cNvGrpSpPr/>
          <p:nvPr/>
        </p:nvGrpSpPr>
        <p:grpSpPr>
          <a:xfrm>
            <a:off x="1326025" y="4408191"/>
            <a:ext cx="9532023" cy="940605"/>
            <a:chOff x="1326025" y="4408191"/>
            <a:chExt cx="9532023" cy="940605"/>
          </a:xfrm>
        </p:grpSpPr>
        <p:sp>
          <p:nvSpPr>
            <p:cNvPr id="61" name="Freihandform 60"/>
            <p:cNvSpPr/>
            <p:nvPr/>
          </p:nvSpPr>
          <p:spPr>
            <a:xfrm>
              <a:off x="9410962" y="4480545"/>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Computer Systems</a:t>
              </a:r>
            </a:p>
          </p:txBody>
        </p:sp>
        <p:grpSp>
          <p:nvGrpSpPr>
            <p:cNvPr id="163" name="Gruppieren 162"/>
            <p:cNvGrpSpPr/>
            <p:nvPr/>
          </p:nvGrpSpPr>
          <p:grpSpPr>
            <a:xfrm>
              <a:off x="1326025" y="4408191"/>
              <a:ext cx="7908420" cy="940605"/>
              <a:chOff x="1326025" y="4408191"/>
              <a:chExt cx="7908420" cy="940605"/>
            </a:xfrm>
          </p:grpSpPr>
          <p:grpSp>
            <p:nvGrpSpPr>
              <p:cNvPr id="85" name="Gruppieren 84"/>
              <p:cNvGrpSpPr/>
              <p:nvPr/>
            </p:nvGrpSpPr>
            <p:grpSpPr>
              <a:xfrm>
                <a:off x="7787359" y="4425253"/>
                <a:ext cx="1447086" cy="923543"/>
                <a:chOff x="561067" y="4572287"/>
                <a:chExt cx="1447086" cy="923543"/>
              </a:xfrm>
            </p:grpSpPr>
            <p:sp>
              <p:nvSpPr>
                <p:cNvPr id="60" name="Freihandform 59"/>
                <p:cNvSpPr/>
                <p:nvPr/>
              </p:nvSpPr>
              <p:spPr>
                <a:xfrm>
                  <a:off x="56106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Photonics</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and</a:t>
                  </a:r>
                  <a:r>
                    <a:rPr lang="de-DE" sz="900" dirty="0">
                      <a:latin typeface="Tahoma" panose="020B0604030504040204" pitchFamily="34" charset="0"/>
                      <a:ea typeface="Tahoma" panose="020B0604030504040204" pitchFamily="34" charset="0"/>
                      <a:cs typeface="Tahoma" panose="020B0604030504040204" pitchFamily="34" charset="0"/>
                    </a:rPr>
                    <a:t> Optical Communications</a:t>
                  </a:r>
                </a:p>
              </p:txBody>
            </p:sp>
            <p:sp>
              <p:nvSpPr>
                <p:cNvPr id="35" name="Ellipse 34"/>
                <p:cNvSpPr/>
                <p:nvPr/>
              </p:nvSpPr>
              <p:spPr>
                <a:xfrm>
                  <a:off x="1035234" y="4572287"/>
                  <a:ext cx="504000" cy="504000"/>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2" name="Gruppieren 161"/>
              <p:cNvGrpSpPr/>
              <p:nvPr/>
            </p:nvGrpSpPr>
            <p:grpSpPr>
              <a:xfrm>
                <a:off x="1326025" y="4408191"/>
                <a:ext cx="6279714" cy="940605"/>
                <a:chOff x="1326025" y="4408191"/>
                <a:chExt cx="6279714" cy="940605"/>
              </a:xfrm>
            </p:grpSpPr>
            <p:grpSp>
              <p:nvGrpSpPr>
                <p:cNvPr id="84" name="Gruppieren 83"/>
                <p:cNvGrpSpPr/>
                <p:nvPr/>
              </p:nvGrpSpPr>
              <p:grpSpPr>
                <a:xfrm>
                  <a:off x="6158653" y="4408191"/>
                  <a:ext cx="1447086" cy="940605"/>
                  <a:chOff x="10111838" y="3542265"/>
                  <a:chExt cx="1447086" cy="940605"/>
                </a:xfrm>
              </p:grpSpPr>
              <p:sp>
                <p:nvSpPr>
                  <p:cNvPr id="59" name="Freihandform 58"/>
                  <p:cNvSpPr/>
                  <p:nvPr/>
                </p:nvSpPr>
                <p:spPr>
                  <a:xfrm>
                    <a:off x="10111838" y="361461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Communication Systems</a:t>
                    </a:r>
                  </a:p>
                </p:txBody>
              </p:sp>
              <p:sp>
                <p:nvSpPr>
                  <p:cNvPr id="39" name="Ellipse 38"/>
                  <p:cNvSpPr/>
                  <p:nvPr/>
                </p:nvSpPr>
                <p:spPr>
                  <a:xfrm>
                    <a:off x="10562032" y="3542265"/>
                    <a:ext cx="504000" cy="504000"/>
                  </a:xfrm>
                  <a:prstGeom prst="ellipse">
                    <a:avLst/>
                  </a:prstGeom>
                  <a:blipFill dpi="0" rotWithShape="1">
                    <a:blip r:embed="rId12"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61" name="Gruppieren 160"/>
                <p:cNvGrpSpPr/>
                <p:nvPr/>
              </p:nvGrpSpPr>
              <p:grpSpPr>
                <a:xfrm>
                  <a:off x="1326025" y="4467783"/>
                  <a:ext cx="4677015" cy="876162"/>
                  <a:chOff x="1326025" y="4467783"/>
                  <a:chExt cx="4677015" cy="876162"/>
                </a:xfrm>
              </p:grpSpPr>
              <p:sp>
                <p:nvSpPr>
                  <p:cNvPr id="58" name="Freihandform 57"/>
                  <p:cNvSpPr/>
                  <p:nvPr/>
                </p:nvSpPr>
                <p:spPr>
                  <a:xfrm>
                    <a:off x="4555954" y="446778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Multimedia Communications</a:t>
                    </a:r>
                  </a:p>
                </p:txBody>
              </p:sp>
              <p:grpSp>
                <p:nvGrpSpPr>
                  <p:cNvPr id="160" name="Gruppieren 159"/>
                  <p:cNvGrpSpPr/>
                  <p:nvPr/>
                </p:nvGrpSpPr>
                <p:grpSpPr>
                  <a:xfrm>
                    <a:off x="1326025" y="4467783"/>
                    <a:ext cx="3057399" cy="876162"/>
                    <a:chOff x="1326025" y="4467783"/>
                    <a:chExt cx="3057399" cy="876162"/>
                  </a:xfrm>
                </p:grpSpPr>
                <p:sp>
                  <p:nvSpPr>
                    <p:cNvPr id="57" name="Freihandform 56"/>
                    <p:cNvSpPr/>
                    <p:nvPr/>
                  </p:nvSpPr>
                  <p:spPr>
                    <a:xfrm>
                      <a:off x="2936338" y="446778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algn="ctr" defTabSz="400050">
                        <a:lnSpc>
                          <a:spcPct val="90000"/>
                        </a:lnSpc>
                        <a:spcAft>
                          <a:spcPct val="35000"/>
                        </a:spcAft>
                      </a:pPr>
                      <a:r>
                        <a:rPr lang="de-DE" sz="900" dirty="0" err="1">
                          <a:latin typeface="Tahoma" panose="020B0604030504040204" pitchFamily="34" charset="0"/>
                          <a:ea typeface="Tahoma" panose="020B0604030504040204" pitchFamily="34" charset="0"/>
                          <a:cs typeface="Tahoma" panose="020B0604030504040204" pitchFamily="34" charset="0"/>
                        </a:rPr>
                        <a:t>Microwave</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Engineering</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55" name="Freihandform 54"/>
                    <p:cNvSpPr/>
                    <p:nvPr/>
                  </p:nvSpPr>
                  <p:spPr>
                    <a:xfrm>
                      <a:off x="1326025" y="4475694"/>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Measurement </a:t>
                      </a:r>
                      <a:r>
                        <a:rPr lang="de-DE" sz="900" dirty="0" err="1">
                          <a:latin typeface="Tahoma" panose="020B0604030504040204" pitchFamily="34" charset="0"/>
                          <a:ea typeface="Tahoma" panose="020B0604030504040204" pitchFamily="34" charset="0"/>
                          <a:cs typeface="Tahoma" panose="020B0604030504040204" pitchFamily="34" charset="0"/>
                        </a:rPr>
                        <a:t>and</a:t>
                      </a:r>
                      <a:r>
                        <a:rPr lang="de-DE" sz="900" dirty="0">
                          <a:latin typeface="Tahoma" panose="020B0604030504040204" pitchFamily="34" charset="0"/>
                          <a:ea typeface="Tahoma" panose="020B0604030504040204" pitchFamily="34" charset="0"/>
                          <a:cs typeface="Tahoma" panose="020B0604030504040204" pitchFamily="34" charset="0"/>
                        </a:rPr>
                        <a:t> Sensor Technology</a:t>
                      </a:r>
                    </a:p>
                  </p:txBody>
                </p:sp>
              </p:grpSp>
            </p:grpSp>
          </p:grpSp>
        </p:grpSp>
      </p:grpSp>
      <p:grpSp>
        <p:nvGrpSpPr>
          <p:cNvPr id="168" name="Gruppieren 167"/>
          <p:cNvGrpSpPr/>
          <p:nvPr/>
        </p:nvGrpSpPr>
        <p:grpSpPr>
          <a:xfrm>
            <a:off x="1340635" y="3431334"/>
            <a:ext cx="9491468" cy="943409"/>
            <a:chOff x="1340635" y="3431334"/>
            <a:chExt cx="9491468" cy="943409"/>
          </a:xfrm>
        </p:grpSpPr>
        <p:sp>
          <p:nvSpPr>
            <p:cNvPr id="51" name="Freihandform 50"/>
            <p:cNvSpPr/>
            <p:nvPr/>
          </p:nvSpPr>
          <p:spPr>
            <a:xfrm>
              <a:off x="1340635" y="3506492"/>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Integrated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Electronic </a:t>
              </a:r>
              <a:r>
                <a:rPr lang="de-DE" sz="900" dirty="0">
                  <a:latin typeface="Tahoma" panose="020B0604030504040204" pitchFamily="34" charset="0"/>
                  <a:ea typeface="Tahoma" panose="020B0604030504040204" pitchFamily="34" charset="0"/>
                  <a:cs typeface="Tahoma" panose="020B0604030504040204" pitchFamily="34" charset="0"/>
                </a:rPr>
                <a:t>Systems</a:t>
              </a:r>
            </a:p>
          </p:txBody>
        </p:sp>
        <p:grpSp>
          <p:nvGrpSpPr>
            <p:cNvPr id="167" name="Gruppieren 166"/>
            <p:cNvGrpSpPr/>
            <p:nvPr/>
          </p:nvGrpSpPr>
          <p:grpSpPr>
            <a:xfrm>
              <a:off x="2948096" y="3431334"/>
              <a:ext cx="7884007" cy="940404"/>
              <a:chOff x="1349849" y="3431334"/>
              <a:chExt cx="7884007" cy="940404"/>
            </a:xfrm>
          </p:grpSpPr>
          <p:grpSp>
            <p:nvGrpSpPr>
              <p:cNvPr id="67" name="Gruppieren 66"/>
              <p:cNvGrpSpPr/>
              <p:nvPr/>
            </p:nvGrpSpPr>
            <p:grpSpPr>
              <a:xfrm>
                <a:off x="7786770" y="3436823"/>
                <a:ext cx="1447086" cy="934915"/>
                <a:chOff x="3744657" y="2890242"/>
                <a:chExt cx="1447086" cy="934915"/>
              </a:xfrm>
            </p:grpSpPr>
            <p:sp>
              <p:nvSpPr>
                <p:cNvPr id="41" name="Freihandform 40"/>
                <p:cNvSpPr/>
                <p:nvPr/>
              </p:nvSpPr>
              <p:spPr>
                <a:xfrm>
                  <a:off x="3744657" y="295690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Aft>
                      <a:spcPct val="35000"/>
                    </a:spcAft>
                  </a:pPr>
                  <a:r>
                    <a:rPr lang="de-DE" sz="800" dirty="0">
                      <a:latin typeface="Tahoma" panose="020B0604030504040204" pitchFamily="34" charset="0"/>
                      <a:ea typeface="Tahoma" panose="020B0604030504040204" pitchFamily="34" charset="0"/>
                      <a:cs typeface="Tahoma" panose="020B0604030504040204" pitchFamily="34" charset="0"/>
                    </a:rPr>
                    <a:t>Mathematische Modellierung Elektromagnetischer Felder</a:t>
                  </a:r>
                  <a:endParaRPr lang="de-DE" sz="800" kern="1200" dirty="0">
                    <a:latin typeface="Tahoma" panose="020B0604030504040204" pitchFamily="34" charset="0"/>
                    <a:ea typeface="Tahoma" panose="020B0604030504040204" pitchFamily="34" charset="0"/>
                    <a:cs typeface="Tahoma" panose="020B0604030504040204" pitchFamily="34" charset="0"/>
                  </a:endParaRPr>
                </a:p>
              </p:txBody>
            </p:sp>
            <p:sp>
              <p:nvSpPr>
                <p:cNvPr id="49" name="Ellipse 48"/>
                <p:cNvSpPr/>
                <p:nvPr/>
              </p:nvSpPr>
              <p:spPr>
                <a:xfrm>
                  <a:off x="4205612" y="2890242"/>
                  <a:ext cx="504000" cy="504000"/>
                </a:xfrm>
                <a:prstGeom prst="ellipse">
                  <a:avLst/>
                </a:prstGeom>
                <a:blipFill dpi="0" rotWithShape="1">
                  <a:blip r:embed="rId13"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6" name="Gruppieren 165"/>
              <p:cNvGrpSpPr/>
              <p:nvPr/>
            </p:nvGrpSpPr>
            <p:grpSpPr>
              <a:xfrm>
                <a:off x="1349849" y="3431334"/>
                <a:ext cx="6268199" cy="938273"/>
                <a:chOff x="1349849" y="3431334"/>
                <a:chExt cx="6268199" cy="938273"/>
              </a:xfrm>
            </p:grpSpPr>
            <p:sp>
              <p:nvSpPr>
                <p:cNvPr id="54" name="Freihandform 53"/>
                <p:cNvSpPr/>
                <p:nvPr/>
              </p:nvSpPr>
              <p:spPr>
                <a:xfrm>
                  <a:off x="6170962" y="350135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Light Technology</a:t>
                  </a:r>
                </a:p>
              </p:txBody>
            </p:sp>
            <p:grpSp>
              <p:nvGrpSpPr>
                <p:cNvPr id="165" name="Gruppieren 164"/>
                <p:cNvGrpSpPr/>
                <p:nvPr/>
              </p:nvGrpSpPr>
              <p:grpSpPr>
                <a:xfrm>
                  <a:off x="1349849" y="3431334"/>
                  <a:ext cx="4658496" cy="938273"/>
                  <a:chOff x="1349849" y="3431334"/>
                  <a:chExt cx="4658496" cy="938273"/>
                </a:xfrm>
              </p:grpSpPr>
              <p:grpSp>
                <p:nvGrpSpPr>
                  <p:cNvPr id="56" name="Gruppieren 55"/>
                  <p:cNvGrpSpPr/>
                  <p:nvPr/>
                </p:nvGrpSpPr>
                <p:grpSpPr>
                  <a:xfrm>
                    <a:off x="1349849" y="3431334"/>
                    <a:ext cx="1447086" cy="934915"/>
                    <a:chOff x="8523379" y="2534994"/>
                    <a:chExt cx="1447086" cy="934915"/>
                  </a:xfrm>
                </p:grpSpPr>
                <p:sp>
                  <p:nvSpPr>
                    <p:cNvPr id="52" name="Freihandform 51"/>
                    <p:cNvSpPr/>
                    <p:nvPr/>
                  </p:nvSpPr>
                  <p:spPr>
                    <a:xfrm>
                      <a:off x="8523379" y="2601658"/>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Aft>
                          <a:spcPct val="35000"/>
                        </a:spcAft>
                      </a:pPr>
                      <a:r>
                        <a:rPr lang="de-DE" sz="900" dirty="0">
                          <a:latin typeface="Tahoma" panose="020B0604030504040204" pitchFamily="34" charset="0"/>
                          <a:ea typeface="Tahoma" panose="020B0604030504040204" pitchFamily="34" charset="0"/>
                          <a:cs typeface="Tahoma" panose="020B0604030504040204" pitchFamily="34" charset="0"/>
                        </a:rPr>
                        <a:t>Integrated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Micro-Nano-Systems</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36" name="Ellipse 35"/>
                    <p:cNvSpPr/>
                    <p:nvPr/>
                  </p:nvSpPr>
                  <p:spPr>
                    <a:xfrm>
                      <a:off x="8972291" y="2534994"/>
                      <a:ext cx="504000" cy="504000"/>
                    </a:xfrm>
                    <a:prstGeom prst="ellipse">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3" name="Freihandform 52"/>
                  <p:cNvSpPr/>
                  <p:nvPr/>
                </p:nvSpPr>
                <p:spPr>
                  <a:xfrm>
                    <a:off x="4561259" y="350135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en-US" sz="900" dirty="0">
                        <a:latin typeface="Tahoma" panose="020B0604030504040204" pitchFamily="34" charset="0"/>
                        <a:ea typeface="Tahoma" panose="020B0604030504040204" pitchFamily="34" charset="0"/>
                        <a:cs typeface="Tahoma" panose="020B0604030504040204" pitchFamily="34" charset="0"/>
                      </a:rPr>
                      <a:t>Power Electronics and Control of Drives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73" name="Freihandform 72"/>
                  <p:cNvSpPr/>
                  <p:nvPr/>
                </p:nvSpPr>
                <p:spPr>
                  <a:xfrm>
                    <a:off x="2958499" y="3495664"/>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Communications Engineering</a:t>
                    </a:r>
                  </a:p>
                </p:txBody>
              </p:sp>
            </p:grpSp>
          </p:grpSp>
        </p:grpSp>
      </p:grpSp>
      <p:grpSp>
        <p:nvGrpSpPr>
          <p:cNvPr id="3" name="Gruppieren 2"/>
          <p:cNvGrpSpPr/>
          <p:nvPr/>
        </p:nvGrpSpPr>
        <p:grpSpPr>
          <a:xfrm>
            <a:off x="1296293" y="5389382"/>
            <a:ext cx="9577023" cy="933062"/>
            <a:chOff x="1296293" y="5389382"/>
            <a:chExt cx="9577023" cy="933062"/>
          </a:xfrm>
        </p:grpSpPr>
        <p:sp>
          <p:nvSpPr>
            <p:cNvPr id="62" name="Freihandform 61"/>
            <p:cNvSpPr/>
            <p:nvPr/>
          </p:nvSpPr>
          <p:spPr>
            <a:xfrm>
              <a:off x="1296293" y="545419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Control </a:t>
              </a:r>
              <a:r>
                <a:rPr lang="de-DE" sz="900" dirty="0" err="1">
                  <a:latin typeface="Tahoma" panose="020B0604030504040204" pitchFamily="34" charset="0"/>
                  <a:ea typeface="Tahoma" panose="020B0604030504040204" pitchFamily="34" charset="0"/>
                  <a:cs typeface="Tahoma" panose="020B0604030504040204" pitchFamily="34" charset="0"/>
                </a:rPr>
                <a:t>Methods</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Robotics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63" name="Freihandform 62"/>
            <p:cNvSpPr/>
            <p:nvPr/>
          </p:nvSpPr>
          <p:spPr>
            <a:xfrm>
              <a:off x="2920914" y="5442540"/>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Control Systems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err="1">
                  <a:latin typeface="Tahoma" panose="020B0604030504040204" pitchFamily="34" charset="0"/>
                  <a:ea typeface="Tahoma" panose="020B0604030504040204" pitchFamily="34" charset="0"/>
                  <a:cs typeface="Tahoma" panose="020B0604030504040204" pitchFamily="34" charset="0"/>
                </a:rPr>
                <a:t>Mechatronics</a:t>
              </a:r>
              <a:endParaRPr lang="de-DE" sz="900" dirty="0">
                <a:latin typeface="Tahoma" panose="020B0604030504040204" pitchFamily="34" charset="0"/>
                <a:ea typeface="Tahoma" panose="020B0604030504040204" pitchFamily="34" charset="0"/>
                <a:cs typeface="Tahoma" panose="020B0604030504040204" pitchFamily="34" charset="0"/>
              </a:endParaRPr>
            </a:p>
          </p:txBody>
        </p:sp>
        <p:sp>
          <p:nvSpPr>
            <p:cNvPr id="65" name="Freihandform 64"/>
            <p:cNvSpPr/>
            <p:nvPr/>
          </p:nvSpPr>
          <p:spPr>
            <a:xfrm>
              <a:off x="7798454" y="5438166"/>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err="1">
                  <a:latin typeface="Tahoma" panose="020B0604030504040204" pitchFamily="34" charset="0"/>
                  <a:ea typeface="Tahoma" panose="020B0604030504040204" pitchFamily="34" charset="0"/>
                  <a:cs typeface="Tahoma" panose="020B0604030504040204" pitchFamily="34" charset="0"/>
                </a:rPr>
                <a:t>Terahertz</a:t>
              </a:r>
              <a:r>
                <a:rPr lang="de-DE" sz="900" dirty="0">
                  <a:latin typeface="Tahoma" panose="020B0604030504040204" pitchFamily="34" charset="0"/>
                  <a:ea typeface="Tahoma" panose="020B0604030504040204" pitchFamily="34" charset="0"/>
                  <a:cs typeface="Tahoma" panose="020B0604030504040204" pitchFamily="34" charset="0"/>
                </a:rPr>
                <a:t> Devices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and</a:t>
              </a:r>
              <a:r>
                <a:rPr lang="de-DE" sz="900" dirty="0" smtClean="0">
                  <a:latin typeface="Tahoma" panose="020B0604030504040204" pitchFamily="34" charset="0"/>
                  <a:ea typeface="Tahoma" panose="020B0604030504040204" pitchFamily="34" charset="0"/>
                  <a:cs typeface="Tahoma" panose="020B0604030504040204" pitchFamily="34" charset="0"/>
                </a:rPr>
                <a:t> </a:t>
              </a:r>
              <a:r>
                <a:rPr lang="de-DE" sz="900" dirty="0">
                  <a:latin typeface="Tahoma" panose="020B0604030504040204" pitchFamily="34" charset="0"/>
                  <a:ea typeface="Tahoma" panose="020B0604030504040204" pitchFamily="34" charset="0"/>
                  <a:cs typeface="Tahoma" panose="020B0604030504040204" pitchFamily="34" charset="0"/>
                </a:rPr>
                <a:t>Systems</a:t>
              </a:r>
            </a:p>
          </p:txBody>
        </p:sp>
        <p:grpSp>
          <p:nvGrpSpPr>
            <p:cNvPr id="89" name="Gruppieren 88"/>
            <p:cNvGrpSpPr/>
            <p:nvPr/>
          </p:nvGrpSpPr>
          <p:grpSpPr>
            <a:xfrm>
              <a:off x="4546770" y="5395434"/>
              <a:ext cx="1447086" cy="918623"/>
              <a:chOff x="6928247" y="4577207"/>
              <a:chExt cx="1447086" cy="918623"/>
            </a:xfrm>
          </p:grpSpPr>
          <p:sp>
            <p:nvSpPr>
              <p:cNvPr id="64" name="Freihandform 63"/>
              <p:cNvSpPr/>
              <p:nvPr/>
            </p:nvSpPr>
            <p:spPr>
              <a:xfrm>
                <a:off x="6928247" y="4627579"/>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a:r>
                  <a:rPr lang="de-DE" sz="900" dirty="0">
                    <a:latin typeface="Tahoma" panose="020B0604030504040204" pitchFamily="34" charset="0"/>
                    <a:ea typeface="Tahoma" panose="020B0604030504040204" pitchFamily="34" charset="0"/>
                    <a:cs typeface="Tahoma" panose="020B0604030504040204" pitchFamily="34" charset="0"/>
                  </a:rPr>
                  <a:t>Signal Processing</a:t>
                </a:r>
              </a:p>
            </p:txBody>
          </p:sp>
          <p:sp>
            <p:nvSpPr>
              <p:cNvPr id="40" name="Ellipse 39"/>
              <p:cNvSpPr>
                <a:spLocks/>
              </p:cNvSpPr>
              <p:nvPr/>
            </p:nvSpPr>
            <p:spPr>
              <a:xfrm>
                <a:off x="7429732" y="4577207"/>
                <a:ext cx="504000" cy="505080"/>
              </a:xfrm>
              <a:prstGeom prst="ellipse">
                <a:avLst/>
              </a:prstGeom>
              <a:blipFill dpi="0" rotWithShape="1">
                <a:blip r:embed="rId15" cstate="print">
                  <a:extLst>
                    <a:ext uri="{28A0092B-C50C-407E-A947-70E740481C1C}">
                      <a14:useLocalDpi xmlns:a14="http://schemas.microsoft.com/office/drawing/2010/main"/>
                    </a:ext>
                  </a:extLst>
                </a:blip>
                <a:srcRect/>
                <a:stretch>
                  <a:fillRect l="2174" r="2174"/>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6" name="Freihandform 65"/>
            <p:cNvSpPr/>
            <p:nvPr/>
          </p:nvSpPr>
          <p:spPr>
            <a:xfrm>
              <a:off x="9426230" y="5452503"/>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a:r>
                <a:rPr lang="de-DE" sz="900" dirty="0" err="1">
                  <a:latin typeface="Tahoma" panose="020B0604030504040204" pitchFamily="34" charset="0"/>
                  <a:ea typeface="Tahoma" panose="020B0604030504040204" pitchFamily="34" charset="0"/>
                  <a:cs typeface="Tahoma" panose="020B0604030504040204" pitchFamily="34" charset="0"/>
                </a:rPr>
                <a:t>Electromagnetic</a:t>
              </a:r>
              <a:r>
                <a:rPr lang="de-DE" sz="900" dirty="0">
                  <a:latin typeface="Tahoma" panose="020B0604030504040204" pitchFamily="34" charset="0"/>
                  <a:ea typeface="Tahoma" panose="020B0604030504040204" pitchFamily="34" charset="0"/>
                  <a:cs typeface="Tahoma" panose="020B0604030504040204" pitchFamily="34" charset="0"/>
                </a:rPr>
                <a:t> </a:t>
              </a:r>
              <a:r>
                <a:rPr lang="de-DE" sz="900" dirty="0" smtClean="0">
                  <a:latin typeface="Tahoma" panose="020B0604030504040204" pitchFamily="34" charset="0"/>
                  <a:ea typeface="Tahoma" panose="020B0604030504040204" pitchFamily="34" charset="0"/>
                  <a:cs typeface="Tahoma" panose="020B0604030504040204" pitchFamily="34" charset="0"/>
                </a:rPr>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smtClean="0">
                  <a:latin typeface="Tahoma" panose="020B0604030504040204" pitchFamily="34" charset="0"/>
                  <a:ea typeface="Tahoma" panose="020B0604030504040204" pitchFamily="34" charset="0"/>
                  <a:cs typeface="Tahoma" panose="020B0604030504040204" pitchFamily="34" charset="0"/>
                </a:rPr>
                <a:t>Field </a:t>
              </a:r>
              <a:r>
                <a:rPr lang="de-DE" sz="900" dirty="0" err="1">
                  <a:latin typeface="Tahoma" panose="020B0604030504040204" pitchFamily="34" charset="0"/>
                  <a:ea typeface="Tahoma" panose="020B0604030504040204" pitchFamily="34" charset="0"/>
                  <a:cs typeface="Tahoma" panose="020B0604030504040204" pitchFamily="34" charset="0"/>
                </a:rPr>
                <a:t>Theory</a:t>
              </a:r>
              <a:r>
                <a:rPr lang="de-DE" sz="900" dirty="0">
                  <a:latin typeface="Tahoma" panose="020B0604030504040204" pitchFamily="34" charset="0"/>
                  <a:ea typeface="Tahoma" panose="020B0604030504040204" pitchFamily="34" charset="0"/>
                  <a:cs typeface="Tahoma" panose="020B0604030504040204" pitchFamily="34" charset="0"/>
                </a:rPr>
                <a:t> </a:t>
              </a:r>
            </a:p>
          </p:txBody>
        </p:sp>
        <p:grpSp>
          <p:nvGrpSpPr>
            <p:cNvPr id="90" name="Gruppieren 89"/>
            <p:cNvGrpSpPr/>
            <p:nvPr/>
          </p:nvGrpSpPr>
          <p:grpSpPr>
            <a:xfrm>
              <a:off x="6168000" y="5389382"/>
              <a:ext cx="1447086" cy="927658"/>
              <a:chOff x="10111838" y="4923420"/>
              <a:chExt cx="1447086" cy="927658"/>
            </a:xfrm>
          </p:grpSpPr>
          <p:sp>
            <p:nvSpPr>
              <p:cNvPr id="91" name="Freihandform 90"/>
              <p:cNvSpPr/>
              <p:nvPr/>
            </p:nvSpPr>
            <p:spPr>
              <a:xfrm>
                <a:off x="10111838" y="4982827"/>
                <a:ext cx="1447086" cy="868251"/>
              </a:xfrm>
              <a:custGeom>
                <a:avLst/>
                <a:gdLst>
                  <a:gd name="connsiteX0" fmla="*/ 0 w 1447086"/>
                  <a:gd name="connsiteY0" fmla="*/ 144711 h 868251"/>
                  <a:gd name="connsiteX1" fmla="*/ 144711 w 1447086"/>
                  <a:gd name="connsiteY1" fmla="*/ 0 h 868251"/>
                  <a:gd name="connsiteX2" fmla="*/ 1302375 w 1447086"/>
                  <a:gd name="connsiteY2" fmla="*/ 0 h 868251"/>
                  <a:gd name="connsiteX3" fmla="*/ 1447086 w 1447086"/>
                  <a:gd name="connsiteY3" fmla="*/ 144711 h 868251"/>
                  <a:gd name="connsiteX4" fmla="*/ 1447086 w 1447086"/>
                  <a:gd name="connsiteY4" fmla="*/ 723540 h 868251"/>
                  <a:gd name="connsiteX5" fmla="*/ 1302375 w 1447086"/>
                  <a:gd name="connsiteY5" fmla="*/ 868251 h 868251"/>
                  <a:gd name="connsiteX6" fmla="*/ 144711 w 1447086"/>
                  <a:gd name="connsiteY6" fmla="*/ 868251 h 868251"/>
                  <a:gd name="connsiteX7" fmla="*/ 0 w 1447086"/>
                  <a:gd name="connsiteY7" fmla="*/ 723540 h 868251"/>
                  <a:gd name="connsiteX8" fmla="*/ 0 w 1447086"/>
                  <a:gd name="connsiteY8" fmla="*/ 144711 h 86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086" h="868251">
                    <a:moveTo>
                      <a:pt x="0" y="144711"/>
                    </a:moveTo>
                    <a:cubicBezTo>
                      <a:pt x="0" y="64789"/>
                      <a:pt x="64789" y="0"/>
                      <a:pt x="144711" y="0"/>
                    </a:cubicBezTo>
                    <a:lnTo>
                      <a:pt x="1302375" y="0"/>
                    </a:lnTo>
                    <a:cubicBezTo>
                      <a:pt x="1382297" y="0"/>
                      <a:pt x="1447086" y="64789"/>
                      <a:pt x="1447086" y="144711"/>
                    </a:cubicBezTo>
                    <a:lnTo>
                      <a:pt x="1447086" y="723540"/>
                    </a:lnTo>
                    <a:cubicBezTo>
                      <a:pt x="1447086" y="803462"/>
                      <a:pt x="1382297" y="868251"/>
                      <a:pt x="1302375" y="868251"/>
                    </a:cubicBezTo>
                    <a:lnTo>
                      <a:pt x="144711" y="868251"/>
                    </a:lnTo>
                    <a:cubicBezTo>
                      <a:pt x="64789" y="868251"/>
                      <a:pt x="0" y="803462"/>
                      <a:pt x="0" y="723540"/>
                    </a:cubicBezTo>
                    <a:lnTo>
                      <a:pt x="0" y="144711"/>
                    </a:lnTo>
                    <a:close/>
                  </a:path>
                </a:pathLst>
              </a:custGeom>
              <a:solidFill>
                <a:srgbClr val="00689D"/>
              </a:solidFill>
              <a:ln>
                <a:noFill/>
              </a:ln>
              <a:effectLst>
                <a:outerShdw blurRad="190500" sx="102000" sy="102000" algn="ctr" rotWithShape="0">
                  <a:prstClr val="black">
                    <a:alpha val="25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76675" tIns="76675" rIns="76675" bIns="76675" numCol="1" spcCol="1270" anchor="b" anchorCtr="0">
                <a:noAutofit/>
              </a:bodyPr>
              <a:lstStyle/>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Bef>
                    <a:spcPct val="0"/>
                  </a:spcBef>
                  <a:spcAft>
                    <a:spcPct val="35000"/>
                  </a:spcAft>
                </a:pPr>
                <a:endParaRPr lang="de-DE" sz="900" kern="1200" dirty="0" smtClean="0">
                  <a:latin typeface="Tahoma" panose="020B0604030504040204" pitchFamily="34" charset="0"/>
                  <a:ea typeface="Tahoma" panose="020B0604030504040204" pitchFamily="34" charset="0"/>
                  <a:cs typeface="Tahoma" panose="020B0604030504040204" pitchFamily="34" charset="0"/>
                </a:endParaRPr>
              </a:p>
              <a:p>
                <a:pPr lvl="0" algn="ctr" defTabSz="400050">
                  <a:lnSpc>
                    <a:spcPct val="90000"/>
                  </a:lnSpc>
                  <a:spcAft>
                    <a:spcPct val="35000"/>
                  </a:spcAft>
                </a:pPr>
                <a:r>
                  <a:rPr lang="de-DE" sz="900" dirty="0" smtClean="0">
                    <a:latin typeface="Tahoma" panose="020B0604030504040204" pitchFamily="34" charset="0"/>
                    <a:ea typeface="Tahoma" panose="020B0604030504040204" pitchFamily="34" charset="0"/>
                    <a:cs typeface="Tahoma" panose="020B0604030504040204" pitchFamily="34" charset="0"/>
                  </a:rPr>
                  <a:t>Multimodal </a:t>
                </a:r>
                <a:br>
                  <a:rPr lang="de-DE" sz="900" dirty="0" smtClean="0">
                    <a:latin typeface="Tahoma" panose="020B0604030504040204" pitchFamily="34" charset="0"/>
                    <a:ea typeface="Tahoma" panose="020B0604030504040204" pitchFamily="34" charset="0"/>
                    <a:cs typeface="Tahoma" panose="020B0604030504040204" pitchFamily="34" charset="0"/>
                  </a:rPr>
                </a:br>
                <a:r>
                  <a:rPr lang="de-DE" sz="900" dirty="0" err="1" smtClean="0">
                    <a:latin typeface="Tahoma" panose="020B0604030504040204" pitchFamily="34" charset="0"/>
                    <a:ea typeface="Tahoma" panose="020B0604030504040204" pitchFamily="34" charset="0"/>
                    <a:cs typeface="Tahoma" panose="020B0604030504040204" pitchFamily="34" charset="0"/>
                  </a:rPr>
                  <a:t>Energy</a:t>
                </a:r>
                <a:r>
                  <a:rPr lang="de-DE" sz="900" dirty="0" smtClean="0">
                    <a:latin typeface="Tahoma" panose="020B0604030504040204" pitchFamily="34" charset="0"/>
                    <a:ea typeface="Tahoma" panose="020B0604030504040204" pitchFamily="34" charset="0"/>
                    <a:cs typeface="Tahoma" panose="020B0604030504040204" pitchFamily="34" charset="0"/>
                  </a:rPr>
                  <a:t> Systems</a:t>
                </a:r>
                <a:endParaRPr lang="de-DE" sz="900" kern="1200" dirty="0">
                  <a:latin typeface="Tahoma" panose="020B0604030504040204" pitchFamily="34" charset="0"/>
                  <a:ea typeface="Tahoma" panose="020B0604030504040204" pitchFamily="34" charset="0"/>
                  <a:cs typeface="Tahoma" panose="020B0604030504040204" pitchFamily="34" charset="0"/>
                </a:endParaRPr>
              </a:p>
            </p:txBody>
          </p:sp>
          <p:sp>
            <p:nvSpPr>
              <p:cNvPr id="92" name="Ellipse 91"/>
              <p:cNvSpPr/>
              <p:nvPr/>
            </p:nvSpPr>
            <p:spPr>
              <a:xfrm>
                <a:off x="10560750" y="4923420"/>
                <a:ext cx="504000" cy="505080"/>
              </a:xfrm>
              <a:prstGeom prst="ellipse">
                <a:avLst/>
              </a:prstGeom>
              <a:blipFill dpi="0" rotWithShape="1">
                <a:blip r:embed="rId16" cstate="print">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grpSp>
      </p:grpSp>
      <p:sp>
        <p:nvSpPr>
          <p:cNvPr id="118" name="Ellipse 117"/>
          <p:cNvSpPr/>
          <p:nvPr/>
        </p:nvSpPr>
        <p:spPr>
          <a:xfrm>
            <a:off x="5037631" y="2477562"/>
            <a:ext cx="504000" cy="504000"/>
          </a:xfrm>
          <a:prstGeom prst="ellipse">
            <a:avLst/>
          </a:prstGeom>
          <a:blipFill dpi="0" rotWithShape="1">
            <a:blip r:embed="rId17"/>
            <a:srcRect/>
            <a:tile tx="50800" ty="12700" sx="11000" sy="1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Ellipse 118"/>
          <p:cNvSpPr/>
          <p:nvPr/>
        </p:nvSpPr>
        <p:spPr>
          <a:xfrm>
            <a:off x="3395344" y="2472904"/>
            <a:ext cx="504000" cy="504000"/>
          </a:xfrm>
          <a:prstGeom prst="ellipse">
            <a:avLst/>
          </a:prstGeom>
          <a:blipFill dpi="0" rotWithShape="1">
            <a:blip r:embed="rId18"/>
            <a:srcRect/>
            <a:tile tx="-1270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Ellipse 119"/>
          <p:cNvSpPr>
            <a:spLocks/>
          </p:cNvSpPr>
          <p:nvPr/>
        </p:nvSpPr>
        <p:spPr>
          <a:xfrm>
            <a:off x="1808610" y="3439828"/>
            <a:ext cx="504000" cy="505080"/>
          </a:xfrm>
          <a:prstGeom prst="ellipse">
            <a:avLst/>
          </a:prstGeom>
          <a:blipFill dpi="0" rotWithShape="1">
            <a:blip r:embed="rId19"/>
            <a:srcRect/>
            <a:tile tx="-139700" ty="-127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Ellipse 120"/>
          <p:cNvSpPr/>
          <p:nvPr/>
        </p:nvSpPr>
        <p:spPr>
          <a:xfrm>
            <a:off x="5005658" y="3429000"/>
            <a:ext cx="504000" cy="504000"/>
          </a:xfrm>
          <a:prstGeom prst="ellipse">
            <a:avLst/>
          </a:prstGeom>
          <a:blipFill dpi="0" rotWithShape="1">
            <a:blip r:embed="rId20"/>
            <a:srcRect/>
            <a:tile tx="-101600" ty="-5715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Ellipse 121"/>
          <p:cNvSpPr/>
          <p:nvPr/>
        </p:nvSpPr>
        <p:spPr>
          <a:xfrm>
            <a:off x="6632990" y="3429301"/>
            <a:ext cx="504000" cy="505080"/>
          </a:xfrm>
          <a:prstGeom prst="ellipse">
            <a:avLst/>
          </a:prstGeom>
          <a:blipFill dpi="0" rotWithShape="1">
            <a:blip r:embed="rId21"/>
            <a:srcRect/>
            <a:tile tx="-12700" ty="-50800" sx="21000" sy="21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Ellipse 122"/>
          <p:cNvSpPr/>
          <p:nvPr/>
        </p:nvSpPr>
        <p:spPr>
          <a:xfrm rot="1106977">
            <a:off x="8253317" y="3429840"/>
            <a:ext cx="504000" cy="504000"/>
          </a:xfrm>
          <a:prstGeom prst="ellipse">
            <a:avLst/>
          </a:prstGeom>
          <a:blipFill dpi="0" rotWithShape="1">
            <a:blip r:embed="rId22"/>
            <a:srcRect/>
            <a:tile tx="38100" ty="-6350" sx="22000" sy="22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4" name="Ellipse 123"/>
          <p:cNvSpPr/>
          <p:nvPr/>
        </p:nvSpPr>
        <p:spPr>
          <a:xfrm>
            <a:off x="9897716" y="4421138"/>
            <a:ext cx="504000" cy="505080"/>
          </a:xfrm>
          <a:prstGeom prst="ellipse">
            <a:avLst/>
          </a:prstGeom>
          <a:blipFill dpi="0" rotWithShape="1">
            <a:blip r:embed="rId23"/>
            <a:srcRect/>
            <a:tile tx="-114300" ty="-635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p:cNvSpPr/>
          <p:nvPr/>
        </p:nvSpPr>
        <p:spPr>
          <a:xfrm>
            <a:off x="5023929" y="4396808"/>
            <a:ext cx="504000" cy="505080"/>
          </a:xfrm>
          <a:prstGeom prst="ellipse">
            <a:avLst/>
          </a:prstGeom>
          <a:blipFill dpi="0" rotWithShape="1">
            <a:blip r:embed="rId24"/>
            <a:srcRect/>
            <a:tile tx="6350" ty="-38100" sx="29000" sy="29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Ellipse 125"/>
          <p:cNvSpPr/>
          <p:nvPr/>
        </p:nvSpPr>
        <p:spPr>
          <a:xfrm>
            <a:off x="3437823" y="4396808"/>
            <a:ext cx="504000" cy="504000"/>
          </a:xfrm>
          <a:prstGeom prst="ellipse">
            <a:avLst/>
          </a:prstGeom>
          <a:blipFill dpi="0" rotWithShape="1">
            <a:blip r:embed="rId25"/>
            <a:srcRect/>
            <a:tile tx="-63500" ty="-25400" sx="50000" sy="5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Ellipse 126"/>
          <p:cNvSpPr>
            <a:spLocks/>
          </p:cNvSpPr>
          <p:nvPr/>
        </p:nvSpPr>
        <p:spPr>
          <a:xfrm>
            <a:off x="1790120" y="4403639"/>
            <a:ext cx="504000" cy="505080"/>
          </a:xfrm>
          <a:prstGeom prst="ellipse">
            <a:avLst/>
          </a:prstGeom>
          <a:blipFill dpi="0" rotWithShape="1">
            <a:blip r:embed="rId26"/>
            <a:srcRect/>
            <a:tile tx="25400" ty="-38100" sx="12000" sy="12000" flip="xy"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p:cNvSpPr/>
          <p:nvPr/>
        </p:nvSpPr>
        <p:spPr>
          <a:xfrm>
            <a:off x="1757248" y="5391793"/>
            <a:ext cx="504000" cy="504000"/>
          </a:xfrm>
          <a:prstGeom prst="ellipse">
            <a:avLst/>
          </a:prstGeom>
          <a:blipFill dpi="0" rotWithShape="1">
            <a:blip r:embed="rId27"/>
            <a:srcRect/>
            <a:tile tx="-12700" ty="-44450" sx="37000" sy="37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Ellipse 128"/>
          <p:cNvSpPr>
            <a:spLocks/>
          </p:cNvSpPr>
          <p:nvPr/>
        </p:nvSpPr>
        <p:spPr>
          <a:xfrm>
            <a:off x="3392458" y="5387811"/>
            <a:ext cx="504000" cy="505080"/>
          </a:xfrm>
          <a:prstGeom prst="ellipse">
            <a:avLst/>
          </a:prstGeom>
          <a:blipFill dpi="0" rotWithShape="1">
            <a:blip r:embed="rId28"/>
            <a:srcRect/>
            <a:tile tx="38100" ty="6350" sx="30000" sy="3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Ellipse 129"/>
          <p:cNvSpPr/>
          <p:nvPr/>
        </p:nvSpPr>
        <p:spPr>
          <a:xfrm>
            <a:off x="8235455" y="5384712"/>
            <a:ext cx="504000" cy="505080"/>
          </a:xfrm>
          <a:prstGeom prst="ellipse">
            <a:avLst/>
          </a:prstGeom>
          <a:blipFill dpi="0" rotWithShape="1">
            <a:blip r:embed="rId29"/>
            <a:srcRect/>
            <a:tile tx="-12700" ty="-25400" sx="16000" sy="1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aseline="-25000" dirty="0"/>
          </a:p>
        </p:txBody>
      </p:sp>
      <p:sp>
        <p:nvSpPr>
          <p:cNvPr id="131" name="Ellipse 130"/>
          <p:cNvSpPr>
            <a:spLocks/>
          </p:cNvSpPr>
          <p:nvPr/>
        </p:nvSpPr>
        <p:spPr>
          <a:xfrm>
            <a:off x="9868889" y="5391793"/>
            <a:ext cx="504000" cy="505080"/>
          </a:xfrm>
          <a:prstGeom prst="ellipse">
            <a:avLst/>
          </a:prstGeom>
          <a:blipFill dpi="0" rotWithShape="1">
            <a:blip r:embed="rId30"/>
            <a:srcRect/>
            <a:tile tx="12700" ty="-12700" sx="26000" sy="26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328682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00689D"/>
                </a:solidFill>
              </a:rPr>
              <a:t>Our</a:t>
            </a:r>
            <a:r>
              <a:rPr lang="de-DE" dirty="0" smtClean="0">
                <a:solidFill>
                  <a:srgbClr val="00689D"/>
                </a:solidFill>
              </a:rPr>
              <a:t> </a:t>
            </a:r>
            <a:r>
              <a:rPr lang="de-DE" dirty="0" err="1" smtClean="0">
                <a:solidFill>
                  <a:srgbClr val="00689D"/>
                </a:solidFill>
              </a:rPr>
              <a:t>finances</a:t>
            </a:r>
            <a:endParaRPr lang="de-DE" dirty="0">
              <a:solidFill>
                <a:srgbClr val="00689D"/>
              </a:solidFill>
            </a:endParaRPr>
          </a:p>
        </p:txBody>
      </p:sp>
      <p:sp>
        <p:nvSpPr>
          <p:cNvPr id="8" name="Textfeld 7"/>
          <p:cNvSpPr txBox="1"/>
          <p:nvPr/>
        </p:nvSpPr>
        <p:spPr>
          <a:xfrm>
            <a:off x="449636" y="129869"/>
            <a:ext cx="1045989" cy="230832"/>
          </a:xfrm>
          <a:prstGeom prst="rect">
            <a:avLst/>
          </a:prstGeom>
          <a:noFill/>
        </p:spPr>
        <p:txBody>
          <a:bodyPr wrap="square" rtlCol="0">
            <a:spAutoFit/>
          </a:bodyPr>
          <a:lstStyle/>
          <a:p>
            <a:r>
              <a:rPr lang="de-DE" sz="900" dirty="0">
                <a:solidFill>
                  <a:schemeClr val="bg1"/>
                </a:solidFill>
                <a:latin typeface="Stafford" panose="00000400000000000000" pitchFamily="2" charset="0"/>
                <a:ea typeface="Stafford" panose="00000400000000000000" pitchFamily="2" charset="0"/>
              </a:rPr>
              <a:t>Der Fachbereich</a:t>
            </a:r>
          </a:p>
        </p:txBody>
      </p:sp>
      <p:pic>
        <p:nvPicPr>
          <p:cNvPr id="11" name="Inhaltsplatzhalter 10"/>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457201"/>
            <a:ext cx="12192000" cy="1971799"/>
          </a:xfrm>
        </p:spPr>
      </p:pic>
      <p:sp>
        <p:nvSpPr>
          <p:cNvPr id="10" name="Rechteck 9"/>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r Verbinder 12"/>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p:graphicFrame>
        <p:nvGraphicFramePr>
          <p:cNvPr id="16" name="Diagramm 15"/>
          <p:cNvGraphicFramePr>
            <a:graphicFrameLocks/>
          </p:cNvGraphicFramePr>
          <p:nvPr>
            <p:extLst>
              <p:ext uri="{D42A27DB-BD31-4B8C-83A1-F6EECF244321}">
                <p14:modId xmlns:p14="http://schemas.microsoft.com/office/powerpoint/2010/main" val="3408806315"/>
              </p:ext>
            </p:extLst>
          </p:nvPr>
        </p:nvGraphicFramePr>
        <p:xfrm>
          <a:off x="0" y="3425949"/>
          <a:ext cx="12144672" cy="306561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3288000" y="3503020"/>
            <a:ext cx="5328000" cy="230832"/>
          </a:xfrm>
          <a:prstGeom prst="rect">
            <a:avLst/>
          </a:prstGeom>
          <a:noFill/>
        </p:spPr>
        <p:txBody>
          <a:bodyPr wrap="square" rtlCol="0">
            <a:spAutoFit/>
          </a:bodyPr>
          <a:lstStyle/>
          <a:p>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Government</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funding</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Institutional</a:t>
            </a:r>
            <a:r>
              <a:rPr lang="de-DE" sz="900" dirty="0"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e-DE" sz="900" dirty="0" err="1" smtClean="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funding</a:t>
            </a:r>
            <a:endParaRPr lang="de-DE" sz="9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echteck 3"/>
          <p:cNvSpPr/>
          <p:nvPr/>
        </p:nvSpPr>
        <p:spPr>
          <a:xfrm>
            <a:off x="5952000" y="3582436"/>
            <a:ext cx="72000" cy="7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C00000"/>
              </a:solidFill>
            </a:endParaRPr>
          </a:p>
        </p:txBody>
      </p:sp>
    </p:spTree>
    <p:extLst>
      <p:ext uri="{BB962C8B-B14F-4D97-AF65-F5344CB8AC3E}">
        <p14:creationId xmlns:p14="http://schemas.microsoft.com/office/powerpoint/2010/main" val="1200218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2495881" y="1532245"/>
            <a:ext cx="7128519" cy="4680520"/>
          </a:xfrm>
          <a:prstGeom prst="rect">
            <a:avLst/>
          </a:prstGeom>
          <a:solidFill>
            <a:schemeClr val="bg1"/>
          </a:solidFill>
          <a:ln>
            <a:noFill/>
          </a:ln>
          <a:effectLst>
            <a:outerShdw blurRad="3048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en-US" dirty="0">
                <a:solidFill>
                  <a:srgbClr val="00689D"/>
                </a:solidFill>
              </a:rPr>
              <a:t>Our </a:t>
            </a:r>
            <a:r>
              <a:rPr lang="en-US" dirty="0" smtClean="0">
                <a:solidFill>
                  <a:srgbClr val="00689D"/>
                </a:solidFill>
              </a:rPr>
              <a:t>largest </a:t>
            </a:r>
            <a:r>
              <a:rPr lang="en-US" dirty="0">
                <a:solidFill>
                  <a:srgbClr val="00689D"/>
                </a:solidFill>
              </a:rPr>
              <a:t>industrial collaborators in </a:t>
            </a:r>
            <a:r>
              <a:rPr lang="en-US" dirty="0" smtClean="0">
                <a:solidFill>
                  <a:srgbClr val="00689D"/>
                </a:solidFill>
              </a:rPr>
              <a:t>2017</a:t>
            </a:r>
            <a:endParaRPr lang="de-DE" dirty="0">
              <a:solidFill>
                <a:srgbClr val="00689D"/>
              </a:solidFill>
            </a:endParaRPr>
          </a:p>
        </p:txBody>
      </p:sp>
      <p:pic>
        <p:nvPicPr>
          <p:cNvPr id="22" name="Picture 1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88"/>
          <a:stretch/>
        </p:blipFill>
        <p:spPr bwMode="auto">
          <a:xfrm>
            <a:off x="2964008" y="4081180"/>
            <a:ext cx="2733231" cy="65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1708" y="1776729"/>
            <a:ext cx="2612840" cy="55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8" descr="https://encrypted-tbn1.gstatic.com/images?q=tbn:ANd9GcTova9x97V73cQBQPwIGSUoO1hzwIpKItTk4tKbcr8okNP8BJdm2iltne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5333" y="1592772"/>
            <a:ext cx="3016604" cy="9236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ttp://www.presseportal.de/bild/69754-logo-robert-bosch-hausgeraete-gmbh.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03503" y="5127779"/>
            <a:ext cx="2664296" cy="8595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http://img3.auto-motor-und-sport.de/Honda-Logo-brandtreeIntro-8c7d63ea-11139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4236" y="4957319"/>
            <a:ext cx="1762199" cy="10468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http://www.plansee.com/media/layout/PLANSE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32111" y="2845945"/>
            <a:ext cx="2494467" cy="6297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http://www.amprion.net/sites/default/files/amprion_logo.gif"/>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57573" y="4081171"/>
            <a:ext cx="1809751" cy="76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s://encrypted-tbn2.gstatic.com/images?q=tbn:ANd9GcTN9SkwMJGdUgXHduDC6QYfmacVy-prVxaLWuxtFew2CF18JBjonkcfLTz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94363" y="2558896"/>
            <a:ext cx="1066800" cy="107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0" descr="http://www.stepstone.de/upload_de/logo/S/logoSAG_GmbH_45725DE.gif"/>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503763" y="5310244"/>
            <a:ext cx="1524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upload.wikimedia.org/wikipedia/commons/thumb/e/e2/Logo_Merck_KGaA_2015.svg/1280px-Logo_Merck_KGaA_2015.svg.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716937" y="2959450"/>
            <a:ext cx="2306484" cy="37300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a:xfrm>
            <a:off x="412227" y="167211"/>
            <a:ext cx="971600" cy="154261"/>
          </a:xfrm>
          <a:prstGeom prst="rect">
            <a:avLst/>
          </a:prstGeom>
          <a:solidFill>
            <a:srgbClr val="00689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412227" y="-275"/>
            <a:ext cx="971600" cy="167482"/>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r Verbinder 20"/>
          <p:cNvCxnSpPr/>
          <p:nvPr/>
        </p:nvCxnSpPr>
        <p:spPr>
          <a:xfrm>
            <a:off x="412227" y="376089"/>
            <a:ext cx="971600" cy="0"/>
          </a:xfrm>
          <a:prstGeom prst="line">
            <a:avLst/>
          </a:prstGeom>
          <a:ln w="22225">
            <a:solidFill>
              <a:srgbClr val="00689D">
                <a:alpha val="50000"/>
              </a:srgbClr>
            </a:solidFill>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412227" y="385488"/>
            <a:ext cx="971600" cy="1062315"/>
          </a:xfrm>
          <a:prstGeom prst="rect">
            <a:avLst/>
          </a:prstGeom>
          <a:solidFill>
            <a:srgbClr val="006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feld 32"/>
          <p:cNvSpPr txBox="1"/>
          <p:nvPr/>
        </p:nvSpPr>
        <p:spPr>
          <a:xfrm>
            <a:off x="412230" y="129869"/>
            <a:ext cx="1045989" cy="230832"/>
          </a:xfrm>
          <a:prstGeom prst="rect">
            <a:avLst/>
          </a:prstGeom>
          <a:noFill/>
        </p:spPr>
        <p:txBody>
          <a:bodyPr wrap="square" rtlCol="0">
            <a:spAutoFit/>
          </a:bodyPr>
          <a:lstStyle/>
          <a:p>
            <a:r>
              <a:rPr lang="de-DE" sz="900" dirty="0" smtClean="0">
                <a:solidFill>
                  <a:schemeClr val="bg1"/>
                </a:solidFill>
                <a:latin typeface="Stafford" panose="00000400000000000000" pitchFamily="2" charset="0"/>
                <a:ea typeface="Stafford" panose="00000400000000000000" pitchFamily="2" charset="0"/>
              </a:rPr>
              <a:t>The Department</a:t>
            </a:r>
            <a:endParaRPr lang="de-DE" sz="900" dirty="0">
              <a:solidFill>
                <a:schemeClr val="bg1"/>
              </a:solidFill>
              <a:latin typeface="Stafford" panose="00000400000000000000" pitchFamily="2" charset="0"/>
              <a:ea typeface="Stafford" panose="00000400000000000000" pitchFamily="2" charset="0"/>
            </a:endParaRPr>
          </a:p>
        </p:txBody>
      </p:sp>
    </p:spTree>
    <p:extLst>
      <p:ext uri="{BB962C8B-B14F-4D97-AF65-F5344CB8AC3E}">
        <p14:creationId xmlns:p14="http://schemas.microsoft.com/office/powerpoint/2010/main" val="369635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78B832"/>
                </a:solidFill>
              </a:rPr>
              <a:t>Our</a:t>
            </a:r>
            <a:r>
              <a:rPr lang="de-DE" dirty="0" smtClean="0">
                <a:solidFill>
                  <a:srgbClr val="78B832"/>
                </a:solidFill>
              </a:rPr>
              <a:t> </a:t>
            </a:r>
            <a:r>
              <a:rPr lang="de-DE" dirty="0" err="1" smtClean="0">
                <a:solidFill>
                  <a:srgbClr val="78B832"/>
                </a:solidFill>
              </a:rPr>
              <a:t>students</a:t>
            </a:r>
            <a:endParaRPr lang="de-DE" dirty="0">
              <a:solidFill>
                <a:srgbClr val="78B832"/>
              </a:solidFill>
            </a:endParaRPr>
          </a:p>
        </p:txBody>
      </p:sp>
      <p:sp>
        <p:nvSpPr>
          <p:cNvPr id="4" name="Rechteck 3"/>
          <p:cNvSpPr/>
          <p:nvPr/>
        </p:nvSpPr>
        <p:spPr>
          <a:xfrm>
            <a:off x="407368" y="167211"/>
            <a:ext cx="971600" cy="15426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407368" y="-275"/>
            <a:ext cx="971600" cy="1674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r Verbinder 5"/>
          <p:cNvCxnSpPr/>
          <p:nvPr/>
        </p:nvCxnSpPr>
        <p:spPr>
          <a:xfrm>
            <a:off x="407368" y="376089"/>
            <a:ext cx="971600" cy="0"/>
          </a:xfrm>
          <a:prstGeom prst="line">
            <a:avLst/>
          </a:prstGeom>
          <a:ln w="22225">
            <a:solidFill>
              <a:srgbClr val="92D050">
                <a:alpha val="50000"/>
              </a:srgbClr>
            </a:solidFill>
          </a:ln>
        </p:spPr>
        <p:style>
          <a:lnRef idx="1">
            <a:schemeClr val="accent1"/>
          </a:lnRef>
          <a:fillRef idx="0">
            <a:schemeClr val="accent1"/>
          </a:fillRef>
          <a:effectRef idx="0">
            <a:schemeClr val="accent1"/>
          </a:effectRef>
          <a:fontRef idx="minor">
            <a:schemeClr val="tx1"/>
          </a:fontRef>
        </p:style>
      </p:cxnSp>
      <p:sp>
        <p:nvSpPr>
          <p:cNvPr id="7" name="Rechteck 6"/>
          <p:cNvSpPr/>
          <p:nvPr/>
        </p:nvSpPr>
        <p:spPr>
          <a:xfrm>
            <a:off x="407368" y="385488"/>
            <a:ext cx="971600" cy="106231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07371" y="129868"/>
            <a:ext cx="829965" cy="230832"/>
          </a:xfrm>
          <a:prstGeom prst="rect">
            <a:avLst/>
          </a:prstGeom>
          <a:noFill/>
        </p:spPr>
        <p:txBody>
          <a:bodyPr wrap="square" rtlCol="0">
            <a:spAutoFit/>
          </a:bodyPr>
          <a:lstStyle/>
          <a:p>
            <a:r>
              <a:rPr lang="de-DE" sz="900" dirty="0" err="1" smtClean="0">
                <a:solidFill>
                  <a:schemeClr val="bg1"/>
                </a:solidFill>
                <a:latin typeface="Stafford" panose="00000400000000000000" pitchFamily="2" charset="0"/>
                <a:ea typeface="Stafford" panose="00000400000000000000" pitchFamily="2" charset="0"/>
              </a:rPr>
              <a:t>Studying</a:t>
            </a:r>
            <a:endParaRPr lang="de-DE" sz="900" dirty="0">
              <a:solidFill>
                <a:schemeClr val="bg1"/>
              </a:solidFill>
              <a:latin typeface="Stafford" panose="00000400000000000000" pitchFamily="2" charset="0"/>
              <a:ea typeface="Stafford" panose="00000400000000000000" pitchFamily="2" charset="0"/>
            </a:endParaRPr>
          </a:p>
        </p:txBody>
      </p:sp>
      <p:pic>
        <p:nvPicPr>
          <p:cNvPr id="9" name="Grafik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7800"/>
            <a:ext cx="12192000" cy="1981200"/>
          </a:xfrm>
          <a:prstGeom prst="rect">
            <a:avLst/>
          </a:prstGeom>
        </p:spPr>
      </p:pic>
      <p:graphicFrame>
        <p:nvGraphicFramePr>
          <p:cNvPr id="10" name="Diagramm 9"/>
          <p:cNvGraphicFramePr>
            <a:graphicFrameLocks/>
          </p:cNvGraphicFramePr>
          <p:nvPr>
            <p:extLst>
              <p:ext uri="{D42A27DB-BD31-4B8C-83A1-F6EECF244321}">
                <p14:modId xmlns:p14="http://schemas.microsoft.com/office/powerpoint/2010/main" val="810807629"/>
              </p:ext>
            </p:extLst>
          </p:nvPr>
        </p:nvGraphicFramePr>
        <p:xfrm>
          <a:off x="191344" y="3288979"/>
          <a:ext cx="15290177" cy="48796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8249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svorlage_BWL9">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Präsentationsvorlage_BWL9</Template>
  <TotalTime>0</TotalTime>
  <Words>1192</Words>
  <Application>Microsoft Office PowerPoint</Application>
  <PresentationFormat>Breitbild</PresentationFormat>
  <Paragraphs>361</Paragraphs>
  <Slides>20</Slides>
  <Notes>15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Arial</vt:lpstr>
      <vt:lpstr>Bitstream Charter</vt:lpstr>
      <vt:lpstr>Calibri</vt:lpstr>
      <vt:lpstr>Cambria Math</vt:lpstr>
      <vt:lpstr>FrontPage</vt:lpstr>
      <vt:lpstr>Stafford</vt:lpstr>
      <vt:lpstr>Tahoma</vt:lpstr>
      <vt:lpstr>Wingdings</vt:lpstr>
      <vt:lpstr>Präsentationsvorlage_BWL9</vt:lpstr>
      <vt:lpstr>Department 18 Electrical Engineering and Information Technology The first electrical engineers…</vt:lpstr>
      <vt:lpstr>Our Past</vt:lpstr>
      <vt:lpstr>Innovation is our tradition</vt:lpstr>
      <vt:lpstr>Many first academic Chairs in Germany</vt:lpstr>
      <vt:lpstr>Figures and facts</vt:lpstr>
      <vt:lpstr>Our research groups</vt:lpstr>
      <vt:lpstr>Our finances</vt:lpstr>
      <vt:lpstr>Our largest industrial collaborators in 2017</vt:lpstr>
      <vt:lpstr>Our students</vt:lpstr>
      <vt:lpstr>CHE Ranking 2019 – etit results</vt:lpstr>
      <vt:lpstr>Our degree programmes</vt:lpstr>
      <vt:lpstr>etit: Specialisations</vt:lpstr>
      <vt:lpstr>Our interdisciplinary degree programmes</vt:lpstr>
      <vt:lpstr>A selection of our honours and awards</vt:lpstr>
      <vt:lpstr>International: Partners all around the world</vt:lpstr>
      <vt:lpstr>International: Partners all around the world</vt:lpstr>
      <vt:lpstr>International: Double Degree partners</vt:lpstr>
      <vt:lpstr>The TU Darmstadt</vt:lpstr>
      <vt:lpstr>In the heart of the Frankfurt-Rhine-Main metropolitan region</vt:lpstr>
      <vt:lpstr>Our online presence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Timo Blessing</dc:creator>
  <cp:lastModifiedBy>Siebert, Sandra, Dr.</cp:lastModifiedBy>
  <cp:revision>728</cp:revision>
  <cp:lastPrinted>2018-07-11T12:34:30Z</cp:lastPrinted>
  <dcterms:created xsi:type="dcterms:W3CDTF">2009-12-23T09:42:49Z</dcterms:created>
  <dcterms:modified xsi:type="dcterms:W3CDTF">2019-12-10T13:42:41Z</dcterms:modified>
</cp:coreProperties>
</file>