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Default Extension="mpg" ContentType="video/mpe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Default Extension="avi" ContentType="video/avi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7" r:id="rId3"/>
    <p:sldId id="480" r:id="rId4"/>
    <p:sldId id="413" r:id="rId5"/>
    <p:sldId id="420" r:id="rId6"/>
    <p:sldId id="462" r:id="rId7"/>
    <p:sldId id="463" r:id="rId8"/>
    <p:sldId id="464" r:id="rId9"/>
    <p:sldId id="465" r:id="rId10"/>
    <p:sldId id="466" r:id="rId11"/>
    <p:sldId id="468" r:id="rId12"/>
    <p:sldId id="469" r:id="rId13"/>
    <p:sldId id="451" r:id="rId14"/>
    <p:sldId id="453" r:id="rId15"/>
    <p:sldId id="470" r:id="rId16"/>
    <p:sldId id="471" r:id="rId17"/>
    <p:sldId id="472" r:id="rId18"/>
    <p:sldId id="482" r:id="rId19"/>
    <p:sldId id="483" r:id="rId20"/>
    <p:sldId id="467" r:id="rId21"/>
    <p:sldId id="473" r:id="rId22"/>
    <p:sldId id="474" r:id="rId23"/>
    <p:sldId id="475" r:id="rId24"/>
    <p:sldId id="476" r:id="rId25"/>
    <p:sldId id="478" r:id="rId26"/>
    <p:sldId id="479" r:id="rId27"/>
    <p:sldId id="481" r:id="rId2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CCFF"/>
    <a:srgbClr val="0000FF"/>
    <a:srgbClr val="0033CC"/>
    <a:srgbClr val="008000"/>
    <a:srgbClr val="006600"/>
    <a:srgbClr val="FFFF00"/>
    <a:srgbClr val="FF0000"/>
    <a:srgbClr val="FF9933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5" autoAdjust="0"/>
    <p:restoredTop sz="99712" autoAdjust="0"/>
  </p:normalViewPr>
  <p:slideViewPr>
    <p:cSldViewPr snapToGrid="0" snapToObjects="1">
      <p:cViewPr>
        <p:scale>
          <a:sx n="75" d="100"/>
          <a:sy n="75" d="100"/>
        </p:scale>
        <p:origin x="-1470" y="-6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notesViewPr>
    <p:cSldViewPr snapToGrid="0" snapToObjects="1">
      <p:cViewPr varScale="1">
        <p:scale>
          <a:sx n="73" d="100"/>
          <a:sy n="73" d="100"/>
        </p:scale>
        <p:origin x="-2148" y="-10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88913" y="420688"/>
            <a:ext cx="535622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88913" y="9301163"/>
            <a:ext cx="1319212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fld id="{A73201CC-7BC5-4992-8F6C-A5938B3FCF95}" type="datetime4">
              <a:rPr lang="de-DE"/>
              <a:pPr>
                <a:defRPr/>
              </a:pPr>
              <a:t>26. Januar 2015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08125" y="9301163"/>
            <a:ext cx="4424363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46775" y="9301163"/>
            <a:ext cx="6635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8C7E1A41-A0E9-49DE-B026-0682646058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5846" name="Picture 6" descr="tud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90525"/>
            <a:ext cx="920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88913" y="195263"/>
            <a:ext cx="6421437" cy="155575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188913" y="390525"/>
            <a:ext cx="6421437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88913" y="9223375"/>
            <a:ext cx="64214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187325" y="844550"/>
            <a:ext cx="64214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64551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663" y="390525"/>
            <a:ext cx="92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7325" y="9428163"/>
            <a:ext cx="16049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fld id="{7F014024-3465-44EE-973B-4B6816A46F43}" type="datetime4">
              <a:rPr lang="de-DE"/>
              <a:pPr>
                <a:defRPr/>
              </a:pPr>
              <a:t>26. Januar 2015</a:t>
            </a:fld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1003300"/>
            <a:ext cx="4445000" cy="3333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88913" y="4651375"/>
            <a:ext cx="6419850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92288" y="9428163"/>
            <a:ext cx="40687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61050" y="9428163"/>
            <a:ext cx="9350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0967F094-C4DE-4B9A-AB93-8E8A312E40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8913" y="420688"/>
            <a:ext cx="53562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88913" y="195263"/>
            <a:ext cx="6421437" cy="155575"/>
          </a:xfrm>
          <a:prstGeom prst="rect">
            <a:avLst/>
          </a:prstGeom>
          <a:solidFill>
            <a:srgbClr val="B5B5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188913" y="390525"/>
            <a:ext cx="6421437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188913" y="847725"/>
            <a:ext cx="64214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188913" y="9428163"/>
            <a:ext cx="64214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>
            <a:off x="187325" y="4454525"/>
            <a:ext cx="64214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0590286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/>
        <a:ea typeface="+mn-ea"/>
        <a:cs typeface="+mn-cs"/>
      </a:defRPr>
    </a:lvl1pPr>
    <a:lvl2pPr marL="4572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/>
        <a:ea typeface="+mn-ea"/>
        <a:cs typeface="+mn-cs"/>
      </a:defRPr>
    </a:lvl2pPr>
    <a:lvl3pPr marL="9144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/>
        <a:ea typeface="+mn-ea"/>
        <a:cs typeface="+mn-cs"/>
      </a:defRPr>
    </a:lvl3pPr>
    <a:lvl4pPr marL="13716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/>
        <a:ea typeface="+mn-ea"/>
        <a:cs typeface="+mn-cs"/>
      </a:defRPr>
    </a:lvl4pPr>
    <a:lvl5pPr marL="18288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1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2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4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6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7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8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FC183F-CD2C-4A29-8762-1F3BFECB97C0}" type="datetime4">
              <a:rPr lang="de-DE" smtClean="0">
                <a:latin typeface="Stafford" pitchFamily="2" charset="0"/>
              </a:rPr>
              <a:pPr eaLnBrk="1" hangingPunct="1"/>
              <a:t>26. Januar 2015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>
                <a:latin typeface="Stafford" pitchFamily="2" charset="0"/>
              </a:rPr>
              <a:t>|  </a:t>
            </a:r>
            <a:fld id="{4939EB8A-2F43-46C0-84C6-DA2749BC3A60}" type="slidenum">
              <a:rPr lang="de-DE" smtClean="0">
                <a:latin typeface="Stafford" pitchFamily="2" charset="0"/>
              </a:rPr>
              <a:pPr eaLnBrk="1" hangingPunct="1"/>
              <a:t>9</a:t>
            </a:fld>
            <a:endParaRPr lang="de-DE" smtClean="0">
              <a:latin typeface="Stafford" pitchFamily="2" charset="0"/>
            </a:endParaRPr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Bitstream Charter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004E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4E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B5B5B5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" name="Picture 9" descr="tud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692150"/>
            <a:ext cx="6734175" cy="57785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</a:t>
            </a:r>
          </a:p>
          <a:p>
            <a:pPr lvl="0"/>
            <a:r>
              <a:rPr lang="de-DE" noProof="0" smtClean="0"/>
              <a:t>Untertitelmasters durch </a:t>
            </a:r>
          </a:p>
          <a:p>
            <a:pPr lvl="0"/>
            <a:r>
              <a:rPr lang="de-DE" noProof="0" smtClean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6024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4093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413" y="1592263"/>
            <a:ext cx="4243387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3449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5978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8067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413" y="1592263"/>
            <a:ext cx="4243387" cy="47894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592263"/>
            <a:ext cx="4244975" cy="23177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62413"/>
            <a:ext cx="4244975" cy="23193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7411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592263"/>
            <a:ext cx="8640762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4E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B5B5B5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1" name="Picture 9" descr="tud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Line 15"/>
          <p:cNvSpPr>
            <a:spLocks noChangeShapeType="1"/>
          </p:cNvSpPr>
          <p:nvPr/>
        </p:nvSpPr>
        <p:spPr bwMode="auto">
          <a:xfrm>
            <a:off x="252413" y="6521599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03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20099429"/>
              </p:ext>
            </p:extLst>
          </p:nvPr>
        </p:nvGraphicFramePr>
        <p:xfrm>
          <a:off x="8583455" y="6574766"/>
          <a:ext cx="309029" cy="171944"/>
        </p:xfrm>
        <a:graphic>
          <a:graphicData uri="http://schemas.openxmlformats.org/presentationml/2006/ole">
            <p:oleObj spid="_x0000_s1102" name="CorelDRAW" r:id="rId10" imgW="5155560" imgH="2863800" progId="">
              <p:embed/>
            </p:oleObj>
          </a:graphicData>
        </a:graphic>
      </p:graphicFrame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195392" y="6546715"/>
            <a:ext cx="7880926" cy="22750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900" dirty="0" smtClean="0"/>
              <a:t>IBM Zürich</a:t>
            </a:r>
            <a:r>
              <a:rPr lang="de-DE" sz="900" baseline="0" dirty="0" smtClean="0"/>
              <a:t>  </a:t>
            </a:r>
            <a:r>
              <a:rPr lang="de-DE" sz="900" dirty="0" smtClean="0"/>
              <a:t>|  Institute </a:t>
            </a:r>
            <a:r>
              <a:rPr lang="de-DE" sz="900" dirty="0" err="1" smtClean="0"/>
              <a:t>of</a:t>
            </a:r>
            <a:r>
              <a:rPr lang="de-DE" sz="900" dirty="0" smtClean="0"/>
              <a:t> Technical Thermodynamics</a:t>
            </a:r>
            <a:r>
              <a:rPr lang="de-DE" sz="900" baseline="0" dirty="0" smtClean="0"/>
              <a:t> |  Technische Universität Darmstadt  </a:t>
            </a:r>
            <a:r>
              <a:rPr lang="de-DE" sz="900" dirty="0" smtClean="0"/>
              <a:t>|  Martin Freystein  |  </a:t>
            </a:r>
            <a:fld id="{3B493994-8E8A-4FEE-BC09-28BB4B825FA1}" type="slidenum">
              <a:rPr lang="de-DE" sz="900" smtClean="0"/>
              <a:pPr/>
              <a:t>‹Nr.›</a:t>
            </a:fld>
            <a:endParaRPr lang="de-DE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7" r:id="rId2"/>
    <p:sldLayoutId id="2147483735" r:id="rId3"/>
    <p:sldLayoutId id="2147483733" r:id="rId4"/>
    <p:sldLayoutId id="2147483732" r:id="rId5"/>
    <p:sldLayoutId id="2147483738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uprints.ulb.tu-darmstadt.de/273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uprints.ulb.tu-darmstadt.de/273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5" Type="http://schemas.openxmlformats.org/officeDocument/2006/relationships/hyperlink" Target="http://tuprints.ulb.tu-darmstadt.de/2731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g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microsoft.com/office/2007/relationships/media" Target="../media/media1.m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3375" y="374650"/>
            <a:ext cx="8532812" cy="151923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Resolution Measurements of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Boiling </a:t>
            </a:r>
            <a:r>
              <a:rPr lang="en-US" dirty="0" smtClean="0"/>
              <a:t>Heat Transfer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9764"/>
            <a:ext cx="1799307" cy="104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39750" y="3073400"/>
            <a:ext cx="80645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000" b="1" dirty="0" smtClean="0">
                <a:latin typeface="+mj-lt"/>
              </a:rPr>
              <a:t>Personal Skills </a:t>
            </a:r>
            <a:r>
              <a:rPr lang="de-DE" sz="2000" b="1" dirty="0" err="1" smtClean="0">
                <a:latin typeface="+mj-lt"/>
              </a:rPr>
              <a:t>and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Boiling</a:t>
            </a:r>
            <a:r>
              <a:rPr lang="de-DE" sz="2000" b="1" dirty="0" smtClean="0">
                <a:latin typeface="+mj-lt"/>
              </a:rPr>
              <a:t> Experience</a:t>
            </a:r>
          </a:p>
          <a:p>
            <a:pPr algn="ctr" eaLnBrk="1" hangingPunct="1"/>
            <a:endParaRPr lang="de-DE" sz="2000" b="1" dirty="0" smtClean="0">
              <a:latin typeface="+mj-lt"/>
            </a:endParaRPr>
          </a:p>
          <a:p>
            <a:pPr algn="ctr" eaLnBrk="1" hangingPunct="1"/>
            <a:endParaRPr lang="de-DE" sz="2000" b="1" dirty="0" smtClean="0">
              <a:latin typeface="+mj-lt"/>
            </a:endParaRPr>
          </a:p>
          <a:p>
            <a:pPr algn="ctr" eaLnBrk="1" hangingPunct="1"/>
            <a:r>
              <a:rPr lang="de-DE" sz="2000" b="1" dirty="0" smtClean="0">
                <a:latin typeface="+mj-lt"/>
              </a:rPr>
              <a:t>Single Bubble Pool </a:t>
            </a:r>
            <a:r>
              <a:rPr lang="de-DE" sz="2000" b="1" dirty="0" err="1" smtClean="0">
                <a:latin typeface="+mj-lt"/>
              </a:rPr>
              <a:t>Boiling</a:t>
            </a:r>
            <a:endParaRPr lang="de-DE" sz="2000" b="1" dirty="0" smtClean="0">
              <a:latin typeface="+mj-lt"/>
            </a:endParaRPr>
          </a:p>
          <a:p>
            <a:pPr algn="ctr" eaLnBrk="1" hangingPunct="1"/>
            <a:endParaRPr lang="de-DE" sz="2000" b="1" dirty="0" smtClean="0">
              <a:latin typeface="+mj-lt"/>
            </a:endParaRPr>
          </a:p>
          <a:p>
            <a:pPr algn="ctr" eaLnBrk="1" hangingPunct="1"/>
            <a:endParaRPr lang="de-DE" sz="2000" b="1" dirty="0" smtClean="0">
              <a:latin typeface="+mj-lt"/>
            </a:endParaRPr>
          </a:p>
          <a:p>
            <a:pPr algn="ctr" eaLnBrk="1" hangingPunct="1"/>
            <a:r>
              <a:rPr lang="de-DE" sz="2000" b="1" dirty="0" smtClean="0">
                <a:latin typeface="+mj-lt"/>
              </a:rPr>
              <a:t>Bubble </a:t>
            </a:r>
            <a:r>
              <a:rPr lang="de-DE" sz="2000" b="1" dirty="0" err="1" smtClean="0">
                <a:latin typeface="+mj-lt"/>
              </a:rPr>
              <a:t>Coalescence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and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moving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contact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line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evaporation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during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flow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boiling</a:t>
            </a:r>
            <a:r>
              <a:rPr lang="de-DE" sz="2000" b="1" dirty="0" smtClean="0">
                <a:latin typeface="+mj-lt"/>
              </a:rPr>
              <a:t> in a </a:t>
            </a:r>
            <a:r>
              <a:rPr lang="de-DE" sz="2000" b="1" dirty="0" err="1" smtClean="0">
                <a:latin typeface="+mj-lt"/>
              </a:rPr>
              <a:t>single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minichannel</a:t>
            </a:r>
            <a:endParaRPr lang="de-DE" sz="2000" b="1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endParaRPr lang="de-DE" sz="2000" dirty="0"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endParaRPr lang="de-DE" sz="2000" baseline="30000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endParaRPr lang="de-DE" baseline="30000" dirty="0"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95275" y="1868488"/>
            <a:ext cx="77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Martin Freystein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Institute of Technical Thermodynamics, TU Darmstadt</a:t>
            </a:r>
            <a:endParaRPr lang="de-DE" sz="16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Energiebilanz_Pix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060575"/>
            <a:ext cx="42767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951413"/>
            <a:ext cx="48244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2268538" y="5722938"/>
            <a:ext cx="432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element</a:t>
            </a:r>
            <a:endParaRPr lang="de-DE" dirty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198438" y="1666875"/>
            <a:ext cx="511016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latin typeface="+mn-lt"/>
                <a:ea typeface="FrontPage" pitchFamily="2" charset="0"/>
                <a:cs typeface="FrontPage" pitchFamily="2" charset="0"/>
              </a:rPr>
              <a:t>Calculation of local heat flux into the fluid ?!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en-US" dirty="0" err="1">
                <a:latin typeface="+mn-lt"/>
                <a:ea typeface="FrontPage" pitchFamily="2" charset="0"/>
                <a:cs typeface="FrontPage" pitchFamily="2" charset="0"/>
              </a:rPr>
              <a:t>Discretization</a:t>
            </a:r>
            <a:r>
              <a:rPr lang="en-US" dirty="0">
                <a:latin typeface="+mn-lt"/>
                <a:ea typeface="FrontPage" pitchFamily="2" charset="0"/>
                <a:cs typeface="FrontPage" pitchFamily="2" charset="0"/>
              </a:rPr>
              <a:t> of the heating foil into pixel elements from the IR camera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en-US" dirty="0">
                <a:latin typeface="+mn-lt"/>
                <a:ea typeface="FrontPage" pitchFamily="2" charset="0"/>
                <a:cs typeface="FrontPage" pitchFamily="2" charset="0"/>
              </a:rPr>
              <a:t>Temperature gradients known from IR measurement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en-US" dirty="0">
                <a:latin typeface="+mn-lt"/>
                <a:ea typeface="FrontPage" pitchFamily="2" charset="0"/>
                <a:cs typeface="FrontPage" pitchFamily="2" charset="0"/>
              </a:rPr>
              <a:t>Backside of foil is assumed to be adiabatic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en-US" dirty="0">
                <a:latin typeface="+mn-lt"/>
                <a:ea typeface="FrontPage" pitchFamily="2" charset="0"/>
                <a:cs typeface="FrontPage" pitchFamily="2" charset="0"/>
              </a:rPr>
              <a:t>Energy balance of the element gives the unknown wall heat flux into the fluid 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Measurement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technique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Data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Reduction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8"/>
          <p:cNvGrpSpPr>
            <a:grpSpLocks/>
          </p:cNvGrpSpPr>
          <p:nvPr/>
        </p:nvGrpSpPr>
        <p:grpSpPr bwMode="auto">
          <a:xfrm>
            <a:off x="192088" y="2046288"/>
            <a:ext cx="8791575" cy="3111500"/>
            <a:chOff x="192088" y="3429000"/>
            <a:chExt cx="8791575" cy="3111501"/>
          </a:xfrm>
        </p:grpSpPr>
        <p:grpSp>
          <p:nvGrpSpPr>
            <p:cNvPr id="5" name="Gruppieren 17"/>
            <p:cNvGrpSpPr>
              <a:grpSpLocks/>
            </p:cNvGrpSpPr>
            <p:nvPr/>
          </p:nvGrpSpPr>
          <p:grpSpPr bwMode="auto">
            <a:xfrm>
              <a:off x="192088" y="3429000"/>
              <a:ext cx="8791575" cy="3024188"/>
              <a:chOff x="192088" y="3429000"/>
              <a:chExt cx="8791575" cy="3024188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192088" y="3429000"/>
                <a:ext cx="8701087" cy="2312988"/>
                <a:chOff x="158" y="935"/>
                <a:chExt cx="5481" cy="1457"/>
              </a:xfrm>
            </p:grpSpPr>
            <p:pic>
              <p:nvPicPr>
                <p:cNvPr id="9" name="Picture 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" y="935"/>
                  <a:ext cx="2672" cy="1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935"/>
                  <a:ext cx="2759" cy="14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7" descr="flux_field_ber044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624" y="1935"/>
                  <a:ext cx="490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66994"/>
              <a:stretch>
                <a:fillRect/>
              </a:stretch>
            </p:blipFill>
            <p:spPr bwMode="auto">
              <a:xfrm>
                <a:off x="7064375" y="5818188"/>
                <a:ext cx="1919288" cy="63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192088" y="5899151"/>
              <a:ext cx="331628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latin typeface="FrontPage" pitchFamily="2" charset="0"/>
                </a:rPr>
                <a:t>Heat source: 6700 W/m²</a:t>
              </a:r>
            </a:p>
            <a:p>
              <a:r>
                <a:rPr lang="en-GB" dirty="0">
                  <a:latin typeface="FrontPage" pitchFamily="2" charset="0"/>
                </a:rPr>
                <a:t>Bulk liquid temperature: 38.4°C</a:t>
              </a:r>
            </a:p>
          </p:txBody>
        </p:sp>
      </p:grpSp>
      <p:sp>
        <p:nvSpPr>
          <p:cNvPr id="13" name="Textfeld 19"/>
          <p:cNvSpPr txBox="1">
            <a:spLocks noChangeArrowheads="1"/>
          </p:cNvSpPr>
          <p:nvPr/>
        </p:nvSpPr>
        <p:spPr bwMode="auto">
          <a:xfrm>
            <a:off x="192088" y="1584325"/>
            <a:ext cx="8701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u="sng" dirty="0"/>
              <a:t>Bubble </a:t>
            </a:r>
            <a:r>
              <a:rPr lang="de-DE" b="1" u="sng" dirty="0" err="1"/>
              <a:t>cycle</a:t>
            </a:r>
            <a:r>
              <a:rPr lang="de-DE" b="1" u="sng" dirty="0"/>
              <a:t> in </a:t>
            </a:r>
            <a:r>
              <a:rPr lang="de-DE" b="1" u="sng" dirty="0" err="1"/>
              <a:t>zero</a:t>
            </a:r>
            <a:r>
              <a:rPr lang="de-DE" b="1" u="sng" dirty="0"/>
              <a:t> g (42nd ESA PFC 2006)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Experimental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results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Single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bubble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cycle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/>
          <a:srcRect l="7510" t="77365" r="5537" b="5356"/>
          <a:stretch>
            <a:fillRect/>
          </a:stretch>
        </p:blipFill>
        <p:spPr bwMode="auto">
          <a:xfrm>
            <a:off x="5006975" y="4429125"/>
            <a:ext cx="2057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341840" y="5334000"/>
            <a:ext cx="85513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 </a:t>
            </a:r>
            <a:r>
              <a:rPr lang="de-DE" dirty="0" err="1" smtClean="0"/>
              <a:t>identified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high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Larger </a:t>
            </a:r>
            <a:r>
              <a:rPr lang="de-DE" dirty="0" err="1" smtClean="0"/>
              <a:t>departure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in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gravity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numerical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easier</a:t>
            </a:r>
            <a:endParaRPr lang="de-DE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8033770" y="4936967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[N. Schweizer]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il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6876" y="1547892"/>
            <a:ext cx="5978231" cy="45774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305107" y="5202009"/>
            <a:ext cx="2541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/>
              <a:t>Fluid: HFE-7100 (</a:t>
            </a:r>
            <a:r>
              <a:rPr lang="de-DE" sz="1200" dirty="0" err="1"/>
              <a:t>T</a:t>
            </a:r>
            <a:r>
              <a:rPr lang="de-DE" sz="1200" baseline="-25000" dirty="0" err="1"/>
              <a:t>sat</a:t>
            </a:r>
            <a:r>
              <a:rPr lang="de-DE" sz="1200" dirty="0"/>
              <a:t> = 39.8°C)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de-DE" sz="1200" dirty="0" err="1" smtClean="0"/>
              <a:t>Heating</a:t>
            </a:r>
            <a:r>
              <a:rPr lang="de-DE" sz="1200" dirty="0" smtClean="0"/>
              <a:t> power: q = 5.4 </a:t>
            </a:r>
            <a:r>
              <a:rPr lang="de-DE" sz="1200" dirty="0"/>
              <a:t>kW/m²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de-DE" sz="1200" dirty="0" err="1" smtClean="0"/>
              <a:t>CaF</a:t>
            </a:r>
            <a:r>
              <a:rPr lang="de-DE" sz="1200" dirty="0" smtClean="0"/>
              <a:t> </a:t>
            </a:r>
            <a:r>
              <a:rPr lang="de-DE" sz="1200" dirty="0" err="1" smtClean="0"/>
              <a:t>heater</a:t>
            </a:r>
            <a:r>
              <a:rPr lang="de-DE" sz="1200" dirty="0" smtClean="0"/>
              <a:t>:  </a:t>
            </a:r>
            <a:r>
              <a:rPr lang="de-DE" sz="1200" dirty="0" err="1" smtClean="0"/>
              <a:t>thickness</a:t>
            </a:r>
            <a:r>
              <a:rPr lang="de-DE" sz="1200" dirty="0" smtClean="0"/>
              <a:t> </a:t>
            </a:r>
            <a:r>
              <a:rPr lang="de-DE" sz="1200" dirty="0"/>
              <a:t>2 </a:t>
            </a:r>
            <a:r>
              <a:rPr lang="de-DE" sz="1200" dirty="0" smtClean="0"/>
              <a:t>mm</a:t>
            </a:r>
            <a:endParaRPr lang="en-US" sz="1200" dirty="0"/>
          </a:p>
        </p:txBody>
      </p:sp>
      <p:sp>
        <p:nvSpPr>
          <p:cNvPr id="4" name="Rechteck 3"/>
          <p:cNvSpPr/>
          <p:nvPr/>
        </p:nvSpPr>
        <p:spPr>
          <a:xfrm>
            <a:off x="6305108" y="2292838"/>
            <a:ext cx="269358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/>
              <a:t>Bubble </a:t>
            </a:r>
            <a:r>
              <a:rPr lang="de-DE" sz="1600" dirty="0" err="1" smtClean="0"/>
              <a:t>cycle</a:t>
            </a:r>
            <a:r>
              <a:rPr lang="de-DE" sz="16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de-DE" sz="1600" dirty="0" smtClean="0"/>
              <a:t>38 </a:t>
            </a:r>
            <a:r>
              <a:rPr lang="de-DE" sz="1600" dirty="0" err="1" smtClean="0"/>
              <a:t>ms</a:t>
            </a:r>
            <a:r>
              <a:rPr lang="de-DE" sz="16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400" i="1" dirty="0" smtClean="0"/>
              <a:t>(13 </a:t>
            </a:r>
            <a:r>
              <a:rPr lang="de-DE" sz="1400" i="1" dirty="0" err="1" smtClean="0"/>
              <a:t>ms</a:t>
            </a:r>
            <a:r>
              <a:rPr lang="de-DE" sz="1400" i="1" dirty="0" smtClean="0"/>
              <a:t> </a:t>
            </a:r>
            <a:r>
              <a:rPr lang="de-DE" sz="1400" i="1" dirty="0" err="1"/>
              <a:t>growth</a:t>
            </a:r>
            <a:r>
              <a:rPr lang="de-DE" sz="1400" i="1" dirty="0"/>
              <a:t> + 25 </a:t>
            </a:r>
            <a:r>
              <a:rPr lang="de-DE" sz="1400" i="1" dirty="0" err="1"/>
              <a:t>ms</a:t>
            </a:r>
            <a:r>
              <a:rPr lang="de-DE" sz="1400" i="1" dirty="0"/>
              <a:t> </a:t>
            </a:r>
            <a:r>
              <a:rPr lang="de-DE" sz="1400" i="1" dirty="0" err="1"/>
              <a:t>waiting</a:t>
            </a:r>
            <a:r>
              <a:rPr lang="de-DE" sz="1400" i="1" dirty="0"/>
              <a:t>)</a:t>
            </a:r>
            <a:endParaRPr lang="en-US" sz="1400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4991677" y="6125339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[C. Kunkelmann]</a:t>
            </a:r>
            <a:endParaRPr lang="de-DE" sz="1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Numerical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results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Single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bubble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cycle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53" b="11092"/>
          <a:stretch/>
        </p:blipFill>
        <p:spPr bwMode="auto">
          <a:xfrm>
            <a:off x="277662" y="1524071"/>
            <a:ext cx="8715373" cy="302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2"/>
          <p:cNvSpPr txBox="1"/>
          <p:nvPr/>
        </p:nvSpPr>
        <p:spPr>
          <a:xfrm>
            <a:off x="2685402" y="620543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r</a:t>
            </a:r>
            <a:endParaRPr lang="de-DE" i="1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963835" y="4519067"/>
            <a:ext cx="2557041" cy="1815481"/>
            <a:chOff x="3630835" y="4519067"/>
            <a:chExt cx="2557041" cy="181548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0015"/>
            <a:stretch/>
          </p:blipFill>
          <p:spPr bwMode="auto">
            <a:xfrm>
              <a:off x="3630835" y="4519067"/>
              <a:ext cx="2557041" cy="1813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11"/>
            <p:cNvCxnSpPr/>
            <p:nvPr/>
          </p:nvCxnSpPr>
          <p:spPr>
            <a:xfrm>
              <a:off x="3675010" y="6332166"/>
              <a:ext cx="1728192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12"/>
            <p:cNvCxnSpPr/>
            <p:nvPr/>
          </p:nvCxnSpPr>
          <p:spPr>
            <a:xfrm rot="5400000" flipH="1" flipV="1">
              <a:off x="3008864" y="5667608"/>
              <a:ext cx="1332293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1"/>
            <p:cNvGrpSpPr/>
            <p:nvPr/>
          </p:nvGrpSpPr>
          <p:grpSpPr>
            <a:xfrm>
              <a:off x="3679482" y="5298122"/>
              <a:ext cx="1875766" cy="899823"/>
              <a:chOff x="541141" y="4459356"/>
              <a:chExt cx="1629565" cy="899823"/>
            </a:xfrm>
          </p:grpSpPr>
          <p:sp>
            <p:nvSpPr>
              <p:cNvPr id="10" name="Freeform 18"/>
              <p:cNvSpPr/>
              <p:nvPr/>
            </p:nvSpPr>
            <p:spPr>
              <a:xfrm>
                <a:off x="930303" y="4459356"/>
                <a:ext cx="1240403" cy="899823"/>
              </a:xfrm>
              <a:custGeom>
                <a:avLst/>
                <a:gdLst>
                  <a:gd name="connsiteX0" fmla="*/ 0 w 1240403"/>
                  <a:gd name="connsiteY0" fmla="*/ 899823 h 899823"/>
                  <a:gd name="connsiteX1" fmla="*/ 222636 w 1240403"/>
                  <a:gd name="connsiteY1" fmla="*/ 41082 h 899823"/>
                  <a:gd name="connsiteX2" fmla="*/ 532737 w 1240403"/>
                  <a:gd name="connsiteY2" fmla="*/ 653333 h 899823"/>
                  <a:gd name="connsiteX3" fmla="*/ 1240403 w 1240403"/>
                  <a:gd name="connsiteY3" fmla="*/ 883921 h 8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0403" h="899823">
                    <a:moveTo>
                      <a:pt x="0" y="899823"/>
                    </a:moveTo>
                    <a:cubicBezTo>
                      <a:pt x="66923" y="490993"/>
                      <a:pt x="133847" y="82164"/>
                      <a:pt x="222636" y="41082"/>
                    </a:cubicBezTo>
                    <a:cubicBezTo>
                      <a:pt x="311425" y="0"/>
                      <a:pt x="363109" y="512860"/>
                      <a:pt x="532737" y="653333"/>
                    </a:cubicBezTo>
                    <a:cubicBezTo>
                      <a:pt x="702365" y="793806"/>
                      <a:pt x="971384" y="838863"/>
                      <a:pt x="1240403" y="883921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1" name="Straight Connector 20"/>
              <p:cNvCxnSpPr/>
              <p:nvPr/>
            </p:nvCxnSpPr>
            <p:spPr>
              <a:xfrm rot="10800000">
                <a:off x="541141" y="5359179"/>
                <a:ext cx="38916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23"/>
            <p:cNvSpPr txBox="1"/>
            <p:nvPr/>
          </p:nvSpPr>
          <p:spPr>
            <a:xfrm>
              <a:off x="3637454" y="47854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/>
                <a:t>q</a:t>
              </a:r>
              <a:endParaRPr lang="de-DE" i="1" dirty="0"/>
            </a:p>
          </p:txBody>
        </p:sp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84218" y="1577763"/>
            <a:ext cx="3104707" cy="307777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g</a:t>
            </a:r>
            <a:r>
              <a:rPr lang="de-DE" sz="1400" b="1" dirty="0" err="1" smtClean="0">
                <a:solidFill>
                  <a:schemeClr val="bg1"/>
                </a:solidFill>
              </a:rPr>
              <a:t>rowing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bubble</a:t>
            </a:r>
            <a:r>
              <a:rPr lang="de-DE" sz="1400" b="1" dirty="0" smtClean="0">
                <a:solidFill>
                  <a:schemeClr val="bg1"/>
                </a:solidFill>
              </a:rPr>
              <a:t> (</a:t>
            </a:r>
            <a:r>
              <a:rPr lang="de-DE" sz="1400" b="1" dirty="0" err="1" smtClean="0">
                <a:solidFill>
                  <a:schemeClr val="bg1"/>
                </a:solidFill>
              </a:rPr>
              <a:t>receding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c.l</a:t>
            </a:r>
            <a:r>
              <a:rPr lang="de-DE" sz="1400" b="1" dirty="0" smtClean="0">
                <a:solidFill>
                  <a:schemeClr val="bg1"/>
                </a:solidFill>
              </a:rPr>
              <a:t>.)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69272" y="1565818"/>
            <a:ext cx="3104707" cy="307777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</a:t>
            </a:r>
            <a:r>
              <a:rPr lang="en-US" sz="1400" b="1" dirty="0" smtClean="0">
                <a:solidFill>
                  <a:schemeClr val="bg1"/>
                </a:solidFill>
              </a:rPr>
              <a:t>etaching bubble </a:t>
            </a:r>
            <a:r>
              <a:rPr lang="de-DE" sz="1400" b="1" dirty="0" smtClean="0">
                <a:solidFill>
                  <a:schemeClr val="bg1"/>
                </a:solidFill>
              </a:rPr>
              <a:t>(</a:t>
            </a:r>
            <a:r>
              <a:rPr lang="de-DE" sz="1400" b="1" dirty="0" err="1" smtClean="0">
                <a:solidFill>
                  <a:schemeClr val="bg1"/>
                </a:solidFill>
              </a:rPr>
              <a:t>advancing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c.l</a:t>
            </a:r>
            <a:r>
              <a:rPr lang="de-DE" sz="1400" b="1" dirty="0" smtClean="0">
                <a:solidFill>
                  <a:schemeClr val="bg1"/>
                </a:solidFill>
              </a:rPr>
              <a:t>.)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1088418">
            <a:off x="2015888" y="2180888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time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 rot="637369">
            <a:off x="7229259" y="1884049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time</a:t>
            </a:r>
            <a:endParaRPr lang="en-US" sz="1400" dirty="0"/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6338955" y="4684967"/>
            <a:ext cx="2590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/>
            <a:r>
              <a:rPr lang="en-US" sz="800" dirty="0" smtClean="0"/>
              <a:t>Kunkelmann, PhD Dissertation, TU </a:t>
            </a:r>
            <a:r>
              <a:rPr lang="en-US" sz="800" dirty="0"/>
              <a:t>D</a:t>
            </a:r>
            <a:r>
              <a:rPr lang="en-US" sz="800" dirty="0" smtClean="0"/>
              <a:t>armstadt</a:t>
            </a:r>
          </a:p>
          <a:p>
            <a:pPr marL="180975" indent="-180975"/>
            <a:r>
              <a:rPr lang="en-GB" sz="800" dirty="0">
                <a:hlinkClick r:id="rId4"/>
              </a:rPr>
              <a:t>http://</a:t>
            </a:r>
            <a:r>
              <a:rPr lang="en-GB" sz="800" dirty="0" smtClean="0">
                <a:hlinkClick r:id="rId4"/>
              </a:rPr>
              <a:t>tuprints.ulb.tu-darmstadt.de/2731</a:t>
            </a:r>
            <a:endParaRPr lang="en-GB" sz="800" dirty="0" smtClean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Numerical</a:t>
            </a:r>
            <a: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results</a:t>
            </a:r>
            <a: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/>
            </a:r>
            <a:b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</a:b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Local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wall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heat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flux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near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contact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line</a:t>
            </a: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FrontPage" pitchFamily="2" charset="0"/>
              <a:cs typeface="FrontPage" pitchFamily="2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83000" y="5154769"/>
            <a:ext cx="5461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DE" dirty="0" smtClean="0"/>
              <a:t> Experimental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characteristic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physical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dirty="0" err="1" smtClean="0"/>
              <a:t>increase</a:t>
            </a:r>
            <a:r>
              <a:rPr lang="de-DE" dirty="0" smtClean="0"/>
              <a:t> in </a:t>
            </a:r>
            <a:r>
              <a:rPr lang="de-DE" dirty="0" err="1" smtClean="0"/>
              <a:t>local</a:t>
            </a:r>
            <a:r>
              <a:rPr lang="de-DE" dirty="0" smtClean="0"/>
              <a:t> wall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4468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100827" y="5173534"/>
            <a:ext cx="9373373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ea typeface="Calibri" pitchFamily="34" charset="0"/>
                <a:cs typeface="Arial" charset="0"/>
              </a:rPr>
              <a:t>Opposite liquid flow direction near contact line position for receding and advancing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ea typeface="Calibri" pitchFamily="34" charset="0"/>
                <a:cs typeface="Arial" charset="0"/>
              </a:rPr>
              <a:t>Micro convection enhances the heat transfer for the advancing contact line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27" y="1718718"/>
            <a:ext cx="8746311" cy="326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956929" y="1564829"/>
            <a:ext cx="3104707" cy="307777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g</a:t>
            </a:r>
            <a:r>
              <a:rPr lang="de-DE" sz="1400" b="1" dirty="0" err="1" smtClean="0">
                <a:solidFill>
                  <a:schemeClr val="bg1"/>
                </a:solidFill>
              </a:rPr>
              <a:t>rowing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bubble</a:t>
            </a:r>
            <a:r>
              <a:rPr lang="de-DE" sz="1400" b="1" dirty="0" smtClean="0">
                <a:solidFill>
                  <a:schemeClr val="bg1"/>
                </a:solidFill>
              </a:rPr>
              <a:t> (</a:t>
            </a:r>
            <a:r>
              <a:rPr lang="de-DE" sz="1400" b="1" dirty="0" err="1" smtClean="0">
                <a:solidFill>
                  <a:schemeClr val="bg1"/>
                </a:solidFill>
              </a:rPr>
              <a:t>receding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c.l</a:t>
            </a:r>
            <a:r>
              <a:rPr lang="de-DE" sz="1400" b="1" dirty="0" smtClean="0">
                <a:solidFill>
                  <a:schemeClr val="bg1"/>
                </a:solidFill>
              </a:rPr>
              <a:t>.)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541983" y="1552884"/>
            <a:ext cx="3104707" cy="307777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</a:t>
            </a:r>
            <a:r>
              <a:rPr lang="en-US" sz="1400" b="1" dirty="0" smtClean="0">
                <a:solidFill>
                  <a:schemeClr val="bg1"/>
                </a:solidFill>
              </a:rPr>
              <a:t>etaching bubble </a:t>
            </a:r>
            <a:r>
              <a:rPr lang="de-DE" sz="1400" b="1" dirty="0" smtClean="0">
                <a:solidFill>
                  <a:schemeClr val="bg1"/>
                </a:solidFill>
              </a:rPr>
              <a:t>(</a:t>
            </a:r>
            <a:r>
              <a:rPr lang="de-DE" sz="1400" b="1" dirty="0" err="1" smtClean="0">
                <a:solidFill>
                  <a:schemeClr val="bg1"/>
                </a:solidFill>
              </a:rPr>
              <a:t>advancing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c.l</a:t>
            </a:r>
            <a:r>
              <a:rPr lang="de-DE" sz="1400" b="1" dirty="0" smtClean="0">
                <a:solidFill>
                  <a:schemeClr val="bg1"/>
                </a:solidFill>
              </a:rPr>
              <a:t>.)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71600" y="2179674"/>
            <a:ext cx="1424763" cy="276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5964892" y="2179673"/>
            <a:ext cx="1424763" cy="276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2846828" y="4657233"/>
            <a:ext cx="2590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 algn="r"/>
            <a:r>
              <a:rPr lang="en-US" sz="800" dirty="0" smtClean="0"/>
              <a:t>Kunkelmann, PhD Dissertation, TU </a:t>
            </a:r>
            <a:r>
              <a:rPr lang="en-US" sz="800" dirty="0"/>
              <a:t>D</a:t>
            </a:r>
            <a:r>
              <a:rPr lang="en-US" sz="800" dirty="0" smtClean="0"/>
              <a:t>armstadt</a:t>
            </a:r>
          </a:p>
          <a:p>
            <a:pPr marL="180975" indent="-180975" algn="r"/>
            <a:r>
              <a:rPr lang="en-GB" sz="800" dirty="0">
                <a:hlinkClick r:id="rId3"/>
              </a:rPr>
              <a:t>http://</a:t>
            </a:r>
            <a:r>
              <a:rPr lang="en-GB" sz="800" dirty="0" smtClean="0">
                <a:hlinkClick r:id="rId3"/>
              </a:rPr>
              <a:t>tuprints.ulb.tu-darmstadt.de/2731</a:t>
            </a:r>
            <a:endParaRPr lang="en-GB" sz="800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Numerical</a:t>
            </a:r>
            <a: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results</a:t>
            </a:r>
            <a: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/>
            </a:r>
            <a:br>
              <a:rPr kumimoji="0" lang="de-DE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</a:b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Local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temperature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and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flow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near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contact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kumimoji="0" lang="de-DE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FrontPage" pitchFamily="2" charset="0"/>
                <a:cs typeface="FrontPage" pitchFamily="2" charset="0"/>
              </a:rPr>
              <a:t>line</a:t>
            </a:r>
            <a:endParaRPr kumimoji="0" lang="de-DE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FrontPage" pitchFamily="2" charset="0"/>
              <a:cs typeface="FrontPage" pitchFamily="2" charset="0"/>
            </a:endParaRPr>
          </a:p>
        </p:txBody>
      </p:sp>
      <p:sp>
        <p:nvSpPr>
          <p:cNvPr id="14" name="Gebogener Pfeil 13"/>
          <p:cNvSpPr/>
          <p:nvPr/>
        </p:nvSpPr>
        <p:spPr>
          <a:xfrm rot="14182160">
            <a:off x="2921000" y="2455982"/>
            <a:ext cx="1661336" cy="1926733"/>
          </a:xfrm>
          <a:prstGeom prst="circular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Gebogener Pfeil 16"/>
          <p:cNvSpPr/>
          <p:nvPr/>
        </p:nvSpPr>
        <p:spPr>
          <a:xfrm rot="16200000" flipH="1">
            <a:off x="7728425" y="2379185"/>
            <a:ext cx="1902354" cy="2266204"/>
          </a:xfrm>
          <a:prstGeom prst="circularArrow">
            <a:avLst>
              <a:gd name="adj1" fmla="val 12500"/>
              <a:gd name="adj2" fmla="val 1375589"/>
              <a:gd name="adj3" fmla="val 20457681"/>
              <a:gd name="adj4" fmla="val 12503290"/>
              <a:gd name="adj5" fmla="val 125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81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Numerical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results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Bubble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merger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3" name="bubbleMerger_theta40_wi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5656" y="1484784"/>
            <a:ext cx="6096000" cy="4572000"/>
          </a:xfrm>
          <a:prstGeom prst="rect">
            <a:avLst/>
          </a:prstGeom>
        </p:spPr>
      </p:pic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6348369" y="6065817"/>
            <a:ext cx="2590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 algn="r"/>
            <a:r>
              <a:rPr lang="en-US" sz="800" dirty="0" smtClean="0"/>
              <a:t>Kunkelmann, PhD Dissertation, TU </a:t>
            </a:r>
            <a:r>
              <a:rPr lang="en-US" sz="800" dirty="0"/>
              <a:t>D</a:t>
            </a:r>
            <a:r>
              <a:rPr lang="en-US" sz="800" dirty="0" smtClean="0"/>
              <a:t>armstadt</a:t>
            </a:r>
          </a:p>
          <a:p>
            <a:pPr marL="180975" indent="-180975" algn="r"/>
            <a:r>
              <a:rPr lang="en-GB" sz="800" dirty="0">
                <a:hlinkClick r:id="rId5"/>
              </a:rPr>
              <a:t>http://</a:t>
            </a:r>
            <a:r>
              <a:rPr lang="en-GB" sz="800" dirty="0" smtClean="0">
                <a:hlinkClick r:id="rId5"/>
              </a:rPr>
              <a:t>tuprints.ulb.tu-darmstadt.de/2731</a:t>
            </a:r>
            <a:endParaRPr lang="en-GB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Pool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4000" dirty="0" smtClean="0">
                <a:ea typeface="FrontPage" pitchFamily="2" charset="0"/>
                <a:cs typeface="FrontPage" pitchFamily="2" charset="0"/>
                <a:sym typeface="Wingdings" pitchFamily="2" charset="2"/>
              </a:rPr>
              <a:t>↔ </a:t>
            </a:r>
            <a:r>
              <a:rPr lang="de-DE" sz="2600" dirty="0" smtClean="0">
                <a:ea typeface="FrontPage" pitchFamily="2" charset="0"/>
                <a:cs typeface="FrontPage" pitchFamily="2" charset="0"/>
                <a:sym typeface="Wingdings" pitchFamily="2" charset="2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  <a:sym typeface="Wingdings" pitchFamily="2" charset="2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65906" y="1593784"/>
            <a:ext cx="8751094" cy="46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u="sng" dirty="0" smtClean="0">
                <a:latin typeface="+mn-lt"/>
                <a:ea typeface="FrontPage" pitchFamily="2" charset="0"/>
                <a:cs typeface="FrontPage" pitchFamily="2" charset="0"/>
              </a:rPr>
              <a:t>Pool boiling</a:t>
            </a:r>
            <a:endParaRPr lang="en-US" b="1" u="sng" dirty="0">
              <a:latin typeface="+mn-lt"/>
              <a:ea typeface="FrontPage" pitchFamily="2" charset="0"/>
              <a:cs typeface="FrontPage" pitchFamily="2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High local heat transfer at contact line region can be clearly identified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Validation data for numerical methods available due to Parabolic Flights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First insight into micro convection near contact line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endParaRPr lang="en-US" dirty="0" smtClean="0">
              <a:latin typeface="+mn-lt"/>
              <a:ea typeface="FrontPage" pitchFamily="2" charset="0"/>
              <a:cs typeface="FrontPage" pitchFamily="2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b="1" u="sng" dirty="0" smtClean="0">
                <a:latin typeface="+mn-lt"/>
                <a:ea typeface="FrontPage" pitchFamily="2" charset="0"/>
                <a:cs typeface="FrontPage" pitchFamily="2" charset="0"/>
              </a:rPr>
              <a:t>Flow Boiling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Transfer of high speed infrared measurement technique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Basic physical phenomena of heat transfer in small length scales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</a:rPr>
              <a:t>	(most of published work with focus on global measurements of heat transfer and pressure drop </a:t>
            </a: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  <a:sym typeface="Wingdings" pitchFamily="2" charset="2"/>
              </a:rPr>
              <a:t> derived correlations for only a very limited parameter range)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  <a:sym typeface="Wingdings" pitchFamily="2" charset="2"/>
              </a:rPr>
              <a:t>Validation of heat transfer models (e.g. Three-zone model)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FrontPage" pitchFamily="2" charset="0"/>
                <a:cs typeface="FrontPage" pitchFamily="2" charset="0"/>
                <a:sym typeface="Wingdings" pitchFamily="2" charset="2"/>
              </a:rPr>
              <a:t>Experimental data for the validation of numerical results</a:t>
            </a:r>
            <a:endParaRPr lang="en-US" dirty="0">
              <a:latin typeface="+mn-lt"/>
              <a:ea typeface="FrontPage" pitchFamily="2" charset="0"/>
              <a:cs typeface="FrontPag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Three-zone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model</a:t>
            </a: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1479550"/>
            <a:ext cx="657714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147377" y="4313079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[J. Thome]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622300" y="4622800"/>
            <a:ext cx="787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sequence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liquid </a:t>
            </a:r>
            <a:r>
              <a:rPr lang="de-DE" dirty="0" err="1" smtClean="0"/>
              <a:t>slug</a:t>
            </a:r>
            <a:r>
              <a:rPr lang="de-DE" dirty="0" smtClean="0"/>
              <a:t>, </a:t>
            </a:r>
            <a:r>
              <a:rPr lang="de-DE" dirty="0" err="1" smtClean="0"/>
              <a:t>thin</a:t>
            </a:r>
            <a:r>
              <a:rPr lang="de-DE" dirty="0" smtClean="0"/>
              <a:t> film </a:t>
            </a:r>
            <a:r>
              <a:rPr lang="de-DE" dirty="0" err="1" smtClean="0"/>
              <a:t>evaporation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dry </a:t>
            </a:r>
            <a:r>
              <a:rPr lang="de-DE" dirty="0" err="1" smtClean="0"/>
              <a:t>zone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Validation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model ?!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4" y="1514474"/>
            <a:ext cx="5178426" cy="491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Fluid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loop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70600" y="1868487"/>
            <a:ext cx="237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+mj-lt"/>
              </a:rPr>
              <a:t>Fluid:       </a:t>
            </a:r>
            <a:r>
              <a:rPr lang="de-DE" dirty="0" smtClean="0">
                <a:latin typeface="+mj-lt"/>
              </a:rPr>
              <a:t>        FC-72</a:t>
            </a:r>
            <a:endParaRPr lang="de-DE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de-DE" dirty="0" err="1">
                <a:latin typeface="+mj-lt"/>
              </a:rPr>
              <a:t>Pressure</a:t>
            </a:r>
            <a:r>
              <a:rPr lang="de-DE" dirty="0">
                <a:latin typeface="+mj-lt"/>
              </a:rPr>
              <a:t>:  </a:t>
            </a:r>
            <a:r>
              <a:rPr lang="de-DE" dirty="0" smtClean="0">
                <a:latin typeface="+mj-lt"/>
              </a:rPr>
              <a:t>        1 </a:t>
            </a:r>
            <a:r>
              <a:rPr lang="de-DE" dirty="0">
                <a:latin typeface="+mj-lt"/>
              </a:rPr>
              <a:t>bar</a:t>
            </a:r>
          </a:p>
          <a:p>
            <a:pPr>
              <a:spcBef>
                <a:spcPct val="50000"/>
              </a:spcBef>
            </a:pPr>
            <a:r>
              <a:rPr lang="de-DE" dirty="0" err="1">
                <a:latin typeface="+mj-lt"/>
              </a:rPr>
              <a:t>T</a:t>
            </a:r>
            <a:r>
              <a:rPr lang="de-DE" baseline="-25000" dirty="0" err="1">
                <a:latin typeface="+mj-lt"/>
              </a:rPr>
              <a:t>sat</a:t>
            </a:r>
            <a:r>
              <a:rPr lang="de-DE" dirty="0">
                <a:latin typeface="+mj-lt"/>
              </a:rPr>
              <a:t>:          </a:t>
            </a:r>
            <a:r>
              <a:rPr lang="de-DE" dirty="0" smtClean="0">
                <a:latin typeface="+mj-lt"/>
              </a:rPr>
              <a:t>       56.6°C</a:t>
            </a:r>
          </a:p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Channel:      2x2 mm²</a:t>
            </a:r>
          </a:p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                 0.5x2 mm²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Test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section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5" y="1466850"/>
            <a:ext cx="6877050" cy="502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135764" y="1485106"/>
            <a:ext cx="509466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de-DE" sz="2000" b="1" dirty="0" err="1" smtClean="0"/>
              <a:t>Boiling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always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played</a:t>
            </a:r>
            <a:r>
              <a:rPr lang="de-DE" sz="2000" b="1" dirty="0" smtClean="0"/>
              <a:t> an </a:t>
            </a:r>
            <a:r>
              <a:rPr lang="de-DE" sz="2000" b="1" dirty="0" err="1" smtClean="0"/>
              <a:t>important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role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 (</a:t>
            </a:r>
            <a:r>
              <a:rPr lang="de-DE" sz="2000" b="1" dirty="0" err="1" smtClean="0"/>
              <a:t>from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undergraduate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doctorate</a:t>
            </a:r>
            <a:r>
              <a:rPr lang="de-DE" sz="2000" b="1" dirty="0" smtClean="0"/>
              <a:t>)</a:t>
            </a:r>
            <a:endParaRPr lang="de-DE" b="1" i="1" dirty="0"/>
          </a:p>
        </p:txBody>
      </p:sp>
      <p:sp>
        <p:nvSpPr>
          <p:cNvPr id="27" name="Pfeil nach unten 26"/>
          <p:cNvSpPr/>
          <p:nvPr/>
        </p:nvSpPr>
        <p:spPr>
          <a:xfrm>
            <a:off x="209430" y="2050316"/>
            <a:ext cx="393940" cy="4350484"/>
          </a:xfrm>
          <a:prstGeom prst="downArrow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28"/>
          <p:cNvCxnSpPr/>
          <p:nvPr/>
        </p:nvCxnSpPr>
        <p:spPr>
          <a:xfrm>
            <a:off x="209910" y="2476500"/>
            <a:ext cx="6412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851139" y="2273082"/>
            <a:ext cx="8013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2007	</a:t>
            </a:r>
            <a:r>
              <a:rPr lang="de-DE" b="1" dirty="0" smtClean="0"/>
              <a:t>Semester </a:t>
            </a:r>
            <a:r>
              <a:rPr lang="de-DE" b="1" dirty="0" err="1" smtClean="0"/>
              <a:t>Abroad</a:t>
            </a:r>
            <a:r>
              <a:rPr lang="de-DE" b="1" dirty="0" smtClean="0"/>
              <a:t> </a:t>
            </a:r>
            <a:r>
              <a:rPr lang="de-DE" b="1" dirty="0" err="1" smtClean="0"/>
              <a:t>at</a:t>
            </a:r>
            <a:r>
              <a:rPr lang="de-DE" b="1" dirty="0" smtClean="0"/>
              <a:t> Brunel University West London, UK	</a:t>
            </a:r>
            <a:br>
              <a:rPr lang="de-DE" b="1" dirty="0" smtClean="0"/>
            </a:br>
            <a:r>
              <a:rPr lang="de-DE" dirty="0" smtClean="0"/>
              <a:t>	</a:t>
            </a:r>
            <a:r>
              <a:rPr lang="de-DE" sz="1600" dirty="0" smtClean="0"/>
              <a:t>„</a:t>
            </a:r>
            <a:r>
              <a:rPr lang="en-US" sz="1600" i="1" dirty="0" smtClean="0"/>
              <a:t>Heat transfer in single phase and </a:t>
            </a:r>
            <a:r>
              <a:rPr lang="de-DE" sz="1600" i="1" dirty="0" err="1" smtClean="0"/>
              <a:t>flow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boiling</a:t>
            </a:r>
            <a:r>
              <a:rPr lang="de-DE" sz="1600" i="1" dirty="0" smtClean="0"/>
              <a:t> in </a:t>
            </a:r>
            <a:r>
              <a:rPr lang="de-DE" sz="1600" i="1" dirty="0" err="1" smtClean="0"/>
              <a:t>microchannels</a:t>
            </a:r>
            <a:r>
              <a:rPr lang="de-DE" sz="1600" i="1" dirty="0" smtClean="0"/>
              <a:t>“</a:t>
            </a:r>
            <a:r>
              <a:rPr lang="de-DE" sz="1600" dirty="0" smtClean="0"/>
              <a:t> </a:t>
            </a:r>
          </a:p>
          <a:p>
            <a:r>
              <a:rPr lang="de-DE" dirty="0" smtClean="0"/>
              <a:t>	</a:t>
            </a:r>
            <a:r>
              <a:rPr lang="de-DE" sz="1600" dirty="0" smtClean="0"/>
              <a:t>(Supervisor: Prof. T. </a:t>
            </a:r>
            <a:r>
              <a:rPr lang="de-DE" sz="1600" dirty="0" err="1" smtClean="0"/>
              <a:t>Karayiannis</a:t>
            </a:r>
            <a:r>
              <a:rPr lang="de-DE" sz="1600" dirty="0" smtClean="0"/>
              <a:t>, Prof. D.B.R. </a:t>
            </a:r>
            <a:r>
              <a:rPr lang="de-DE" sz="1600" dirty="0" err="1" smtClean="0"/>
              <a:t>Kenning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838439" y="3263345"/>
            <a:ext cx="8026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2009	</a:t>
            </a:r>
            <a:r>
              <a:rPr lang="de-DE" b="1" dirty="0" err="1" smtClean="0"/>
              <a:t>Diploma</a:t>
            </a:r>
            <a:r>
              <a:rPr lang="de-DE" b="1" dirty="0" smtClean="0"/>
              <a:t> Thesis, University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Hanover</a:t>
            </a:r>
            <a:r>
              <a:rPr lang="de-DE" b="1" dirty="0" smtClean="0"/>
              <a:t>	</a:t>
            </a:r>
            <a:r>
              <a:rPr lang="de-DE" dirty="0" smtClean="0"/>
              <a:t>		</a:t>
            </a:r>
            <a:r>
              <a:rPr lang="de-DE" sz="1600" dirty="0" smtClean="0"/>
              <a:t>„</a:t>
            </a:r>
            <a:r>
              <a:rPr lang="de-DE" sz="1600" i="1" dirty="0" err="1" smtClean="0"/>
              <a:t>Boiling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Heat</a:t>
            </a:r>
            <a:r>
              <a:rPr lang="de-DE" sz="1600" i="1" dirty="0" smtClean="0"/>
              <a:t> Transfer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Refrigerants</a:t>
            </a:r>
            <a:r>
              <a:rPr lang="de-DE" sz="1600" i="1" dirty="0" smtClean="0"/>
              <a:t> on Horizontal </a:t>
            </a:r>
            <a:r>
              <a:rPr lang="de-DE" sz="1600" i="1" dirty="0" err="1" smtClean="0"/>
              <a:t>Tubes</a:t>
            </a:r>
            <a:r>
              <a:rPr lang="de-DE" sz="1600" i="1" dirty="0" smtClean="0"/>
              <a:t>“</a:t>
            </a:r>
            <a:r>
              <a:rPr lang="de-DE" sz="1600" dirty="0" smtClean="0"/>
              <a:t> </a:t>
            </a:r>
          </a:p>
          <a:p>
            <a:r>
              <a:rPr lang="de-DE" dirty="0" smtClean="0"/>
              <a:t>	</a:t>
            </a:r>
            <a:r>
              <a:rPr lang="de-DE" sz="1600" dirty="0" smtClean="0"/>
              <a:t>(Supervisor: Prof. A. Luke, Prof. D. Mewes)	</a:t>
            </a:r>
            <a:endParaRPr lang="de-DE" sz="1600" dirty="0"/>
          </a:p>
        </p:txBody>
      </p:sp>
      <p:cxnSp>
        <p:nvCxnSpPr>
          <p:cNvPr id="34" name="Gerade Verbindung 33"/>
          <p:cNvCxnSpPr/>
          <p:nvPr/>
        </p:nvCxnSpPr>
        <p:spPr>
          <a:xfrm>
            <a:off x="209910" y="3467100"/>
            <a:ext cx="6412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209910" y="5410200"/>
            <a:ext cx="6412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63840" y="5228075"/>
            <a:ext cx="800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2011	</a:t>
            </a:r>
            <a:r>
              <a:rPr lang="de-DE" b="1" dirty="0" smtClean="0"/>
              <a:t>Project Leader (Joint Research Project ESA&amp;JAXA)</a:t>
            </a:r>
            <a:r>
              <a:rPr lang="de-DE" dirty="0" smtClean="0"/>
              <a:t>	</a:t>
            </a:r>
            <a:br>
              <a:rPr lang="de-DE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since</a:t>
            </a:r>
            <a:r>
              <a:rPr lang="de-DE" sz="1400" dirty="0" smtClean="0"/>
              <a:t>) </a:t>
            </a:r>
            <a:r>
              <a:rPr lang="de-DE" dirty="0" smtClean="0"/>
              <a:t>	</a:t>
            </a:r>
            <a:r>
              <a:rPr lang="de-DE" sz="1600" dirty="0" smtClean="0"/>
              <a:t>„</a:t>
            </a:r>
            <a:r>
              <a:rPr lang="de-DE" sz="1600" i="1" dirty="0" smtClean="0"/>
              <a:t>Flow </a:t>
            </a:r>
            <a:r>
              <a:rPr lang="de-DE" sz="1600" i="1" dirty="0" err="1" smtClean="0"/>
              <a:t>boiling</a:t>
            </a:r>
            <a:r>
              <a:rPr lang="de-DE" sz="1600" i="1" dirty="0" smtClean="0"/>
              <a:t> in mini-/</a:t>
            </a:r>
            <a:r>
              <a:rPr lang="de-DE" sz="1600" i="1" dirty="0" err="1" smtClean="0"/>
              <a:t>microchannels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under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influence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reduced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gravity</a:t>
            </a:r>
            <a:r>
              <a:rPr lang="de-DE" sz="1600" i="1" dirty="0" smtClean="0"/>
              <a:t>“</a:t>
            </a:r>
            <a:r>
              <a:rPr lang="de-DE" sz="1600" dirty="0" smtClean="0"/>
              <a:t> </a:t>
            </a:r>
          </a:p>
          <a:p>
            <a:r>
              <a:rPr lang="de-DE" dirty="0" smtClean="0"/>
              <a:t>	</a:t>
            </a:r>
            <a:r>
              <a:rPr lang="de-DE" sz="1600" dirty="0" smtClean="0"/>
              <a:t>(Co-Worker: Prof. P. Stephan, Prof. O. </a:t>
            </a:r>
            <a:r>
              <a:rPr lang="de-DE" sz="1600" dirty="0" err="1" smtClean="0"/>
              <a:t>Kawanami</a:t>
            </a:r>
            <a:r>
              <a:rPr lang="de-DE" sz="1600" dirty="0" smtClean="0"/>
              <a:t>, Prof. A. </a:t>
            </a:r>
            <a:r>
              <a:rPr lang="de-DE" sz="1600" dirty="0" err="1" smtClean="0"/>
              <a:t>Pattamatta</a:t>
            </a:r>
            <a:r>
              <a:rPr lang="de-DE" sz="1600" dirty="0" smtClean="0"/>
              <a:t>)</a:t>
            </a:r>
            <a:endParaRPr lang="de-DE" dirty="0"/>
          </a:p>
        </p:txBody>
      </p:sp>
      <p:cxnSp>
        <p:nvCxnSpPr>
          <p:cNvPr id="37" name="Gerade Verbindung 36"/>
          <p:cNvCxnSpPr/>
          <p:nvPr/>
        </p:nvCxnSpPr>
        <p:spPr>
          <a:xfrm>
            <a:off x="184509" y="4368800"/>
            <a:ext cx="6412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838438" y="4186675"/>
            <a:ext cx="8305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2010	</a:t>
            </a:r>
            <a:r>
              <a:rPr lang="de-DE" b="1" dirty="0" err="1" smtClean="0"/>
              <a:t>Parabolic</a:t>
            </a:r>
            <a:r>
              <a:rPr lang="de-DE" b="1" dirty="0" smtClean="0"/>
              <a:t> Flight </a:t>
            </a:r>
            <a:r>
              <a:rPr lang="de-DE" b="1" dirty="0" err="1" smtClean="0"/>
              <a:t>Campaigns</a:t>
            </a:r>
            <a:r>
              <a:rPr lang="de-DE" b="1" dirty="0" smtClean="0"/>
              <a:t> (Research </a:t>
            </a:r>
            <a:r>
              <a:rPr lang="de-DE" b="1" dirty="0" err="1" smtClean="0"/>
              <a:t>Associate</a:t>
            </a:r>
            <a:r>
              <a:rPr lang="de-DE" b="1" dirty="0" smtClean="0"/>
              <a:t>), TU Darmstadt</a:t>
            </a:r>
            <a:br>
              <a:rPr lang="de-DE" b="1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since</a:t>
            </a:r>
            <a:r>
              <a:rPr lang="de-DE" sz="1400" dirty="0" smtClean="0"/>
              <a:t>)</a:t>
            </a:r>
            <a:r>
              <a:rPr lang="de-DE" dirty="0" smtClean="0"/>
              <a:t>	</a:t>
            </a:r>
            <a:r>
              <a:rPr lang="de-DE" sz="1600" dirty="0" smtClean="0"/>
              <a:t>„</a:t>
            </a:r>
            <a:r>
              <a:rPr lang="de-DE" sz="1600" i="1" dirty="0" smtClean="0"/>
              <a:t>Single </a:t>
            </a:r>
            <a:r>
              <a:rPr lang="de-DE" sz="1600" i="1" dirty="0" err="1" smtClean="0"/>
              <a:t>bubble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pool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boiling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under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influence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reduced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gravity</a:t>
            </a:r>
            <a:r>
              <a:rPr lang="de-DE" sz="1600" i="1" dirty="0" smtClean="0"/>
              <a:t>“</a:t>
            </a:r>
            <a:r>
              <a:rPr lang="de-DE" sz="1600" dirty="0" smtClean="0"/>
              <a:t> </a:t>
            </a:r>
          </a:p>
          <a:p>
            <a:r>
              <a:rPr lang="de-DE" dirty="0" smtClean="0"/>
              <a:t>	</a:t>
            </a:r>
            <a:r>
              <a:rPr lang="de-DE" sz="1600" dirty="0" smtClean="0"/>
              <a:t>(Co-Worker: Prof. P. Stephan, Prof. P. di Marco)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Personal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Experience</a:t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7261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Bubbly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flow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sp>
        <p:nvSpPr>
          <p:cNvPr id="17" name="Textfeld 14"/>
          <p:cNvSpPr txBox="1">
            <a:spLocks noChangeArrowheads="1"/>
          </p:cNvSpPr>
          <p:nvPr/>
        </p:nvSpPr>
        <p:spPr bwMode="auto">
          <a:xfrm>
            <a:off x="4579938" y="1684338"/>
            <a:ext cx="4500562" cy="42473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Three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phase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contact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line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can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clearly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identified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area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high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local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heat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flux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Symbol" pitchFamily="18" charset="2"/>
              <a:buChar char="-"/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Bubbles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are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sliding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over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heating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surface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Symbol" pitchFamily="18" charset="2"/>
              <a:buChar char="-"/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smtClean="0">
                <a:latin typeface="+mj-lt"/>
                <a:ea typeface="FrontPage" pitchFamily="2" charset="0"/>
              </a:rPr>
              <a:t>Temporal </a:t>
            </a:r>
            <a:r>
              <a:rPr lang="de-DE" dirty="0" err="1" smtClean="0">
                <a:latin typeface="+mj-lt"/>
                <a:ea typeface="FrontPage" pitchFamily="2" charset="0"/>
              </a:rPr>
              <a:t>development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average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heat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flux</a:t>
            </a:r>
            <a:r>
              <a:rPr lang="de-DE" dirty="0" smtClean="0">
                <a:latin typeface="+mj-lt"/>
                <a:ea typeface="FrontPage" pitchFamily="2" charset="0"/>
              </a:rPr>
              <a:t> in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middle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cross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section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field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view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allows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detection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liquid </a:t>
            </a:r>
            <a:r>
              <a:rPr lang="de-DE" dirty="0" err="1" smtClean="0">
                <a:latin typeface="+mj-lt"/>
                <a:ea typeface="FrontPage" pitchFamily="2" charset="0"/>
              </a:rPr>
              <a:t>vapor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interface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Symbol" pitchFamily="18" charset="2"/>
              <a:buChar char="-"/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Contact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line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heat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transfer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back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bubble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higher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defRPr/>
            </a:pPr>
            <a:r>
              <a:rPr lang="de-DE" dirty="0" smtClean="0">
                <a:latin typeface="+mj-lt"/>
                <a:ea typeface="FrontPage" pitchFamily="2" charset="0"/>
              </a:rPr>
              <a:t>	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 </a:t>
            </a:r>
            <a:r>
              <a:rPr lang="de-DE" dirty="0" err="1" smtClean="0">
                <a:latin typeface="+mj-lt"/>
                <a:ea typeface="FrontPage" pitchFamily="2" charset="0"/>
                <a:sym typeface="Wingdings" pitchFamily="2" charset="2"/>
              </a:rPr>
              <a:t>as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  <a:sym typeface="Wingdings" pitchFamily="2" charset="2"/>
              </a:rPr>
              <a:t>seen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 in </a:t>
            </a:r>
            <a:r>
              <a:rPr lang="de-DE" dirty="0" err="1" smtClean="0">
                <a:latin typeface="+mj-lt"/>
                <a:ea typeface="FrontPage" pitchFamily="2" charset="0"/>
                <a:sym typeface="Wingdings" pitchFamily="2" charset="2"/>
              </a:rPr>
              <a:t>pool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  <a:sym typeface="Wingdings" pitchFamily="2" charset="2"/>
              </a:rPr>
              <a:t>boiling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 (</a:t>
            </a:r>
            <a:r>
              <a:rPr lang="de-DE" dirty="0" err="1" smtClean="0">
                <a:latin typeface="+mj-lt"/>
                <a:ea typeface="FrontPage" pitchFamily="2" charset="0"/>
                <a:sym typeface="Wingdings" pitchFamily="2" charset="2"/>
              </a:rPr>
              <a:t>num.&amp;exp</a:t>
            </a:r>
            <a:r>
              <a:rPr lang="de-DE" dirty="0" smtClean="0">
                <a:latin typeface="+mj-lt"/>
                <a:ea typeface="FrontPage" pitchFamily="2" charset="0"/>
                <a:sym typeface="Wingdings" pitchFamily="2" charset="2"/>
              </a:rPr>
              <a:t>.)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eaLnBrk="1" hangingPunct="1">
              <a:defRPr/>
            </a:pPr>
            <a:endParaRPr lang="de-DE" dirty="0" smtClean="0">
              <a:latin typeface="+mj-lt"/>
              <a:ea typeface="FrontPage" pitchFamily="2" charset="0"/>
            </a:endParaRPr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95438"/>
            <a:ext cx="43338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Slug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flow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/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elongated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bubble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" y="1630363"/>
            <a:ext cx="43719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4"/>
          <p:cNvSpPr txBox="1">
            <a:spLocks noChangeArrowheads="1"/>
          </p:cNvSpPr>
          <p:nvPr/>
        </p:nvSpPr>
        <p:spPr bwMode="auto">
          <a:xfrm>
            <a:off x="4643438" y="1752600"/>
            <a:ext cx="4249737" cy="34163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smtClean="0">
                <a:latin typeface="+mj-lt"/>
                <a:ea typeface="FrontPage" pitchFamily="2" charset="0"/>
              </a:rPr>
              <a:t>Size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bubbles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confined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channel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geometry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Symbol" pitchFamily="18" charset="2"/>
              <a:buChar char="-"/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Contour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of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bubble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can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clearly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identified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by</a:t>
            </a:r>
            <a:r>
              <a:rPr lang="de-DE" dirty="0" smtClean="0">
                <a:latin typeface="+mj-lt"/>
                <a:ea typeface="FrontPage" pitchFamily="2" charset="0"/>
              </a:rPr>
              <a:t> high </a:t>
            </a:r>
            <a:r>
              <a:rPr lang="de-DE" dirty="0" err="1" smtClean="0">
                <a:latin typeface="+mj-lt"/>
                <a:ea typeface="FrontPage" pitchFamily="2" charset="0"/>
              </a:rPr>
              <a:t>heat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flux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areas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near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three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phase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contact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line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eaLnBrk="1" hangingPunct="1"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Heat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transfer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at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the</a:t>
            </a:r>
            <a:r>
              <a:rPr lang="de-DE" dirty="0" smtClean="0">
                <a:latin typeface="+mj-lt"/>
                <a:ea typeface="FrontPage" pitchFamily="2" charset="0"/>
              </a:rPr>
              <a:t> back </a:t>
            </a:r>
            <a:r>
              <a:rPr lang="de-DE" dirty="0" err="1" smtClean="0">
                <a:latin typeface="+mj-lt"/>
                <a:ea typeface="FrontPage" pitchFamily="2" charset="0"/>
              </a:rPr>
              <a:t>higher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defRPr/>
            </a:pPr>
            <a:r>
              <a:rPr lang="de-DE" dirty="0" smtClean="0">
                <a:latin typeface="+mj-lt"/>
                <a:ea typeface="FrontPage" pitchFamily="2" charset="0"/>
              </a:rPr>
              <a:t>	(</a:t>
            </a:r>
            <a:r>
              <a:rPr lang="de-DE" dirty="0" err="1" smtClean="0">
                <a:latin typeface="+mj-lt"/>
                <a:ea typeface="FrontPage" pitchFamily="2" charset="0"/>
              </a:rPr>
              <a:t>as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already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seen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for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bubbly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flow</a:t>
            </a:r>
            <a:r>
              <a:rPr lang="de-DE" dirty="0" smtClean="0">
                <a:latin typeface="+mj-lt"/>
                <a:ea typeface="FrontPage" pitchFamily="2" charset="0"/>
              </a:rPr>
              <a:t>)</a:t>
            </a:r>
          </a:p>
          <a:p>
            <a:pPr marL="285750" indent="-285750" eaLnBrk="1" hangingPunct="1">
              <a:defRPr/>
            </a:pPr>
            <a:endParaRPr lang="de-DE" dirty="0" smtClean="0">
              <a:latin typeface="+mj-lt"/>
              <a:ea typeface="FrontPage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de-DE" dirty="0" err="1" smtClean="0">
                <a:latin typeface="+mj-lt"/>
                <a:ea typeface="FrontPage" pitchFamily="2" charset="0"/>
              </a:rPr>
              <a:t>No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long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thin</a:t>
            </a:r>
            <a:r>
              <a:rPr lang="de-DE" dirty="0" smtClean="0">
                <a:latin typeface="+mj-lt"/>
                <a:ea typeface="FrontPage" pitchFamily="2" charset="0"/>
              </a:rPr>
              <a:t> film </a:t>
            </a:r>
            <a:r>
              <a:rPr lang="de-DE" dirty="0" err="1" smtClean="0">
                <a:latin typeface="+mj-lt"/>
                <a:ea typeface="FrontPage" pitchFamily="2" charset="0"/>
              </a:rPr>
              <a:t>region</a:t>
            </a:r>
            <a:r>
              <a:rPr lang="de-DE" dirty="0" smtClean="0">
                <a:latin typeface="+mj-lt"/>
                <a:ea typeface="FrontPage" pitchFamily="2" charset="0"/>
              </a:rPr>
              <a:t> </a:t>
            </a:r>
            <a:r>
              <a:rPr lang="de-DE" dirty="0" err="1" smtClean="0">
                <a:latin typeface="+mj-lt"/>
                <a:ea typeface="FrontPage" pitchFamily="2" charset="0"/>
              </a:rPr>
              <a:t>visible</a:t>
            </a:r>
            <a:endParaRPr lang="de-DE" dirty="0" smtClean="0">
              <a:latin typeface="+mj-lt"/>
              <a:ea typeface="FrontPage" pitchFamily="2" charset="0"/>
            </a:endParaRPr>
          </a:p>
          <a:p>
            <a:pPr eaLnBrk="1" hangingPunct="1">
              <a:defRPr/>
            </a:pPr>
            <a:endParaRPr lang="de-DE" dirty="0" smtClean="0">
              <a:latin typeface="+mj-lt"/>
              <a:ea typeface="FrontPage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11700" y="5029220"/>
            <a:ext cx="379730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u="sng" dirty="0" err="1" smtClean="0"/>
              <a:t>Conclusion</a:t>
            </a:r>
            <a:endParaRPr lang="de-DE" b="1" dirty="0" smtClean="0"/>
          </a:p>
          <a:p>
            <a:pPr>
              <a:lnSpc>
                <a:spcPct val="150000"/>
              </a:lnSpc>
            </a:pPr>
            <a:r>
              <a:rPr lang="de-DE" dirty="0" err="1" smtClean="0"/>
              <a:t>Three</a:t>
            </a:r>
            <a:r>
              <a:rPr lang="de-DE" dirty="0" smtClean="0"/>
              <a:t>-</a:t>
            </a:r>
            <a:r>
              <a:rPr lang="de-DE" dirty="0" err="1" smtClean="0"/>
              <a:t>zone</a:t>
            </a:r>
            <a:r>
              <a:rPr lang="de-DE" dirty="0" smtClean="0"/>
              <a:t> model not valid ?!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Microlayer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vs. </a:t>
            </a:r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Contact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line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336" y="4988057"/>
            <a:ext cx="7185025" cy="142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562" y="1574866"/>
            <a:ext cx="1660525" cy="330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850" y="1650550"/>
            <a:ext cx="1660525" cy="323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997200" y="1879600"/>
            <a:ext cx="313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More </a:t>
            </a:r>
            <a:r>
              <a:rPr lang="de-DE" dirty="0" err="1" smtClean="0"/>
              <a:t>influencing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de-DE" dirty="0" smtClean="0"/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angle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vapor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…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432945" y="4829812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[A. Sielaff]</a:t>
            </a:r>
            <a:endParaRPr lang="de-DE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6752657" y="4829812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/>
              <a:t>[A. Sielaff]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Microlayer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vs. </a:t>
            </a:r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Contact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800" dirty="0" err="1" smtClean="0">
                <a:ea typeface="FrontPage" pitchFamily="2" charset="0"/>
                <a:cs typeface="FrontPage" pitchFamily="2" charset="0"/>
              </a:rPr>
              <a:t>line</a:t>
            </a:r>
            <a:r>
              <a:rPr lang="de-DE" sz="2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8775" y="1612900"/>
            <a:ext cx="84550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 liquid </a:t>
            </a:r>
            <a:r>
              <a:rPr lang="de-DE" dirty="0" err="1" smtClean="0"/>
              <a:t>evaporation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FC-72 not </a:t>
            </a:r>
            <a:r>
              <a:rPr lang="de-DE" dirty="0" err="1" smtClean="0"/>
              <a:t>visible</a:t>
            </a:r>
            <a:r>
              <a:rPr lang="de-DE" dirty="0" smtClean="0"/>
              <a:t> (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pool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</a:t>
            </a:r>
            <a:r>
              <a:rPr lang="de-DE" dirty="0" err="1" smtClean="0"/>
              <a:t>indicate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</a:t>
            </a:r>
            <a:r>
              <a:rPr lang="de-DE" dirty="0" err="1" smtClean="0"/>
              <a:t>competing</a:t>
            </a:r>
            <a:r>
              <a:rPr lang="de-DE" dirty="0" smtClean="0"/>
              <a:t> but </a:t>
            </a:r>
            <a:r>
              <a:rPr lang="de-DE" dirty="0" err="1" smtClean="0"/>
              <a:t>equivalent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(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parameters</a:t>
            </a:r>
            <a:r>
              <a:rPr lang="de-DE" dirty="0" smtClean="0"/>
              <a:t>) </a:t>
            </a:r>
            <a:r>
              <a:rPr lang="de-DE" sz="1200" dirty="0" smtClean="0"/>
              <a:t>[</a:t>
            </a:r>
            <a:r>
              <a:rPr lang="de-DE" sz="1200" dirty="0" err="1" smtClean="0"/>
              <a:t>PhD</a:t>
            </a:r>
            <a:r>
              <a:rPr lang="de-DE" sz="1200" dirty="0" smtClean="0"/>
              <a:t> Thesis A. Sielaff, 2014]</a:t>
            </a:r>
          </a:p>
          <a:p>
            <a:pPr lvl="1"/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Experimental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showing</a:t>
            </a:r>
            <a:r>
              <a:rPr lang="de-DE" dirty="0" smtClean="0"/>
              <a:t> </a:t>
            </a:r>
            <a:r>
              <a:rPr lang="de-DE" dirty="0" err="1" smtClean="0"/>
              <a:t>microlayer</a:t>
            </a:r>
            <a:r>
              <a:rPr lang="de-DE" dirty="0" smtClean="0"/>
              <a:t> </a:t>
            </a:r>
            <a:r>
              <a:rPr lang="de-DE" dirty="0" err="1" smtClean="0"/>
              <a:t>evaporation</a:t>
            </a:r>
            <a:r>
              <a:rPr lang="de-DE" dirty="0" smtClean="0"/>
              <a:t> </a:t>
            </a:r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electronic </a:t>
            </a:r>
            <a:r>
              <a:rPr lang="de-DE" dirty="0" err="1" smtClean="0"/>
              <a:t>liquids</a:t>
            </a:r>
            <a:r>
              <a:rPr lang="de-DE" dirty="0" smtClean="0"/>
              <a:t> (FC-72, HFE-7100,…)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Wingdings" pitchFamily="2" charset="2"/>
              <a:buChar char="à"/>
            </a:pPr>
            <a:r>
              <a:rPr lang="de-DE" dirty="0" smtClean="0">
                <a:sym typeface="Wingdings" pitchFamily="2" charset="2"/>
              </a:rPr>
              <a:t>Due </a:t>
            </a:r>
            <a:r>
              <a:rPr lang="de-DE" dirty="0" err="1" smtClean="0">
                <a:sym typeface="Wingdings" pitchFamily="2" charset="2"/>
              </a:rPr>
              <a:t>to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heating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foil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technique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limited </a:t>
            </a:r>
            <a:r>
              <a:rPr lang="de-DE" dirty="0" err="1" smtClean="0">
                <a:sym typeface="Wingdings" pitchFamily="2" charset="2"/>
              </a:rPr>
              <a:t>heating</a:t>
            </a:r>
            <a:r>
              <a:rPr lang="de-DE" dirty="0" smtClean="0">
                <a:sym typeface="Wingdings" pitchFamily="2" charset="2"/>
              </a:rPr>
              <a:t> power </a:t>
            </a:r>
            <a:r>
              <a:rPr lang="de-DE" dirty="0" err="1" smtClean="0">
                <a:sym typeface="Wingdings" pitchFamily="2" charset="2"/>
              </a:rPr>
              <a:t>during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parabolic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flight</a:t>
            </a:r>
            <a:r>
              <a:rPr lang="de-DE" dirty="0" smtClean="0">
                <a:sym typeface="Wingdings" pitchFamily="2" charset="2"/>
              </a:rPr>
              <a:t>,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   FC-72 </a:t>
            </a:r>
            <a:r>
              <a:rPr lang="de-DE" dirty="0" err="1" smtClean="0">
                <a:sym typeface="Wingdings" pitchFamily="2" charset="2"/>
              </a:rPr>
              <a:t>is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used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working</a:t>
            </a:r>
            <a:r>
              <a:rPr lang="de-DE" dirty="0" smtClean="0">
                <a:sym typeface="Wingdings" pitchFamily="2" charset="2"/>
              </a:rPr>
              <a:t> fluid</a:t>
            </a:r>
          </a:p>
          <a:p>
            <a:pPr>
              <a:buFont typeface="Wingdings" pitchFamily="2" charset="2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Comparison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validation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three-zone</a:t>
            </a:r>
            <a:r>
              <a:rPr lang="de-DE" dirty="0" smtClean="0">
                <a:sym typeface="Wingdings" pitchFamily="2" charset="2"/>
              </a:rPr>
              <a:t> model </a:t>
            </a:r>
            <a:r>
              <a:rPr lang="de-DE" dirty="0" err="1" smtClean="0">
                <a:sym typeface="Wingdings" pitchFamily="2" charset="2"/>
              </a:rPr>
              <a:t>for</a:t>
            </a:r>
            <a:r>
              <a:rPr lang="de-DE" dirty="0" smtClean="0">
                <a:sym typeface="Wingdings" pitchFamily="2" charset="2"/>
              </a:rPr>
              <a:t> a </a:t>
            </a:r>
            <a:r>
              <a:rPr lang="de-DE" dirty="0" err="1" smtClean="0">
                <a:sym typeface="Wingdings" pitchFamily="2" charset="2"/>
              </a:rPr>
              <a:t>wide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parameter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range</a:t>
            </a:r>
            <a:r>
              <a:rPr lang="de-DE" dirty="0" smtClean="0">
                <a:sym typeface="Wingdings" pitchFamily="2" charset="2"/>
              </a:rPr>
              <a:t>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   not </a:t>
            </a:r>
            <a:r>
              <a:rPr lang="de-DE" dirty="0" err="1" smtClean="0">
                <a:sym typeface="Wingdings" pitchFamily="2" charset="2"/>
              </a:rPr>
              <a:t>yet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possible</a:t>
            </a:r>
            <a:endParaRPr lang="de-DE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de-DE" u="sng" dirty="0" smtClean="0"/>
              <a:t> </a:t>
            </a:r>
            <a:r>
              <a:rPr lang="de-DE" u="sng" dirty="0" err="1" smtClean="0"/>
              <a:t>Analogy</a:t>
            </a:r>
            <a:r>
              <a:rPr lang="de-DE" u="sng" dirty="0" smtClean="0"/>
              <a:t> </a:t>
            </a:r>
            <a:r>
              <a:rPr lang="de-DE" u="sng" dirty="0" err="1" smtClean="0"/>
              <a:t>between</a:t>
            </a:r>
            <a:r>
              <a:rPr lang="de-DE" u="sng" dirty="0" smtClean="0"/>
              <a:t> </a:t>
            </a:r>
            <a:r>
              <a:rPr lang="de-DE" u="sng" dirty="0" err="1" smtClean="0"/>
              <a:t>pool</a:t>
            </a:r>
            <a:r>
              <a:rPr lang="de-DE" u="sng" dirty="0" smtClean="0"/>
              <a:t> </a:t>
            </a:r>
            <a:r>
              <a:rPr lang="de-DE" u="sng" dirty="0" err="1" smtClean="0"/>
              <a:t>boiling</a:t>
            </a:r>
            <a:r>
              <a:rPr lang="de-DE" u="sng" dirty="0" smtClean="0"/>
              <a:t> 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flow</a:t>
            </a:r>
            <a:r>
              <a:rPr lang="de-DE" u="sng" dirty="0" smtClean="0"/>
              <a:t> </a:t>
            </a:r>
            <a:r>
              <a:rPr lang="de-DE" u="sng" dirty="0" err="1" smtClean="0"/>
              <a:t>boiling</a:t>
            </a:r>
            <a:r>
              <a:rPr lang="de-DE" u="sng" dirty="0" smtClean="0"/>
              <a:t> </a:t>
            </a:r>
            <a:r>
              <a:rPr lang="de-DE" u="sng" dirty="0" err="1" smtClean="0"/>
              <a:t>phenomena</a:t>
            </a:r>
            <a:r>
              <a:rPr lang="de-DE" u="sng" dirty="0" smtClean="0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(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analogy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)</a:t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Bubble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merger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with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residual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droplet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5" y="1479879"/>
            <a:ext cx="7312025" cy="501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Flow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(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analogy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)</a:t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Coalescence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with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pulsating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bubble</a:t>
            </a:r>
            <a:endParaRPr lang="de-DE" sz="1800" dirty="0" smtClean="0"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1700213"/>
            <a:ext cx="4576572" cy="458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762" y="1674813"/>
            <a:ext cx="4567238" cy="458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558800" y="6142955"/>
            <a:ext cx="990600" cy="20955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819400" y="6117555"/>
            <a:ext cx="990600" cy="20955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Summary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Three</a:t>
            </a: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-</a:t>
            </a: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zone</a:t>
            </a: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 model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8775" y="1816100"/>
            <a:ext cx="8455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Measurement </a:t>
            </a:r>
            <a:r>
              <a:rPr lang="de-DE" dirty="0" err="1" smtClean="0"/>
              <a:t>technique</a:t>
            </a:r>
            <a:r>
              <a:rPr lang="de-DE" dirty="0" smtClean="0"/>
              <a:t> </a:t>
            </a:r>
            <a:r>
              <a:rPr lang="de-DE" dirty="0" err="1" smtClean="0"/>
              <a:t>successfully</a:t>
            </a:r>
            <a:r>
              <a:rPr lang="de-DE" dirty="0" smtClean="0"/>
              <a:t>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Analogy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pool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seen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dirty="0" err="1" smtClean="0"/>
              <a:t>coalescing</a:t>
            </a:r>
            <a:r>
              <a:rPr lang="de-DE" dirty="0" smtClean="0"/>
              <a:t> </a:t>
            </a:r>
            <a:r>
              <a:rPr lang="de-DE" dirty="0" err="1" smtClean="0"/>
              <a:t>bubbles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residual </a:t>
            </a:r>
            <a:r>
              <a:rPr lang="de-DE" dirty="0" err="1" smtClean="0"/>
              <a:t>droplets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First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(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fluid </a:t>
            </a:r>
            <a:r>
              <a:rPr lang="de-DE" dirty="0" err="1" smtClean="0"/>
              <a:t>planned</a:t>
            </a:r>
            <a:r>
              <a:rPr lang="de-DE" dirty="0" smtClean="0"/>
              <a:t> 2015/16)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heater</a:t>
            </a:r>
            <a:r>
              <a:rPr lang="de-DE" dirty="0" smtClean="0"/>
              <a:t> </a:t>
            </a:r>
            <a:r>
              <a:rPr lang="de-DE" dirty="0" err="1" smtClean="0"/>
              <a:t>comparable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(IR-transparent </a:t>
            </a:r>
            <a:r>
              <a:rPr lang="de-DE" dirty="0" err="1" smtClean="0"/>
              <a:t>substrate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100nm </a:t>
            </a:r>
            <a:r>
              <a:rPr lang="de-DE" dirty="0" err="1" smtClean="0"/>
              <a:t>thick</a:t>
            </a:r>
            <a:r>
              <a:rPr lang="de-DE" dirty="0" smtClean="0"/>
              <a:t> </a:t>
            </a:r>
            <a:r>
              <a:rPr lang="de-DE" dirty="0" err="1" smtClean="0"/>
              <a:t>sputtered</a:t>
            </a:r>
            <a:r>
              <a:rPr lang="de-DE" dirty="0" smtClean="0"/>
              <a:t> </a:t>
            </a:r>
            <a:r>
              <a:rPr lang="de-DE" dirty="0" err="1" smtClean="0"/>
              <a:t>CrNi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Acknowledgements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Coalescence</a:t>
            </a: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with</a:t>
            </a: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pulsating</a:t>
            </a: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bubble</a:t>
            </a:r>
            <a:endParaRPr lang="de-DE" sz="1800" dirty="0" smtClean="0">
              <a:solidFill>
                <a:schemeClr val="bg1"/>
              </a:solidFill>
              <a:ea typeface="FrontPage" pitchFamily="2" charset="0"/>
              <a:cs typeface="FrontPage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8775" y="2298700"/>
            <a:ext cx="8467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b="1" dirty="0" smtClean="0"/>
              <a:t>European Space Agency (ESA) </a:t>
            </a:r>
            <a:r>
              <a:rPr lang="en-US" sz="2200" dirty="0" smtClean="0"/>
              <a:t>providing the possibility to carry out the experiments under low gravity conditions during the 53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, 55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and 58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ESA Parabolic Flight Campaigns and </a:t>
            </a:r>
            <a:r>
              <a:rPr lang="en-US" sz="2200" dirty="0" err="1" smtClean="0"/>
              <a:t>Novespace</a:t>
            </a:r>
            <a:r>
              <a:rPr lang="en-US" sz="2200" dirty="0" smtClean="0"/>
              <a:t> for their support during the experiment </a:t>
            </a:r>
            <a:r>
              <a:rPr lang="de-DE" sz="2200" dirty="0" err="1" smtClean="0"/>
              <a:t>preparation</a:t>
            </a:r>
            <a:r>
              <a:rPr lang="de-DE" sz="2200" dirty="0" smtClean="0"/>
              <a:t>.</a:t>
            </a:r>
            <a:endParaRPr lang="de-DE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Personal Skills</a:t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Motivation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7975" y="1892300"/>
            <a:ext cx="8632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Extensive Experience in </a:t>
            </a:r>
            <a:r>
              <a:rPr lang="de-DE" dirty="0" err="1" smtClean="0"/>
              <a:t>the</a:t>
            </a:r>
            <a:r>
              <a:rPr lang="de-DE" dirty="0" smtClean="0"/>
              <a:t>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experimental </a:t>
            </a:r>
            <a:r>
              <a:rPr lang="de-DE" dirty="0" err="1" smtClean="0"/>
              <a:t>setups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Sound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(in </a:t>
            </a:r>
            <a:r>
              <a:rPr lang="de-DE" dirty="0" err="1" smtClean="0"/>
              <a:t>particular</a:t>
            </a:r>
            <a:r>
              <a:rPr lang="de-DE" dirty="0" smtClean="0"/>
              <a:t> </a:t>
            </a:r>
            <a:r>
              <a:rPr lang="de-DE" dirty="0" err="1" smtClean="0"/>
              <a:t>high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IR-</a:t>
            </a:r>
            <a:r>
              <a:rPr lang="de-DE" dirty="0" err="1" smtClean="0"/>
              <a:t>thermography</a:t>
            </a:r>
            <a:r>
              <a:rPr lang="de-DE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Organisational </a:t>
            </a:r>
            <a:r>
              <a:rPr lang="de-DE" dirty="0" err="1" smtClean="0"/>
              <a:t>skills</a:t>
            </a:r>
            <a:r>
              <a:rPr lang="de-DE" dirty="0" smtClean="0"/>
              <a:t> (</a:t>
            </a:r>
            <a:r>
              <a:rPr lang="de-DE" dirty="0" err="1" smtClean="0"/>
              <a:t>Parabolic</a:t>
            </a:r>
            <a:r>
              <a:rPr lang="de-DE" dirty="0" smtClean="0"/>
              <a:t> Flight </a:t>
            </a:r>
            <a:r>
              <a:rPr lang="de-DE" dirty="0" err="1" smtClean="0"/>
              <a:t>campaigns</a:t>
            </a:r>
            <a:r>
              <a:rPr lang="de-DE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fundamentals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dirty="0" err="1" smtClean="0"/>
              <a:t>assistance</a:t>
            </a:r>
            <a:r>
              <a:rPr lang="de-DE" dirty="0" smtClean="0"/>
              <a:t> in </a:t>
            </a:r>
            <a:r>
              <a:rPr lang="de-DE" dirty="0" err="1" smtClean="0"/>
              <a:t>lectures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exams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Parabolic</a:t>
            </a:r>
            <a:r>
              <a:rPr lang="de-DE" dirty="0" smtClean="0"/>
              <a:t> Flight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modern </a:t>
            </a:r>
            <a:r>
              <a:rPr lang="de-DE" dirty="0" err="1" smtClean="0"/>
              <a:t>techniques</a:t>
            </a:r>
            <a:r>
              <a:rPr lang="de-DE" dirty="0" smtClean="0"/>
              <a:t> in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Chemical Department (</a:t>
            </a:r>
            <a:r>
              <a:rPr lang="de-DE" dirty="0" err="1" smtClean="0"/>
              <a:t>sputtering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CrNi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Institute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Tools </a:t>
            </a:r>
            <a:br>
              <a:rPr lang="de-DE" dirty="0" smtClean="0"/>
            </a:br>
            <a:r>
              <a:rPr lang="de-DE" dirty="0" smtClean="0"/>
              <a:t>  (Laser-</a:t>
            </a:r>
            <a:r>
              <a:rPr lang="de-DE" dirty="0" err="1" smtClean="0"/>
              <a:t>Sintering</a:t>
            </a:r>
            <a:r>
              <a:rPr lang="de-DE" dirty="0" smtClean="0"/>
              <a:t> </a:t>
            </a:r>
            <a:r>
              <a:rPr lang="de-DE" dirty="0" err="1" smtClean="0"/>
              <a:t>technique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microchannel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) 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2413" y="1592263"/>
            <a:ext cx="8640762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9388" indent="-1793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Extensive </a:t>
            </a:r>
            <a:r>
              <a:rPr lang="en-US" sz="2000" dirty="0" smtClean="0"/>
              <a:t>use of flow boiling </a:t>
            </a:r>
            <a:r>
              <a:rPr lang="en-US" sz="2000" dirty="0"/>
              <a:t>in many technical applications</a:t>
            </a:r>
          </a:p>
          <a:p>
            <a:pPr marL="179388" indent="-1793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High complexity of heat transfer and flow phenomena coupled with a free phase boundary during </a:t>
            </a:r>
            <a:r>
              <a:rPr lang="en-US" sz="2000" dirty="0" smtClean="0"/>
              <a:t>flow boiling</a:t>
            </a:r>
          </a:p>
          <a:p>
            <a:pPr marL="179388" indent="-179388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/>
              <a:t>Numerous (semi-)empirical </a:t>
            </a:r>
            <a:br>
              <a:rPr lang="en-US" sz="2000" dirty="0" smtClean="0"/>
            </a:br>
            <a:r>
              <a:rPr lang="en-US" sz="2000" dirty="0" smtClean="0"/>
              <a:t>correlations to describe </a:t>
            </a:r>
            <a:br>
              <a:rPr lang="en-US" sz="2000" dirty="0" smtClean="0"/>
            </a:br>
            <a:r>
              <a:rPr lang="en-US" sz="2000" dirty="0" smtClean="0"/>
              <a:t>boiling only valid in very </a:t>
            </a:r>
            <a:br>
              <a:rPr lang="en-US" sz="2000" dirty="0" smtClean="0"/>
            </a:br>
            <a:r>
              <a:rPr lang="en-US" sz="2000" dirty="0" smtClean="0"/>
              <a:t>narrow parameter fields</a:t>
            </a:r>
          </a:p>
          <a:p>
            <a:pPr marL="179388" indent="-179388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  <a:p>
            <a:pPr marL="179388" indent="-179388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</p:txBody>
      </p: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3641725" y="2698750"/>
            <a:ext cx="5227638" cy="3567113"/>
            <a:chOff x="2214" y="1700"/>
            <a:chExt cx="3293" cy="2247"/>
          </a:xfrm>
        </p:grpSpPr>
        <p:pic>
          <p:nvPicPr>
            <p:cNvPr id="17" name="Picture 6" descr="Boiling_bas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700"/>
              <a:ext cx="3293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4404" y="2556"/>
              <a:ext cx="994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de-DE" sz="7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High 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de-DE" sz="7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Evaporation 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de-DE" sz="7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rate</a:t>
              </a:r>
            </a:p>
          </p:txBody>
        </p:sp>
        <p:grpSp>
          <p:nvGrpSpPr>
            <p:cNvPr id="19" name="Group 8"/>
            <p:cNvGrpSpPr>
              <a:grpSpLocks/>
            </p:cNvGrpSpPr>
            <p:nvPr/>
          </p:nvGrpSpPr>
          <p:grpSpPr bwMode="auto">
            <a:xfrm>
              <a:off x="4540" y="2903"/>
              <a:ext cx="696" cy="367"/>
              <a:chOff x="5032" y="2130"/>
              <a:chExt cx="498" cy="153"/>
            </a:xfrm>
          </p:grpSpPr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 flipH="1" flipV="1">
                <a:off x="5086" y="2130"/>
                <a:ext cx="65" cy="11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 flipH="1" flipV="1">
                <a:off x="5054" y="2164"/>
                <a:ext cx="49" cy="9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H="1" flipV="1">
                <a:off x="5032" y="2216"/>
                <a:ext cx="24" cy="4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 flipV="1">
                <a:off x="5148" y="2145"/>
                <a:ext cx="50" cy="9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 flipV="1">
                <a:off x="5211" y="2168"/>
                <a:ext cx="31" cy="5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H="1">
                <a:off x="5243" y="2216"/>
                <a:ext cx="276" cy="4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5239" y="2160"/>
                <a:ext cx="271" cy="8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H="1">
                <a:off x="5252" y="2266"/>
                <a:ext cx="278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630" y="3276"/>
              <a:ext cx="707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7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Transverse flow</a:t>
              </a:r>
            </a:p>
          </p:txBody>
        </p:sp>
      </p:grp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136525" y="4070350"/>
            <a:ext cx="4119563" cy="192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9388" indent="-179388">
              <a:buFont typeface="Wingdings" pitchFamily="2" charset="2"/>
              <a:buChar char="ð"/>
            </a:pP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Underlying physical</a:t>
            </a:r>
            <a:b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 processes not sufficiently</a:t>
            </a:r>
            <a:b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 understood</a:t>
            </a:r>
          </a:p>
          <a:p>
            <a:pPr marL="179388" indent="-179388">
              <a:buFont typeface="Wingdings" pitchFamily="2" charset="2"/>
              <a:buChar char="ð"/>
            </a:pPr>
            <a:endParaRPr lang="en-US" sz="2000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79388" indent="-179388">
              <a:buFont typeface="Wingdings" pitchFamily="2" charset="2"/>
              <a:buChar char="ð"/>
            </a:pP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Multiple length-scales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7853068" y="5983144"/>
            <a:ext cx="18833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/>
              <a:t>[P. Stephan]</a:t>
            </a:r>
            <a:endParaRPr lang="de-DE" sz="1300" dirty="0"/>
          </a:p>
        </p:txBody>
      </p: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Introduction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2736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295275" y="1589087"/>
            <a:ext cx="8436900" cy="449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4500173" y="3623024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de-DE" sz="1800" b="1" dirty="0">
                <a:solidFill>
                  <a:schemeClr val="accent2"/>
                </a:solidFill>
                <a:latin typeface="Arial" charset="0"/>
              </a:rPr>
              <a:t>Single </a:t>
            </a:r>
            <a:r>
              <a:rPr lang="de-DE" sz="1800" b="1" dirty="0" err="1" smtClean="0">
                <a:solidFill>
                  <a:schemeClr val="accent2"/>
                </a:solidFill>
                <a:latin typeface="Arial" charset="0"/>
              </a:rPr>
              <a:t>bubble</a:t>
            </a: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regime</a:t>
            </a:r>
            <a:endParaRPr lang="de-DE" sz="18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1460133" y="2134981"/>
            <a:ext cx="2995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Mu</a:t>
            </a:r>
            <a:r>
              <a:rPr lang="de-DE" b="1" dirty="0" smtClean="0">
                <a:solidFill>
                  <a:schemeClr val="accent2"/>
                </a:solidFill>
              </a:rPr>
              <a:t>ltiple </a:t>
            </a:r>
            <a:r>
              <a:rPr lang="de-DE" b="1" dirty="0" err="1" smtClean="0">
                <a:solidFill>
                  <a:schemeClr val="accent2"/>
                </a:solidFill>
              </a:rPr>
              <a:t>bubble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regime</a:t>
            </a:r>
            <a:endParaRPr lang="de-DE" sz="1800" b="1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58" name="Group 87"/>
          <p:cNvGrpSpPr>
            <a:grpSpLocks/>
          </p:cNvGrpSpPr>
          <p:nvPr/>
        </p:nvGrpSpPr>
        <p:grpSpPr bwMode="auto">
          <a:xfrm flipV="1">
            <a:off x="295275" y="5918200"/>
            <a:ext cx="8496300" cy="161925"/>
            <a:chOff x="1038" y="3662"/>
            <a:chExt cx="4005" cy="57"/>
          </a:xfrm>
        </p:grpSpPr>
        <p:sp>
          <p:nvSpPr>
            <p:cNvPr id="59" name="Line 88"/>
            <p:cNvSpPr>
              <a:spLocks noChangeShapeType="1"/>
            </p:cNvSpPr>
            <p:nvPr/>
          </p:nvSpPr>
          <p:spPr bwMode="auto">
            <a:xfrm flipV="1">
              <a:off x="1067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89"/>
            <p:cNvSpPr>
              <a:spLocks noChangeShapeType="1"/>
            </p:cNvSpPr>
            <p:nvPr/>
          </p:nvSpPr>
          <p:spPr bwMode="auto">
            <a:xfrm flipV="1">
              <a:off x="114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90"/>
            <p:cNvSpPr>
              <a:spLocks noChangeShapeType="1"/>
            </p:cNvSpPr>
            <p:nvPr/>
          </p:nvSpPr>
          <p:spPr bwMode="auto">
            <a:xfrm flipV="1">
              <a:off x="121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91"/>
            <p:cNvSpPr>
              <a:spLocks noChangeShapeType="1"/>
            </p:cNvSpPr>
            <p:nvPr/>
          </p:nvSpPr>
          <p:spPr bwMode="auto">
            <a:xfrm flipV="1">
              <a:off x="1264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92"/>
            <p:cNvSpPr>
              <a:spLocks noChangeShapeType="1"/>
            </p:cNvSpPr>
            <p:nvPr/>
          </p:nvSpPr>
          <p:spPr bwMode="auto">
            <a:xfrm flipV="1">
              <a:off x="131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93"/>
            <p:cNvSpPr>
              <a:spLocks noChangeShapeType="1"/>
            </p:cNvSpPr>
            <p:nvPr/>
          </p:nvSpPr>
          <p:spPr bwMode="auto">
            <a:xfrm flipV="1">
              <a:off x="1352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94"/>
            <p:cNvSpPr>
              <a:spLocks noChangeShapeType="1"/>
            </p:cNvSpPr>
            <p:nvPr/>
          </p:nvSpPr>
          <p:spPr bwMode="auto">
            <a:xfrm flipV="1">
              <a:off x="1389" y="3662"/>
              <a:ext cx="1" cy="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95"/>
            <p:cNvSpPr>
              <a:spLocks noChangeShapeType="1"/>
            </p:cNvSpPr>
            <p:nvPr/>
          </p:nvSpPr>
          <p:spPr bwMode="auto">
            <a:xfrm flipV="1">
              <a:off x="1633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Line 96"/>
            <p:cNvSpPr>
              <a:spLocks noChangeShapeType="1"/>
            </p:cNvSpPr>
            <p:nvPr/>
          </p:nvSpPr>
          <p:spPr bwMode="auto">
            <a:xfrm flipV="1">
              <a:off x="177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Line 97"/>
            <p:cNvSpPr>
              <a:spLocks noChangeShapeType="1"/>
            </p:cNvSpPr>
            <p:nvPr/>
          </p:nvSpPr>
          <p:spPr bwMode="auto">
            <a:xfrm flipV="1">
              <a:off x="1877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Line 98"/>
            <p:cNvSpPr>
              <a:spLocks noChangeShapeType="1"/>
            </p:cNvSpPr>
            <p:nvPr/>
          </p:nvSpPr>
          <p:spPr bwMode="auto">
            <a:xfrm flipV="1">
              <a:off x="195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Line 99"/>
            <p:cNvSpPr>
              <a:spLocks noChangeShapeType="1"/>
            </p:cNvSpPr>
            <p:nvPr/>
          </p:nvSpPr>
          <p:spPr bwMode="auto">
            <a:xfrm flipV="1">
              <a:off x="202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100"/>
            <p:cNvSpPr>
              <a:spLocks noChangeShapeType="1"/>
            </p:cNvSpPr>
            <p:nvPr/>
          </p:nvSpPr>
          <p:spPr bwMode="auto">
            <a:xfrm flipV="1">
              <a:off x="2074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101"/>
            <p:cNvSpPr>
              <a:spLocks noChangeShapeType="1"/>
            </p:cNvSpPr>
            <p:nvPr/>
          </p:nvSpPr>
          <p:spPr bwMode="auto">
            <a:xfrm flipV="1">
              <a:off x="212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102"/>
            <p:cNvSpPr>
              <a:spLocks noChangeShapeType="1"/>
            </p:cNvSpPr>
            <p:nvPr/>
          </p:nvSpPr>
          <p:spPr bwMode="auto">
            <a:xfrm flipV="1">
              <a:off x="216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Line 103"/>
            <p:cNvSpPr>
              <a:spLocks noChangeShapeType="1"/>
            </p:cNvSpPr>
            <p:nvPr/>
          </p:nvSpPr>
          <p:spPr bwMode="auto">
            <a:xfrm flipV="1">
              <a:off x="2198" y="3662"/>
              <a:ext cx="1" cy="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Line 104"/>
            <p:cNvSpPr>
              <a:spLocks noChangeShapeType="1"/>
            </p:cNvSpPr>
            <p:nvPr/>
          </p:nvSpPr>
          <p:spPr bwMode="auto">
            <a:xfrm flipV="1">
              <a:off x="2442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Line 105"/>
            <p:cNvSpPr>
              <a:spLocks noChangeShapeType="1"/>
            </p:cNvSpPr>
            <p:nvPr/>
          </p:nvSpPr>
          <p:spPr bwMode="auto">
            <a:xfrm flipV="1">
              <a:off x="258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Line 106"/>
            <p:cNvSpPr>
              <a:spLocks noChangeShapeType="1"/>
            </p:cNvSpPr>
            <p:nvPr/>
          </p:nvSpPr>
          <p:spPr bwMode="auto">
            <a:xfrm flipV="1">
              <a:off x="268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Line 107"/>
            <p:cNvSpPr>
              <a:spLocks noChangeShapeType="1"/>
            </p:cNvSpPr>
            <p:nvPr/>
          </p:nvSpPr>
          <p:spPr bwMode="auto">
            <a:xfrm flipV="1">
              <a:off x="276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108"/>
            <p:cNvSpPr>
              <a:spLocks noChangeShapeType="1"/>
            </p:cNvSpPr>
            <p:nvPr/>
          </p:nvSpPr>
          <p:spPr bwMode="auto">
            <a:xfrm flipV="1">
              <a:off x="283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109"/>
            <p:cNvSpPr>
              <a:spLocks noChangeShapeType="1"/>
            </p:cNvSpPr>
            <p:nvPr/>
          </p:nvSpPr>
          <p:spPr bwMode="auto">
            <a:xfrm flipV="1">
              <a:off x="2883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110"/>
            <p:cNvSpPr>
              <a:spLocks noChangeShapeType="1"/>
            </p:cNvSpPr>
            <p:nvPr/>
          </p:nvSpPr>
          <p:spPr bwMode="auto">
            <a:xfrm flipV="1">
              <a:off x="293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111"/>
            <p:cNvSpPr>
              <a:spLocks noChangeShapeType="1"/>
            </p:cNvSpPr>
            <p:nvPr/>
          </p:nvSpPr>
          <p:spPr bwMode="auto">
            <a:xfrm flipV="1">
              <a:off x="297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2"/>
            <p:cNvSpPr>
              <a:spLocks noChangeShapeType="1"/>
            </p:cNvSpPr>
            <p:nvPr/>
          </p:nvSpPr>
          <p:spPr bwMode="auto">
            <a:xfrm flipV="1">
              <a:off x="3008" y="3662"/>
              <a:ext cx="1" cy="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13"/>
            <p:cNvSpPr>
              <a:spLocks noChangeShapeType="1"/>
            </p:cNvSpPr>
            <p:nvPr/>
          </p:nvSpPr>
          <p:spPr bwMode="auto">
            <a:xfrm flipV="1">
              <a:off x="3252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114"/>
            <p:cNvSpPr>
              <a:spLocks noChangeShapeType="1"/>
            </p:cNvSpPr>
            <p:nvPr/>
          </p:nvSpPr>
          <p:spPr bwMode="auto">
            <a:xfrm flipV="1">
              <a:off x="339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Line 115"/>
            <p:cNvSpPr>
              <a:spLocks noChangeShapeType="1"/>
            </p:cNvSpPr>
            <p:nvPr/>
          </p:nvSpPr>
          <p:spPr bwMode="auto">
            <a:xfrm flipV="1">
              <a:off x="349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116"/>
            <p:cNvSpPr>
              <a:spLocks noChangeShapeType="1"/>
            </p:cNvSpPr>
            <p:nvPr/>
          </p:nvSpPr>
          <p:spPr bwMode="auto">
            <a:xfrm flipV="1">
              <a:off x="357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117"/>
            <p:cNvSpPr>
              <a:spLocks noChangeShapeType="1"/>
            </p:cNvSpPr>
            <p:nvPr/>
          </p:nvSpPr>
          <p:spPr bwMode="auto">
            <a:xfrm flipV="1">
              <a:off x="3639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118"/>
            <p:cNvSpPr>
              <a:spLocks noChangeShapeType="1"/>
            </p:cNvSpPr>
            <p:nvPr/>
          </p:nvSpPr>
          <p:spPr bwMode="auto">
            <a:xfrm flipV="1">
              <a:off x="3693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119"/>
            <p:cNvSpPr>
              <a:spLocks noChangeShapeType="1"/>
            </p:cNvSpPr>
            <p:nvPr/>
          </p:nvSpPr>
          <p:spPr bwMode="auto">
            <a:xfrm flipV="1">
              <a:off x="374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Line 120"/>
            <p:cNvSpPr>
              <a:spLocks noChangeShapeType="1"/>
            </p:cNvSpPr>
            <p:nvPr/>
          </p:nvSpPr>
          <p:spPr bwMode="auto">
            <a:xfrm flipV="1">
              <a:off x="378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121"/>
            <p:cNvSpPr>
              <a:spLocks noChangeShapeType="1"/>
            </p:cNvSpPr>
            <p:nvPr/>
          </p:nvSpPr>
          <p:spPr bwMode="auto">
            <a:xfrm flipV="1">
              <a:off x="3818" y="3662"/>
              <a:ext cx="1" cy="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122"/>
            <p:cNvSpPr>
              <a:spLocks noChangeShapeType="1"/>
            </p:cNvSpPr>
            <p:nvPr/>
          </p:nvSpPr>
          <p:spPr bwMode="auto">
            <a:xfrm flipV="1">
              <a:off x="4062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123"/>
            <p:cNvSpPr>
              <a:spLocks noChangeShapeType="1"/>
            </p:cNvSpPr>
            <p:nvPr/>
          </p:nvSpPr>
          <p:spPr bwMode="auto">
            <a:xfrm flipV="1">
              <a:off x="420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124"/>
            <p:cNvSpPr>
              <a:spLocks noChangeShapeType="1"/>
            </p:cNvSpPr>
            <p:nvPr/>
          </p:nvSpPr>
          <p:spPr bwMode="auto">
            <a:xfrm flipV="1">
              <a:off x="4306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flipV="1">
              <a:off x="438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126"/>
            <p:cNvSpPr>
              <a:spLocks noChangeShapeType="1"/>
            </p:cNvSpPr>
            <p:nvPr/>
          </p:nvSpPr>
          <p:spPr bwMode="auto">
            <a:xfrm flipV="1">
              <a:off x="4449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127"/>
            <p:cNvSpPr>
              <a:spLocks noChangeShapeType="1"/>
            </p:cNvSpPr>
            <p:nvPr/>
          </p:nvSpPr>
          <p:spPr bwMode="auto">
            <a:xfrm flipV="1">
              <a:off x="4503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128"/>
            <p:cNvSpPr>
              <a:spLocks noChangeShapeType="1"/>
            </p:cNvSpPr>
            <p:nvPr/>
          </p:nvSpPr>
          <p:spPr bwMode="auto">
            <a:xfrm flipV="1">
              <a:off x="455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Line 129"/>
            <p:cNvSpPr>
              <a:spLocks noChangeShapeType="1"/>
            </p:cNvSpPr>
            <p:nvPr/>
          </p:nvSpPr>
          <p:spPr bwMode="auto">
            <a:xfrm flipV="1">
              <a:off x="4590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Line 130"/>
            <p:cNvSpPr>
              <a:spLocks noChangeShapeType="1"/>
            </p:cNvSpPr>
            <p:nvPr/>
          </p:nvSpPr>
          <p:spPr bwMode="auto">
            <a:xfrm flipV="1">
              <a:off x="4627" y="3662"/>
              <a:ext cx="1" cy="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Line 131"/>
            <p:cNvSpPr>
              <a:spLocks noChangeShapeType="1"/>
            </p:cNvSpPr>
            <p:nvPr/>
          </p:nvSpPr>
          <p:spPr bwMode="auto">
            <a:xfrm flipV="1">
              <a:off x="4871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132"/>
            <p:cNvSpPr>
              <a:spLocks noChangeShapeType="1"/>
            </p:cNvSpPr>
            <p:nvPr/>
          </p:nvSpPr>
          <p:spPr bwMode="auto">
            <a:xfrm flipV="1">
              <a:off x="5015" y="3662"/>
              <a:ext cx="1" cy="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133"/>
            <p:cNvSpPr>
              <a:spLocks noChangeShapeType="1"/>
            </p:cNvSpPr>
            <p:nvPr/>
          </p:nvSpPr>
          <p:spPr bwMode="auto">
            <a:xfrm>
              <a:off x="1067" y="3662"/>
              <a:ext cx="394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134"/>
            <p:cNvSpPr>
              <a:spLocks noChangeShapeType="1"/>
            </p:cNvSpPr>
            <p:nvPr/>
          </p:nvSpPr>
          <p:spPr bwMode="auto">
            <a:xfrm>
              <a:off x="1038" y="3662"/>
              <a:ext cx="2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Line 135"/>
            <p:cNvSpPr>
              <a:spLocks noChangeShapeType="1"/>
            </p:cNvSpPr>
            <p:nvPr/>
          </p:nvSpPr>
          <p:spPr bwMode="auto">
            <a:xfrm flipH="1">
              <a:off x="5015" y="3662"/>
              <a:ext cx="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7" name="Text Box 136"/>
          <p:cNvSpPr txBox="1">
            <a:spLocks noChangeArrowheads="1"/>
          </p:cNvSpPr>
          <p:nvPr/>
        </p:nvSpPr>
        <p:spPr bwMode="auto">
          <a:xfrm>
            <a:off x="5511854" y="5567363"/>
            <a:ext cx="32289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Typical </a:t>
            </a:r>
            <a:r>
              <a:rPr lang="en-US" sz="2000" b="1" dirty="0" smtClean="0">
                <a:latin typeface="Arial" charset="0"/>
              </a:rPr>
              <a:t>length scale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109" name="Picture 14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00" t="21357" r="12149" b="37357"/>
          <a:stretch/>
        </p:blipFill>
        <p:spPr bwMode="auto">
          <a:xfrm>
            <a:off x="6291584" y="1942132"/>
            <a:ext cx="1718353" cy="11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158" descr="pic0000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17" r="14650"/>
          <a:stretch/>
        </p:blipFill>
        <p:spPr bwMode="auto">
          <a:xfrm>
            <a:off x="2223410" y="3142906"/>
            <a:ext cx="1562176" cy="11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 Box 194"/>
          <p:cNvSpPr txBox="1">
            <a:spLocks noChangeArrowheads="1"/>
          </p:cNvSpPr>
          <p:nvPr/>
        </p:nvSpPr>
        <p:spPr bwMode="auto">
          <a:xfrm>
            <a:off x="3027891" y="4840648"/>
            <a:ext cx="3983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de-DE" sz="1800" b="1" dirty="0">
                <a:solidFill>
                  <a:schemeClr val="accent2"/>
                </a:solidFill>
                <a:latin typeface="Arial" charset="0"/>
              </a:rPr>
              <a:t>Dynamic </a:t>
            </a:r>
            <a:r>
              <a:rPr lang="de-DE" b="1" dirty="0" err="1">
                <a:solidFill>
                  <a:schemeClr val="accent2"/>
                </a:solidFill>
              </a:rPr>
              <a:t>c</a:t>
            </a:r>
            <a:r>
              <a:rPr lang="de-DE" sz="1800" b="1" dirty="0" err="1" smtClean="0">
                <a:solidFill>
                  <a:schemeClr val="accent2"/>
                </a:solidFill>
                <a:latin typeface="Arial" charset="0"/>
              </a:rPr>
              <a:t>ontact</a:t>
            </a: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l</a:t>
            </a:r>
            <a:r>
              <a:rPr lang="de-DE" sz="1800" b="1" dirty="0" err="1" smtClean="0">
                <a:solidFill>
                  <a:schemeClr val="accent2"/>
                </a:solidFill>
                <a:latin typeface="Arial" charset="0"/>
              </a:rPr>
              <a:t>ine</a:t>
            </a: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b</a:t>
            </a:r>
            <a:r>
              <a:rPr lang="de-DE" sz="1800" b="1" dirty="0" err="1" smtClean="0">
                <a:solidFill>
                  <a:schemeClr val="accent2"/>
                </a:solidFill>
                <a:latin typeface="Arial" charset="0"/>
              </a:rPr>
              <a:t>ehavior</a:t>
            </a:r>
            <a:endParaRPr lang="de-DE" sz="1800" b="1" dirty="0" smtClean="0">
              <a:solidFill>
                <a:schemeClr val="accent2"/>
              </a:solidFill>
              <a:latin typeface="Arial" charset="0"/>
            </a:endParaRPr>
          </a:p>
          <a:p>
            <a:pPr eaLnBrk="0" hangingPunct="0">
              <a:spcBef>
                <a:spcPct val="0"/>
              </a:spcBef>
            </a:pPr>
            <a:r>
              <a:rPr lang="de-DE" b="1" dirty="0" err="1">
                <a:solidFill>
                  <a:schemeClr val="accent2"/>
                </a:solidFill>
              </a:rPr>
              <a:t>a</a:t>
            </a:r>
            <a:r>
              <a:rPr lang="de-DE" b="1" dirty="0" err="1" smtClean="0">
                <a:solidFill>
                  <a:schemeClr val="accent2"/>
                </a:solidFill>
              </a:rPr>
              <a:t>nd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wetting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characteristics</a:t>
            </a: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endParaRPr lang="de-DE" sz="18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5" name="Text Box 197"/>
          <p:cNvSpPr txBox="1">
            <a:spLocks noChangeArrowheads="1"/>
          </p:cNvSpPr>
          <p:nvPr/>
        </p:nvSpPr>
        <p:spPr bwMode="auto">
          <a:xfrm>
            <a:off x="6775450" y="6140450"/>
            <a:ext cx="1279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800" b="1">
                <a:latin typeface="Arial" charset="0"/>
              </a:rPr>
              <a:t>„Macro“</a:t>
            </a:r>
          </a:p>
        </p:txBody>
      </p:sp>
      <p:sp>
        <p:nvSpPr>
          <p:cNvPr id="116" name="Text Box 195"/>
          <p:cNvSpPr txBox="1">
            <a:spLocks noChangeArrowheads="1"/>
          </p:cNvSpPr>
          <p:nvPr/>
        </p:nvSpPr>
        <p:spPr bwMode="auto">
          <a:xfrm>
            <a:off x="2679700" y="6167438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800" b="1">
                <a:latin typeface="Arial" charset="0"/>
              </a:rPr>
              <a:t>„Micro“</a:t>
            </a:r>
          </a:p>
        </p:txBody>
      </p:sp>
      <p:sp>
        <p:nvSpPr>
          <p:cNvPr id="117" name="Text Box 196"/>
          <p:cNvSpPr txBox="1">
            <a:spLocks noChangeArrowheads="1"/>
          </p:cNvSpPr>
          <p:nvPr/>
        </p:nvSpPr>
        <p:spPr bwMode="auto">
          <a:xfrm>
            <a:off x="4591050" y="6153150"/>
            <a:ext cx="1279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800" b="1">
                <a:latin typeface="Arial" charset="0"/>
              </a:rPr>
              <a:t>„Meso“</a:t>
            </a:r>
          </a:p>
        </p:txBody>
      </p:sp>
      <p:sp>
        <p:nvSpPr>
          <p:cNvPr id="118" name="Text Box 198"/>
          <p:cNvSpPr txBox="1">
            <a:spLocks noChangeArrowheads="1"/>
          </p:cNvSpPr>
          <p:nvPr/>
        </p:nvSpPr>
        <p:spPr bwMode="auto">
          <a:xfrm>
            <a:off x="757238" y="6154738"/>
            <a:ext cx="127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800" b="1">
                <a:latin typeface="Arial" charset="0"/>
              </a:rPr>
              <a:t>„Nano“</a:t>
            </a:r>
          </a:p>
        </p:txBody>
      </p:sp>
      <p:pic>
        <p:nvPicPr>
          <p:cNvPr id="119" name="Picture 4" descr="zoom12m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39"/>
          <a:stretch/>
        </p:blipFill>
        <p:spPr bwMode="auto">
          <a:xfrm>
            <a:off x="775266" y="4408855"/>
            <a:ext cx="2051847" cy="1509919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20" name="Picture 2" descr="abbildung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39" r="20360"/>
          <a:stretch/>
        </p:blipFill>
        <p:spPr bwMode="auto">
          <a:xfrm>
            <a:off x="3688569" y="3143862"/>
            <a:ext cx="1605192" cy="11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99" t="9797" r="28455" b="22711"/>
          <a:stretch/>
        </p:blipFill>
        <p:spPr bwMode="auto">
          <a:xfrm>
            <a:off x="4453108" y="1905935"/>
            <a:ext cx="1831033" cy="120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Text Box 32"/>
          <p:cNvSpPr txBox="1">
            <a:spLocks noChangeArrowheads="1"/>
          </p:cNvSpPr>
          <p:nvPr/>
        </p:nvSpPr>
        <p:spPr bwMode="auto">
          <a:xfrm>
            <a:off x="4857815" y="1589087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0"/>
              </a:spcBef>
            </a:pPr>
            <a:r>
              <a:rPr lang="de-DE" sz="1800" b="1" dirty="0" smtClean="0">
                <a:solidFill>
                  <a:schemeClr val="accent2"/>
                </a:solidFill>
                <a:latin typeface="Arial" charset="0"/>
              </a:rPr>
              <a:t>CHF</a:t>
            </a:r>
            <a:endParaRPr lang="de-DE" sz="18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1" name="Pfeil nach rechts 120"/>
          <p:cNvSpPr/>
          <p:nvPr/>
        </p:nvSpPr>
        <p:spPr>
          <a:xfrm>
            <a:off x="8231351" y="1646987"/>
            <a:ext cx="552893" cy="2509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4513725" y="4137003"/>
            <a:ext cx="344090" cy="271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Gerade Verbindung mit Pfeil 5"/>
          <p:cNvCxnSpPr>
            <a:stCxn id="120" idx="2"/>
          </p:cNvCxnSpPr>
          <p:nvPr/>
        </p:nvCxnSpPr>
        <p:spPr>
          <a:xfrm flipH="1">
            <a:off x="2827113" y="4343575"/>
            <a:ext cx="1664052" cy="497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/>
          <p:cNvSpPr txBox="1"/>
          <p:nvPr/>
        </p:nvSpPr>
        <p:spPr>
          <a:xfrm>
            <a:off x="7855971" y="6102349"/>
            <a:ext cx="13134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/>
              <a:t>[P. Stephan]</a:t>
            </a:r>
            <a:endParaRPr lang="de-DE" sz="1300" dirty="0"/>
          </a:p>
        </p:txBody>
      </p:sp>
      <p:sp>
        <p:nvSpPr>
          <p:cNvPr id="11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Multiple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scales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of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>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interest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solidFill>
                  <a:schemeClr val="bg1"/>
                </a:solidFill>
                <a:ea typeface="FrontPage" pitchFamily="2" charset="0"/>
                <a:cs typeface="FrontPage" pitchFamily="2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5400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Scientific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approach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Research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at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TTD	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5879097" y="1769900"/>
            <a:ext cx="3031013" cy="31486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de-DE" sz="2800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65813" y="1769900"/>
            <a:ext cx="3040912" cy="31486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de-DE" sz="2800" dirty="0"/>
          </a:p>
        </p:txBody>
      </p:sp>
      <p:pic>
        <p:nvPicPr>
          <p:cNvPr id="6" name="1bar_10K_10cycles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43662" y="2726115"/>
            <a:ext cx="1965325" cy="1965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83" descr="Gif_Seq77_Im1812-1897_bubble_2010-10-30-18-40-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455" y="2510215"/>
            <a:ext cx="2979356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96455" y="1804482"/>
            <a:ext cx="301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Generic</a:t>
            </a:r>
            <a:r>
              <a:rPr lang="de-DE" b="1" dirty="0" smtClean="0"/>
              <a:t> Experiment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69199" y="1804482"/>
            <a:ext cx="304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Numerical</a:t>
            </a:r>
            <a:r>
              <a:rPr lang="de-DE" b="1" dirty="0" smtClean="0"/>
              <a:t> Simulation</a:t>
            </a:r>
          </a:p>
        </p:txBody>
      </p:sp>
      <p:sp>
        <p:nvSpPr>
          <p:cNvPr id="12" name="Pfeil nach rechts 11"/>
          <p:cNvSpPr/>
          <p:nvPr/>
        </p:nvSpPr>
        <p:spPr>
          <a:xfrm>
            <a:off x="3524424" y="2328030"/>
            <a:ext cx="2205075" cy="385385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10800000">
            <a:off x="3524424" y="4021515"/>
            <a:ext cx="2205075" cy="385385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3524423" y="1958698"/>
            <a:ext cx="220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Validation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524424" y="3652183"/>
            <a:ext cx="220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Higher </a:t>
            </a:r>
            <a:r>
              <a:rPr lang="de-DE" dirty="0" err="1" smtClean="0"/>
              <a:t>resolution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8775" y="5067300"/>
            <a:ext cx="855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Experimental </a:t>
            </a:r>
            <a:r>
              <a:rPr lang="de-DE" b="1" u="sng" dirty="0" err="1" smtClean="0"/>
              <a:t>and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Numerical</a:t>
            </a:r>
            <a:r>
              <a:rPr lang="de-DE" b="1" u="sng" dirty="0" smtClean="0"/>
              <a:t> Work:</a:t>
            </a:r>
          </a:p>
          <a:p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dirty="0" smtClean="0"/>
              <a:t>Single </a:t>
            </a:r>
            <a:r>
              <a:rPr lang="de-DE" dirty="0" err="1" smtClean="0"/>
              <a:t>bubble</a:t>
            </a:r>
            <a:r>
              <a:rPr lang="de-DE" dirty="0" smtClean="0"/>
              <a:t> </a:t>
            </a:r>
            <a:r>
              <a:rPr lang="de-DE" dirty="0" err="1" smtClean="0"/>
              <a:t>pool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, </a:t>
            </a:r>
            <a:r>
              <a:rPr lang="de-DE" dirty="0" err="1" smtClean="0"/>
              <a:t>pool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numerous</a:t>
            </a:r>
            <a:r>
              <a:rPr lang="de-DE" dirty="0" smtClean="0"/>
              <a:t> </a:t>
            </a:r>
            <a:r>
              <a:rPr lang="de-DE" dirty="0" err="1" smtClean="0"/>
              <a:t>nucleation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r>
              <a:rPr lang="de-DE" dirty="0" smtClean="0"/>
              <a:t>,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meniscus</a:t>
            </a:r>
            <a:r>
              <a:rPr lang="de-DE" dirty="0" smtClean="0"/>
              <a:t> </a:t>
            </a:r>
            <a:r>
              <a:rPr lang="de-DE" dirty="0" err="1" smtClean="0"/>
              <a:t>evaporation</a:t>
            </a:r>
            <a:r>
              <a:rPr lang="de-DE" dirty="0" smtClean="0"/>
              <a:t>,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boiling</a:t>
            </a:r>
            <a:r>
              <a:rPr lang="de-DE" dirty="0" smtClean="0"/>
              <a:t> in </a:t>
            </a:r>
            <a:r>
              <a:rPr lang="de-DE" dirty="0" err="1" smtClean="0"/>
              <a:t>minichannels</a:t>
            </a:r>
            <a:r>
              <a:rPr lang="de-DE" dirty="0" smtClean="0"/>
              <a:t>, </a:t>
            </a:r>
            <a:r>
              <a:rPr lang="de-DE" dirty="0" err="1" smtClean="0"/>
              <a:t>evaporation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multiple </a:t>
            </a:r>
            <a:r>
              <a:rPr lang="de-DE" dirty="0" err="1" smtClean="0"/>
              <a:t>droplets</a:t>
            </a:r>
            <a:r>
              <a:rPr lang="de-DE" dirty="0" smtClean="0"/>
              <a:t>,…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8278796" y="4665394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[B. </a:t>
            </a:r>
            <a:r>
              <a:rPr lang="de-DE" sz="1000" dirty="0" err="1" smtClean="0"/>
              <a:t>Shu</a:t>
            </a:r>
            <a:r>
              <a:rPr lang="de-DE" sz="1000" dirty="0" smtClean="0"/>
              <a:t>]</a:t>
            </a:r>
            <a:endParaRPr lang="de-DE" sz="1000" dirty="0"/>
          </a:p>
        </p:txBody>
      </p:sp>
      <p:sp>
        <p:nvSpPr>
          <p:cNvPr id="20" name="Textfeld 19"/>
          <p:cNvSpPr txBox="1"/>
          <p:nvPr/>
        </p:nvSpPr>
        <p:spPr>
          <a:xfrm>
            <a:off x="2357910" y="4703494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[N. Schweizer]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xmlns="" val="22736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50" y="1558925"/>
            <a:ext cx="304165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3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13" y="4379913"/>
            <a:ext cx="3065462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8"/>
          <p:cNvSpPr txBox="1">
            <a:spLocks noChangeArrowheads="1"/>
          </p:cNvSpPr>
          <p:nvPr/>
        </p:nvSpPr>
        <p:spPr bwMode="auto">
          <a:xfrm>
            <a:off x="3343274" y="1665288"/>
            <a:ext cx="580072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Symbol" pitchFamily="18" charset="2"/>
              <a:buChar char="-"/>
            </a:pP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/>
            <a:r>
              <a:rPr lang="de-DE" b="1" u="sng" dirty="0">
                <a:latin typeface="+mj-lt"/>
                <a:ea typeface="FrontPage" pitchFamily="2" charset="0"/>
                <a:cs typeface="FrontPage" pitchFamily="2" charset="0"/>
              </a:rPr>
              <a:t>High Speed Infrared </a:t>
            </a:r>
            <a:r>
              <a:rPr lang="de-DE" b="1" u="sng" dirty="0" err="1">
                <a:latin typeface="+mj-lt"/>
                <a:ea typeface="FrontPage" pitchFamily="2" charset="0"/>
                <a:cs typeface="FrontPage" pitchFamily="2" charset="0"/>
              </a:rPr>
              <a:t>Thermography</a:t>
            </a:r>
            <a:endParaRPr lang="de-DE" b="1" u="sng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Measurement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technique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developed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to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investigate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/>
            </a:r>
            <a:br>
              <a:rPr lang="de-DE" dirty="0">
                <a:latin typeface="+mj-lt"/>
                <a:ea typeface="FrontPage" pitchFamily="2" charset="0"/>
                <a:cs typeface="FrontPage" pitchFamily="2" charset="0"/>
              </a:rPr>
            </a:b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 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the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temperature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and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heat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flux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distribution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near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the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/>
            </a:r>
            <a:br>
              <a:rPr lang="de-DE" dirty="0">
                <a:latin typeface="+mj-lt"/>
                <a:ea typeface="FrontPage" pitchFamily="2" charset="0"/>
                <a:cs typeface="FrontPage" pitchFamily="2" charset="0"/>
              </a:rPr>
            </a:b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 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three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phase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contact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line</a:t>
            </a: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Validation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of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contact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line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model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/>
            </a:r>
            <a:br>
              <a:rPr lang="de-DE" dirty="0">
                <a:latin typeface="+mj-lt"/>
                <a:ea typeface="FrontPage" pitchFamily="2" charset="0"/>
                <a:cs typeface="FrontPage" pitchFamily="2" charset="0"/>
              </a:rPr>
            </a:b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  (Stephan/Busse, IJHMT 1992)</a:t>
            </a:r>
          </a:p>
          <a:p>
            <a:pPr eaLnBrk="1" hangingPunct="1">
              <a:buFont typeface="Symbol" pitchFamily="18" charset="2"/>
              <a:buChar char="-"/>
            </a:pP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Single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bubble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pool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boiling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experiments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under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br>
              <a:rPr lang="de-DE" dirty="0">
                <a:latin typeface="+mj-lt"/>
                <a:ea typeface="FrontPage" pitchFamily="2" charset="0"/>
                <a:cs typeface="FrontPage" pitchFamily="2" charset="0"/>
              </a:rPr>
            </a:b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  normal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and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microgravity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conditions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br>
              <a:rPr lang="de-DE" dirty="0">
                <a:latin typeface="+mj-lt"/>
                <a:ea typeface="FrontPage" pitchFamily="2" charset="0"/>
                <a:cs typeface="FrontPage" pitchFamily="2" charset="0"/>
              </a:rPr>
            </a:b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  (E. Wagner </a:t>
            </a:r>
            <a:r>
              <a:rPr lang="de-DE" dirty="0" smtClean="0">
                <a:latin typeface="+mj-lt"/>
                <a:ea typeface="FrontPage" pitchFamily="2" charset="0"/>
                <a:cs typeface="FrontPage" pitchFamily="2" charset="0"/>
              </a:rPr>
              <a:t>2008 (</a:t>
            </a:r>
            <a:r>
              <a:rPr lang="de-DE" dirty="0" err="1" smtClean="0">
                <a:latin typeface="+mj-lt"/>
                <a:ea typeface="FrontPage" pitchFamily="2" charset="0"/>
                <a:cs typeface="FrontPage" pitchFamily="2" charset="0"/>
              </a:rPr>
              <a:t>Diss</a:t>
            </a:r>
            <a:r>
              <a:rPr lang="de-DE" dirty="0" smtClean="0">
                <a:latin typeface="+mj-lt"/>
                <a:ea typeface="FrontPage" pitchFamily="2" charset="0"/>
                <a:cs typeface="FrontPage" pitchFamily="2" charset="0"/>
              </a:rPr>
              <a:t>.), 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N. Schweizer </a:t>
            </a:r>
            <a:r>
              <a:rPr lang="de-DE" dirty="0" smtClean="0">
                <a:latin typeface="+mj-lt"/>
                <a:ea typeface="FrontPage" pitchFamily="2" charset="0"/>
                <a:cs typeface="FrontPage" pitchFamily="2" charset="0"/>
              </a:rPr>
              <a:t>2010 (</a:t>
            </a:r>
            <a:r>
              <a:rPr lang="de-DE" dirty="0" err="1" smtClean="0">
                <a:latin typeface="+mj-lt"/>
                <a:ea typeface="FrontPage" pitchFamily="2" charset="0"/>
                <a:cs typeface="FrontPage" pitchFamily="2" charset="0"/>
              </a:rPr>
              <a:t>Diss</a:t>
            </a:r>
            <a:r>
              <a:rPr lang="de-DE" dirty="0" smtClean="0">
                <a:latin typeface="+mj-lt"/>
                <a:ea typeface="FrontPage" pitchFamily="2" charset="0"/>
                <a:cs typeface="FrontPage" pitchFamily="2" charset="0"/>
              </a:rPr>
              <a:t>))</a:t>
            </a: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>
              <a:buFont typeface="Symbol" pitchFamily="18" charset="2"/>
              <a:buChar char="-"/>
            </a:pP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Eight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Parabolic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Flight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Campaigns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 (2004 –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today</a:t>
            </a:r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)</a:t>
            </a:r>
          </a:p>
          <a:p>
            <a:pPr eaLnBrk="1" hangingPunct="1"/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/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69035" y="4071779"/>
            <a:ext cx="1313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[</a:t>
            </a:r>
            <a:r>
              <a:rPr lang="de-DE" sz="1000" dirty="0" err="1" smtClean="0"/>
              <a:t>Novespace</a:t>
            </a:r>
            <a:r>
              <a:rPr lang="de-DE" sz="1000" dirty="0" smtClean="0"/>
              <a:t>]</a:t>
            </a:r>
            <a:endParaRPr lang="de-DE" sz="10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Measurement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technique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smtClean="0">
                <a:ea typeface="FrontPage" pitchFamily="2" charset="0"/>
                <a:cs typeface="FrontPage" pitchFamily="2" charset="0"/>
              </a:rPr>
              <a:t>Background	</a:t>
            </a:r>
          </a:p>
        </p:txBody>
      </p:sp>
    </p:spTree>
    <p:extLst>
      <p:ext uri="{BB962C8B-B14F-4D97-AF65-F5344CB8AC3E}">
        <p14:creationId xmlns:p14="http://schemas.microsoft.com/office/powerpoint/2010/main" xmlns="" val="22736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77838" y="4710116"/>
            <a:ext cx="8077200" cy="461963"/>
            <a:chOff x="576" y="1824"/>
            <a:chExt cx="5088" cy="291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76" y="1824"/>
              <a:ext cx="5088" cy="2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552" y="1826"/>
              <a:ext cx="11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/>
                <a:t>Heating foil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524" y="1824"/>
              <a:ext cx="7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/>
                <a:t>  </a:t>
              </a:r>
              <a:r>
                <a:rPr lang="en-US" sz="2400" b="1" dirty="0" smtClean="0"/>
                <a:t>25</a:t>
              </a:r>
              <a:r>
                <a:rPr lang="en-US" sz="2400" b="1" dirty="0" smtClean="0">
                  <a:latin typeface="Symbol" pitchFamily="18" charset="2"/>
                </a:rPr>
                <a:t>m</a:t>
              </a:r>
              <a:r>
                <a:rPr lang="en-US" sz="2400" b="1" dirty="0" smtClean="0"/>
                <a:t>m</a:t>
              </a:r>
              <a:endParaRPr lang="en-US" sz="2400" b="1" dirty="0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77838" y="2043113"/>
            <a:ext cx="8077200" cy="2667000"/>
            <a:chOff x="576" y="576"/>
            <a:chExt cx="5088" cy="168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76" y="576"/>
              <a:ext cx="5088" cy="168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456" y="672"/>
              <a:ext cx="19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chemeClr val="bg1"/>
                  </a:solidFill>
                </a:rPr>
                <a:t>Working fluid FC-72</a:t>
              </a: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1011238" y="5164138"/>
            <a:ext cx="7162800" cy="460375"/>
            <a:chOff x="912" y="2544"/>
            <a:chExt cx="4512" cy="288"/>
          </a:xfrm>
        </p:grpSpPr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912" y="2546"/>
              <a:ext cx="4512" cy="28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3552" y="2544"/>
              <a:ext cx="136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chemeClr val="bg1"/>
                  </a:solidFill>
                </a:rPr>
                <a:t>Black coating</a:t>
              </a: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Measurement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technique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Method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(Flow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)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971600" y="2484388"/>
            <a:ext cx="5563580" cy="2073325"/>
            <a:chOff x="971600" y="2484388"/>
            <a:chExt cx="5563580" cy="2073325"/>
          </a:xfrm>
        </p:grpSpPr>
        <p:grpSp>
          <p:nvGrpSpPr>
            <p:cNvPr id="16" name="Gruppieren 1"/>
            <p:cNvGrpSpPr/>
            <p:nvPr/>
          </p:nvGrpSpPr>
          <p:grpSpPr>
            <a:xfrm>
              <a:off x="2843808" y="2492896"/>
              <a:ext cx="1800200" cy="2064817"/>
              <a:chOff x="2843808" y="2492896"/>
              <a:chExt cx="1800200" cy="2064817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2843808" y="4024313"/>
                <a:ext cx="609600" cy="5334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3419872" y="3212976"/>
                <a:ext cx="609600" cy="6096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4186808" y="2492896"/>
                <a:ext cx="457200" cy="6096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7" name="Gruppieren 23"/>
            <p:cNvGrpSpPr/>
            <p:nvPr/>
          </p:nvGrpSpPr>
          <p:grpSpPr>
            <a:xfrm>
              <a:off x="971600" y="2484388"/>
              <a:ext cx="1800200" cy="2064817"/>
              <a:chOff x="2843808" y="2492896"/>
              <a:chExt cx="1800200" cy="2064817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2843808" y="4024313"/>
                <a:ext cx="609600" cy="5334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3419872" y="3212976"/>
                <a:ext cx="609600" cy="6096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Oval 15"/>
              <p:cNvSpPr>
                <a:spLocks noChangeArrowheads="1"/>
              </p:cNvSpPr>
              <p:nvPr/>
            </p:nvSpPr>
            <p:spPr bwMode="auto">
              <a:xfrm>
                <a:off x="4186808" y="2492896"/>
                <a:ext cx="457200" cy="60960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3564495" y="4051672"/>
              <a:ext cx="29706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 smtClean="0">
                  <a:solidFill>
                    <a:schemeClr val="bg1"/>
                  </a:solidFill>
                </a:rPr>
                <a:t>Generated bubbles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477838" y="1556792"/>
            <a:ext cx="8077200" cy="486321"/>
            <a:chOff x="477838" y="1556792"/>
            <a:chExt cx="8077200" cy="486321"/>
          </a:xfrm>
        </p:grpSpPr>
        <p:sp>
          <p:nvSpPr>
            <p:cNvPr id="26" name="Rechteck 25"/>
            <p:cNvSpPr/>
            <p:nvPr/>
          </p:nvSpPr>
          <p:spPr>
            <a:xfrm>
              <a:off x="477838" y="1556792"/>
              <a:ext cx="8077200" cy="4863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220072" y="1556792"/>
              <a:ext cx="2508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/>
                <a:t>PMMA </a:t>
              </a:r>
              <a:r>
                <a:rPr lang="de-DE" sz="2400" b="1" dirty="0" err="1" smtClean="0"/>
                <a:t>window</a:t>
              </a:r>
              <a:endParaRPr lang="de-DE" sz="2400" b="1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7015783" y="3093988"/>
            <a:ext cx="1093168" cy="1004193"/>
            <a:chOff x="7015783" y="3093988"/>
            <a:chExt cx="1093168" cy="1004193"/>
          </a:xfrm>
        </p:grpSpPr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7043738" y="3636516"/>
              <a:ext cx="883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 dirty="0" smtClean="0">
                  <a:solidFill>
                    <a:schemeClr val="bg1"/>
                  </a:solidFill>
                </a:rPr>
                <a:t>Flow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Pfeil nach rechts 29"/>
            <p:cNvSpPr/>
            <p:nvPr/>
          </p:nvSpPr>
          <p:spPr>
            <a:xfrm>
              <a:off x="7015783" y="3093988"/>
              <a:ext cx="1093168" cy="54252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xmlns="" val="22736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de-DE" sz="2600" dirty="0" smtClean="0">
                <a:ea typeface="FrontPage" pitchFamily="2" charset="0"/>
                <a:cs typeface="FrontPage" pitchFamily="2" charset="0"/>
              </a:rPr>
              <a:t>Measurement </a:t>
            </a:r>
            <a:r>
              <a:rPr lang="de-DE" sz="2600" dirty="0" err="1" smtClean="0">
                <a:ea typeface="FrontPage" pitchFamily="2" charset="0"/>
                <a:cs typeface="FrontPage" pitchFamily="2" charset="0"/>
              </a:rPr>
              <a:t>technique</a:t>
            </a:r>
            <a:r>
              <a:rPr lang="de-DE" sz="2600" dirty="0" smtClean="0">
                <a:ea typeface="FrontPage" pitchFamily="2" charset="0"/>
                <a:cs typeface="FrontPage" pitchFamily="2" charset="0"/>
              </a:rPr>
              <a:t/>
            </a:r>
            <a:br>
              <a:rPr lang="de-DE" sz="2600" dirty="0" smtClean="0">
                <a:ea typeface="FrontPage" pitchFamily="2" charset="0"/>
                <a:cs typeface="FrontPage" pitchFamily="2" charset="0"/>
              </a:rPr>
            </a:b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Method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 (Flow </a:t>
            </a:r>
            <a:r>
              <a:rPr lang="de-DE" sz="1800" dirty="0" err="1" smtClean="0">
                <a:ea typeface="FrontPage" pitchFamily="2" charset="0"/>
                <a:cs typeface="FrontPage" pitchFamily="2" charset="0"/>
              </a:rPr>
              <a:t>boiling</a:t>
            </a:r>
            <a:r>
              <a:rPr lang="de-DE" sz="1800" dirty="0" smtClean="0">
                <a:ea typeface="FrontPage" pitchFamily="2" charset="0"/>
                <a:cs typeface="FrontPage" pitchFamily="2" charset="0"/>
              </a:rPr>
              <a:t>)</a:t>
            </a:r>
          </a:p>
        </p:txBody>
      </p:sp>
      <p:grpSp>
        <p:nvGrpSpPr>
          <p:cNvPr id="4" name="Gruppieren 3"/>
          <p:cNvGrpSpPr/>
          <p:nvPr/>
        </p:nvGrpSpPr>
        <p:grpSpPr>
          <a:xfrm rot="10800000">
            <a:off x="1373430" y="1556791"/>
            <a:ext cx="750297" cy="1664533"/>
            <a:chOff x="3707889" y="1556792"/>
            <a:chExt cx="500062" cy="1408113"/>
          </a:xfrm>
        </p:grpSpPr>
        <p:sp>
          <p:nvSpPr>
            <p:cNvPr id="5" name="Abgerundetes Rechteck 4"/>
            <p:cNvSpPr>
              <a:spLocks noChangeArrowheads="1"/>
            </p:cNvSpPr>
            <p:nvPr/>
          </p:nvSpPr>
          <p:spPr bwMode="auto">
            <a:xfrm>
              <a:off x="3707889" y="2464842"/>
              <a:ext cx="500062" cy="500063"/>
            </a:xfrm>
            <a:prstGeom prst="roundRect">
              <a:avLst>
                <a:gd name="adj" fmla="val 16667"/>
              </a:avLst>
            </a:prstGeom>
            <a:solidFill>
              <a:srgbClr val="F8F7F3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6" name="Rechteck 5"/>
            <p:cNvSpPr>
              <a:spLocks noChangeArrowheads="1"/>
            </p:cNvSpPr>
            <p:nvPr/>
          </p:nvSpPr>
          <p:spPr bwMode="auto">
            <a:xfrm>
              <a:off x="3922201" y="2393405"/>
              <a:ext cx="71438" cy="71437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>
              <a:off x="3850764" y="1556792"/>
              <a:ext cx="214312" cy="836613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 rot="10800000">
            <a:off x="1425136" y="4581128"/>
            <a:ext cx="646882" cy="1748219"/>
            <a:chOff x="2411760" y="4298950"/>
            <a:chExt cx="501650" cy="1355725"/>
          </a:xfrm>
        </p:grpSpPr>
        <p:sp>
          <p:nvSpPr>
            <p:cNvPr id="9" name="Rechteck 8"/>
            <p:cNvSpPr>
              <a:spLocks noChangeArrowheads="1"/>
            </p:cNvSpPr>
            <p:nvPr/>
          </p:nvSpPr>
          <p:spPr bwMode="auto">
            <a:xfrm rot="10800000">
              <a:off x="2554635" y="5440363"/>
              <a:ext cx="214313" cy="214312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0" name="Rechteck 9"/>
            <p:cNvSpPr>
              <a:spLocks noChangeArrowheads="1"/>
            </p:cNvSpPr>
            <p:nvPr/>
          </p:nvSpPr>
          <p:spPr bwMode="auto">
            <a:xfrm rot="10800000">
              <a:off x="2483198" y="5156200"/>
              <a:ext cx="357187" cy="285750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1" name="Rechteck 10"/>
            <p:cNvSpPr>
              <a:spLocks noChangeArrowheads="1"/>
            </p:cNvSpPr>
            <p:nvPr/>
          </p:nvSpPr>
          <p:spPr bwMode="auto">
            <a:xfrm rot="10800000">
              <a:off x="2411760" y="4298950"/>
              <a:ext cx="501650" cy="857250"/>
            </a:xfrm>
            <a:prstGeom prst="rect">
              <a:avLst/>
            </a:prstGeom>
            <a:solidFill>
              <a:srgbClr val="00B05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12" name="Gruppieren 17"/>
          <p:cNvGrpSpPr>
            <a:grpSpLocks/>
          </p:cNvGrpSpPr>
          <p:nvPr/>
        </p:nvGrpSpPr>
        <p:grpSpPr bwMode="auto">
          <a:xfrm>
            <a:off x="3059832" y="1985533"/>
            <a:ext cx="3250508" cy="1373159"/>
            <a:chOff x="1217387" y="2699628"/>
            <a:chExt cx="6197168" cy="2618100"/>
          </a:xfrm>
        </p:grpSpPr>
        <p:pic>
          <p:nvPicPr>
            <p:cNvPr id="13" name="Picture 8" descr="C:\Users\Matteng\Desktop\ICNMM 2010 Montreal\Poster\i083_m20_01_447\flow_patterni083_m20_01_44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387" y="2781300"/>
              <a:ext cx="6197168" cy="253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6"/>
            <p:cNvSpPr txBox="1">
              <a:spLocks noChangeArrowheads="1"/>
            </p:cNvSpPr>
            <p:nvPr/>
          </p:nvSpPr>
          <p:spPr bwMode="auto">
            <a:xfrm>
              <a:off x="3779912" y="2699628"/>
              <a:ext cx="16587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/>
            </a:p>
          </p:txBody>
        </p:sp>
      </p:grpSp>
      <p:sp>
        <p:nvSpPr>
          <p:cNvPr id="16" name="Textfeld 29"/>
          <p:cNvSpPr txBox="1">
            <a:spLocks noChangeArrowheads="1"/>
          </p:cNvSpPr>
          <p:nvPr/>
        </p:nvSpPr>
        <p:spPr bwMode="auto">
          <a:xfrm>
            <a:off x="3059833" y="1621520"/>
            <a:ext cx="3384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400" b="1" dirty="0" smtClean="0">
                <a:latin typeface="+mj-lt"/>
                <a:ea typeface="FrontPage" pitchFamily="2" charset="0"/>
                <a:cs typeface="FrontPage" pitchFamily="2" charset="0"/>
              </a:rPr>
              <a:t>b/w </a:t>
            </a:r>
            <a:r>
              <a:rPr lang="de-DE" sz="2400" b="1" dirty="0" err="1">
                <a:latin typeface="+mj-lt"/>
                <a:ea typeface="FrontPage" pitchFamily="2" charset="0"/>
                <a:cs typeface="FrontPage" pitchFamily="2" charset="0"/>
              </a:rPr>
              <a:t>camera</a:t>
            </a:r>
            <a:endParaRPr lang="de-DE" sz="2400" b="1" dirty="0">
              <a:latin typeface="+mj-lt"/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17" name="Picture 9" descr="C:\Users\Matteng\Desktop\ICNMM 2010 Montreal\Poster\i083_m20_01_447\hf_fieldi083_m20_01_447_m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446" y="4756612"/>
            <a:ext cx="2302131" cy="140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Gerade Verbindung mit Pfeil 17"/>
          <p:cNvCxnSpPr/>
          <p:nvPr/>
        </p:nvCxnSpPr>
        <p:spPr bwMode="auto">
          <a:xfrm>
            <a:off x="4793889" y="5455874"/>
            <a:ext cx="380762" cy="0"/>
          </a:xfrm>
          <a:prstGeom prst="straightConnector1">
            <a:avLst/>
          </a:prstGeom>
          <a:ln w="47625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27"/>
          <p:cNvSpPr txBox="1">
            <a:spLocks noChangeArrowheads="1"/>
          </p:cNvSpPr>
          <p:nvPr/>
        </p:nvSpPr>
        <p:spPr bwMode="auto">
          <a:xfrm>
            <a:off x="2411760" y="4340906"/>
            <a:ext cx="5112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400" b="1" dirty="0">
                <a:latin typeface="+mj-lt"/>
                <a:ea typeface="FrontPage" pitchFamily="2" charset="0"/>
                <a:cs typeface="FrontPage" pitchFamily="2" charset="0"/>
              </a:rPr>
              <a:t>IR </a:t>
            </a:r>
            <a:r>
              <a:rPr lang="de-DE" sz="2400" b="1" dirty="0" err="1">
                <a:latin typeface="+mj-lt"/>
                <a:ea typeface="FrontPage" pitchFamily="2" charset="0"/>
                <a:cs typeface="FrontPage" pitchFamily="2" charset="0"/>
              </a:rPr>
              <a:t>camera</a:t>
            </a:r>
            <a:endParaRPr lang="de-DE" sz="2400" b="1" dirty="0">
              <a:latin typeface="+mj-lt"/>
              <a:ea typeface="FrontPage" pitchFamily="2" charset="0"/>
              <a:cs typeface="FrontPage" pitchFamily="2" charset="0"/>
            </a:endParaRPr>
          </a:p>
        </p:txBody>
      </p:sp>
      <p:pic>
        <p:nvPicPr>
          <p:cNvPr id="20" name="Picture 7" descr="C:\Users\Matteng\Desktop\ICNMM 2010 Montreal\Poster\i083_m20_01_447\t_field_i083_m20_01_447_m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88373"/>
            <a:ext cx="2306634" cy="13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827584" y="3530860"/>
            <a:ext cx="1799530" cy="906252"/>
            <a:chOff x="827584" y="3530860"/>
            <a:chExt cx="1799530" cy="906252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827584" y="4233392"/>
              <a:ext cx="1799530" cy="1018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827584" y="3639208"/>
              <a:ext cx="1799530" cy="59418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946421" y="4335257"/>
              <a:ext cx="1595810" cy="1018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5" name="Gruppieren 16"/>
            <p:cNvGrpSpPr/>
            <p:nvPr/>
          </p:nvGrpSpPr>
          <p:grpSpPr>
            <a:xfrm>
              <a:off x="937590" y="3737520"/>
              <a:ext cx="818181" cy="461918"/>
              <a:chOff x="971600" y="2484388"/>
              <a:chExt cx="3672408" cy="2073325"/>
            </a:xfrm>
          </p:grpSpPr>
          <p:grpSp>
            <p:nvGrpSpPr>
              <p:cNvPr id="27" name="Gruppieren 17"/>
              <p:cNvGrpSpPr/>
              <p:nvPr/>
            </p:nvGrpSpPr>
            <p:grpSpPr>
              <a:xfrm>
                <a:off x="2843808" y="2492896"/>
                <a:ext cx="1800200" cy="2064817"/>
                <a:chOff x="2843808" y="2492896"/>
                <a:chExt cx="1800200" cy="2064817"/>
              </a:xfrm>
            </p:grpSpPr>
            <p:sp>
              <p:nvSpPr>
                <p:cNvPr id="32" name="Oval 13"/>
                <p:cNvSpPr>
                  <a:spLocks noChangeArrowheads="1"/>
                </p:cNvSpPr>
                <p:nvPr/>
              </p:nvSpPr>
              <p:spPr bwMode="auto">
                <a:xfrm>
                  <a:off x="2843808" y="4024313"/>
                  <a:ext cx="609600" cy="5334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" name="Oval 14"/>
                <p:cNvSpPr>
                  <a:spLocks noChangeArrowheads="1"/>
                </p:cNvSpPr>
                <p:nvPr/>
              </p:nvSpPr>
              <p:spPr bwMode="auto">
                <a:xfrm>
                  <a:off x="3419872" y="3212976"/>
                  <a:ext cx="609600" cy="6096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4" name="Oval 15"/>
                <p:cNvSpPr>
                  <a:spLocks noChangeArrowheads="1"/>
                </p:cNvSpPr>
                <p:nvPr/>
              </p:nvSpPr>
              <p:spPr bwMode="auto">
                <a:xfrm>
                  <a:off x="4186808" y="2492896"/>
                  <a:ext cx="457200" cy="6096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8" name="Gruppieren 18"/>
              <p:cNvGrpSpPr/>
              <p:nvPr/>
            </p:nvGrpSpPr>
            <p:grpSpPr>
              <a:xfrm>
                <a:off x="971600" y="2484388"/>
                <a:ext cx="1800200" cy="2064817"/>
                <a:chOff x="2843808" y="2492896"/>
                <a:chExt cx="1800200" cy="2064817"/>
              </a:xfrm>
            </p:grpSpPr>
            <p:sp>
              <p:nvSpPr>
                <p:cNvPr id="29" name="Oval 13"/>
                <p:cNvSpPr>
                  <a:spLocks noChangeArrowheads="1"/>
                </p:cNvSpPr>
                <p:nvPr/>
              </p:nvSpPr>
              <p:spPr bwMode="auto">
                <a:xfrm>
                  <a:off x="2843808" y="4024313"/>
                  <a:ext cx="609600" cy="5334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0" name="Oval 14"/>
                <p:cNvSpPr>
                  <a:spLocks noChangeArrowheads="1"/>
                </p:cNvSpPr>
                <p:nvPr/>
              </p:nvSpPr>
              <p:spPr bwMode="auto">
                <a:xfrm>
                  <a:off x="3419872" y="3212976"/>
                  <a:ext cx="609600" cy="6096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1" name="Oval 15"/>
                <p:cNvSpPr>
                  <a:spLocks noChangeArrowheads="1"/>
                </p:cNvSpPr>
                <p:nvPr/>
              </p:nvSpPr>
              <p:spPr bwMode="auto">
                <a:xfrm>
                  <a:off x="4186808" y="2492896"/>
                  <a:ext cx="457200" cy="609600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26" name="Rechteck 25"/>
            <p:cNvSpPr/>
            <p:nvPr/>
          </p:nvSpPr>
          <p:spPr>
            <a:xfrm>
              <a:off x="827584" y="3530860"/>
              <a:ext cx="1799530" cy="1083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6444208" y="2370473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1000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fps</a:t>
            </a: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/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≈17x17 µm²</a:t>
            </a:r>
          </a:p>
        </p:txBody>
      </p:sp>
      <p:sp>
        <p:nvSpPr>
          <p:cNvPr id="36" name="Textfeld 35"/>
          <p:cNvSpPr txBox="1">
            <a:spLocks noChangeArrowheads="1"/>
          </p:cNvSpPr>
          <p:nvPr/>
        </p:nvSpPr>
        <p:spPr bwMode="auto">
          <a:xfrm>
            <a:off x="7668344" y="5132817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1000 </a:t>
            </a:r>
            <a:r>
              <a:rPr lang="de-DE" dirty="0" err="1">
                <a:latin typeface="+mj-lt"/>
                <a:ea typeface="FrontPage" pitchFamily="2" charset="0"/>
                <a:cs typeface="FrontPage" pitchFamily="2" charset="0"/>
              </a:rPr>
              <a:t>fps</a:t>
            </a:r>
            <a:endParaRPr lang="de-DE" dirty="0">
              <a:latin typeface="+mj-lt"/>
              <a:ea typeface="FrontPage" pitchFamily="2" charset="0"/>
              <a:cs typeface="FrontPage" pitchFamily="2" charset="0"/>
            </a:endParaRPr>
          </a:p>
          <a:p>
            <a:pPr eaLnBrk="1" hangingPunct="1"/>
            <a:r>
              <a:rPr lang="de-DE" dirty="0">
                <a:latin typeface="+mj-lt"/>
                <a:ea typeface="FrontPage" pitchFamily="2" charset="0"/>
                <a:cs typeface="FrontPage" pitchFamily="2" charset="0"/>
              </a:rPr>
              <a:t>≈30x30 µm²</a:t>
            </a:r>
          </a:p>
        </p:txBody>
      </p:sp>
    </p:spTree>
    <p:extLst>
      <p:ext uri="{BB962C8B-B14F-4D97-AF65-F5344CB8AC3E}">
        <p14:creationId xmlns:p14="http://schemas.microsoft.com/office/powerpoint/2010/main" xmlns="" val="22736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Präsentation TTD">
  <a:themeElements>
    <a:clrScheme name="Präsentation TT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 TT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 TT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TT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TT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TT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TT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TT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TT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842</Words>
  <Application>Microsoft Office PowerPoint</Application>
  <PresentationFormat>Bildschirmpräsentation (4:3)</PresentationFormat>
  <Paragraphs>234</Paragraphs>
  <Slides>27</Slides>
  <Notes>7</Notes>
  <HiddenSlides>0</HiddenSlides>
  <MMClips>3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Präsentation TTD</vt:lpstr>
      <vt:lpstr>CorelDRAW</vt:lpstr>
      <vt:lpstr> High Resolution Measurements of  Boiling Heat Transfer </vt:lpstr>
      <vt:lpstr>Personal Boiling Experience Motivation</vt:lpstr>
      <vt:lpstr>Personal Skills Motivation</vt:lpstr>
      <vt:lpstr>Introduction Motivation</vt:lpstr>
      <vt:lpstr>Multiple scales of interest Motivation</vt:lpstr>
      <vt:lpstr>Scientific approach Research at TTD </vt:lpstr>
      <vt:lpstr>Measurement technique Background </vt:lpstr>
      <vt:lpstr>Measurement technique Method (Flow boiling)</vt:lpstr>
      <vt:lpstr>Measurement technique Method (Flow boiling)</vt:lpstr>
      <vt:lpstr>Measurement technique Data Reduction</vt:lpstr>
      <vt:lpstr>Experimental results Single bubble cycle</vt:lpstr>
      <vt:lpstr>Numerical results Single bubble cycle</vt:lpstr>
      <vt:lpstr>Folie 13</vt:lpstr>
      <vt:lpstr>Folie 14</vt:lpstr>
      <vt:lpstr>Numerical results Bubble merger</vt:lpstr>
      <vt:lpstr>Pool boiling ↔ Flow boiling </vt:lpstr>
      <vt:lpstr>Flow boiling Three-zone model</vt:lpstr>
      <vt:lpstr>Flow boiling Fluid loop</vt:lpstr>
      <vt:lpstr>Flow boiling Test section</vt:lpstr>
      <vt:lpstr>Flow boiling Bubbly flow</vt:lpstr>
      <vt:lpstr>Flow boiling Slug flow / elongated bubble</vt:lpstr>
      <vt:lpstr>Microlayer vs. Contact line  </vt:lpstr>
      <vt:lpstr>Microlayer vs. Contact line  </vt:lpstr>
      <vt:lpstr>Flow boiling (analogy) Bubble merger with residual droplet</vt:lpstr>
      <vt:lpstr>Flow boiling (analogy) Coalescence with pulsating bubble</vt:lpstr>
      <vt:lpstr>Summary Three-zone model</vt:lpstr>
      <vt:lpstr>Acknowledgements Coalescence with pulsating bubble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pstephan</dc:creator>
  <cp:lastModifiedBy>Martin</cp:lastModifiedBy>
  <cp:revision>421</cp:revision>
  <dcterms:created xsi:type="dcterms:W3CDTF">2007-09-30T19:22:02Z</dcterms:created>
  <dcterms:modified xsi:type="dcterms:W3CDTF">2015-01-26T19:43:25Z</dcterms:modified>
</cp:coreProperties>
</file>